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7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sz="2400"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0" y="1"/>
            <a:ext cx="12192000" cy="79465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838200" y="1240970"/>
            <a:ext cx="10515600" cy="49359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>
  <p:cSld name="Titre de section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Calibri"/>
              <a:buNone/>
              <a:defRPr sz="2400">
                <a:solidFill>
                  <a:srgbClr val="888888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>
  <p:cSld name="Deux contenu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>
  <p:cSld name="Comparaison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b="1" sz="2400"/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b="1" sz="2400"/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b="1" sz="2400"/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  <a:defRPr b="1" sz="2400"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2" type="body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>
  <p:cSld name="Titre seul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>
  <p:cSld name="Vid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>
  <p:cSld name="Contenu avec légen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7" name="Google Shape;37;p9"/>
          <p:cNvSpPr txBox="1"/>
          <p:nvPr>
            <p:ph idx="1" type="body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1pPr>
            <a:lvl2pPr indent="-4318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2pPr>
            <a:lvl3pPr indent="-4318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3pPr>
            <a:lvl4pPr indent="-4318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4pPr>
            <a:lvl5pPr indent="-4318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  <a:defRPr sz="3200"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2" type="body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>
  <p:cSld name="Image avec légende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2" name="Google Shape;42;p10"/>
          <p:cNvSpPr/>
          <p:nvPr>
            <p:ph idx="2" type="pic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064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4064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4064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4064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064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064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3.png"/><Relationship Id="rId5" Type="http://schemas.openxmlformats.org/officeDocument/2006/relationships/image" Target="../media/image7.jpg"/><Relationship Id="rId6" Type="http://schemas.openxmlformats.org/officeDocument/2006/relationships/image" Target="../media/image5.png"/><Relationship Id="rId7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Relationship Id="rId4" Type="http://schemas.openxmlformats.org/officeDocument/2006/relationships/image" Target="../media/image39.png"/><Relationship Id="rId5" Type="http://schemas.openxmlformats.org/officeDocument/2006/relationships/image" Target="../media/image34.jpg"/><Relationship Id="rId6" Type="http://schemas.openxmlformats.org/officeDocument/2006/relationships/image" Target="../media/image3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2.jpg"/><Relationship Id="rId4" Type="http://schemas.openxmlformats.org/officeDocument/2006/relationships/image" Target="../media/image38.jpg"/><Relationship Id="rId5" Type="http://schemas.openxmlformats.org/officeDocument/2006/relationships/image" Target="../media/image41.png"/><Relationship Id="rId6" Type="http://schemas.openxmlformats.org/officeDocument/2006/relationships/image" Target="../media/image4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2.png"/><Relationship Id="rId4" Type="http://schemas.openxmlformats.org/officeDocument/2006/relationships/image" Target="../media/image16.jpg"/><Relationship Id="rId5" Type="http://schemas.openxmlformats.org/officeDocument/2006/relationships/image" Target="../media/image20.jpg"/><Relationship Id="rId6" Type="http://schemas.openxmlformats.org/officeDocument/2006/relationships/image" Target="../media/image13.jpg"/><Relationship Id="rId7" Type="http://schemas.openxmlformats.org/officeDocument/2006/relationships/image" Target="../media/image9.png"/><Relationship Id="rId8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21.png"/><Relationship Id="rId6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4.png"/><Relationship Id="rId5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idx="4294967295" type="ctrTitle"/>
          </p:nvPr>
        </p:nvSpPr>
        <p:spPr>
          <a:xfrm>
            <a:off x="1524000" y="1122362"/>
            <a:ext cx="9144000" cy="7572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Amylose cardiaque : le point en 2021</a:t>
            </a:r>
            <a:endParaRPr/>
          </a:p>
        </p:txBody>
      </p:sp>
      <p:sp>
        <p:nvSpPr>
          <p:cNvPr id="50" name="Google Shape;50;p11"/>
          <p:cNvSpPr txBox="1"/>
          <p:nvPr>
            <p:ph idx="4294967295" type="subTitle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Alain MANRIQUE, Caen</a:t>
            </a:r>
            <a:endParaRPr/>
          </a:p>
        </p:txBody>
      </p:sp>
      <p:pic>
        <p:nvPicPr>
          <p:cNvPr descr="Picture 5" id="51" name="Google Shape;5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7580" y="5825218"/>
            <a:ext cx="1285203" cy="709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11" id="52" name="Google Shape;52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0" y="5767618"/>
            <a:ext cx="1370881" cy="7995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8" id="53" name="Google Shape;53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21019" y="5739898"/>
            <a:ext cx="1540083" cy="8798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8" id="54" name="Google Shape;54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487239" y="5779858"/>
            <a:ext cx="1337042" cy="6962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7_1" id="55" name="Google Shape;55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076080" y="5725500"/>
            <a:ext cx="1453682" cy="883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Cas particulier des formes mutées: </a:t>
            </a:r>
            <a:r>
              <a:rPr i="1" lang="en-US"/>
              <a:t>5% des cardiopathies hypertrophiques</a:t>
            </a:r>
            <a:endParaRPr/>
          </a:p>
        </p:txBody>
      </p:sp>
      <p:pic>
        <p:nvPicPr>
          <p:cNvPr descr="Image 5" id="144" name="Google Shape;14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1792" y="1601167"/>
            <a:ext cx="11262655" cy="466185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0"/>
          <p:cNvSpPr txBox="1"/>
          <p:nvPr/>
        </p:nvSpPr>
        <p:spPr>
          <a:xfrm>
            <a:off x="327512" y="6481614"/>
            <a:ext cx="1706797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Damy T. Eur Heart J 2016</a:t>
            </a:r>
            <a:endParaRPr/>
          </a:p>
        </p:txBody>
      </p:sp>
      <p:sp>
        <p:nvSpPr>
          <p:cNvPr id="146" name="Google Shape;146;p20"/>
          <p:cNvSpPr/>
          <p:nvPr/>
        </p:nvSpPr>
        <p:spPr>
          <a:xfrm>
            <a:off x="8477025" y="2205317"/>
            <a:ext cx="236668" cy="408791"/>
          </a:xfrm>
          <a:prstGeom prst="rect">
            <a:avLst/>
          </a:prstGeom>
          <a:noFill/>
          <a:ln cap="flat" cmpd="sng" w="12700">
            <a:solidFill>
              <a:srgbClr val="94C8ED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1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Cas particulier des formes mutées</a:t>
            </a:r>
            <a:endParaRPr/>
          </a:p>
        </p:txBody>
      </p:sp>
      <p:sp>
        <p:nvSpPr>
          <p:cNvPr id="152" name="Google Shape;152;p21"/>
          <p:cNvSpPr txBox="1"/>
          <p:nvPr/>
        </p:nvSpPr>
        <p:spPr>
          <a:xfrm>
            <a:off x="327512" y="6481614"/>
            <a:ext cx="1788653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Piekarski E. 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EJNMMI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2018</a:t>
            </a:r>
            <a:endParaRPr/>
          </a:p>
        </p:txBody>
      </p:sp>
      <p:pic>
        <p:nvPicPr>
          <p:cNvPr descr="Image 2" id="153" name="Google Shape;15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86954" y="2080097"/>
            <a:ext cx="5311660" cy="32793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3" id="154" name="Google Shape;154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6893" y="1615591"/>
            <a:ext cx="5458786" cy="420831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1"/>
          <p:cNvSpPr/>
          <p:nvPr/>
        </p:nvSpPr>
        <p:spPr>
          <a:xfrm>
            <a:off x="6603771" y="4476806"/>
            <a:ext cx="4442377" cy="861977"/>
          </a:xfrm>
          <a:custGeom>
            <a:rect b="b" l="l" r="r" t="t"/>
            <a:pathLst>
              <a:path extrusionOk="0" h="20795" w="21313">
                <a:moveTo>
                  <a:pt x="17305" y="5054"/>
                </a:moveTo>
                <a:lnTo>
                  <a:pt x="12309" y="2909"/>
                </a:lnTo>
                <a:cubicBezTo>
                  <a:pt x="10917" y="2297"/>
                  <a:pt x="10115" y="1735"/>
                  <a:pt x="8957" y="1378"/>
                </a:cubicBezTo>
                <a:cubicBezTo>
                  <a:pt x="7800" y="1020"/>
                  <a:pt x="5363" y="765"/>
                  <a:pt x="5363" y="765"/>
                </a:cubicBezTo>
                <a:cubicBezTo>
                  <a:pt x="4195" y="612"/>
                  <a:pt x="2844" y="-665"/>
                  <a:pt x="1950" y="458"/>
                </a:cubicBezTo>
                <a:cubicBezTo>
                  <a:pt x="1057" y="1582"/>
                  <a:pt x="-40" y="4850"/>
                  <a:pt x="1" y="7505"/>
                </a:cubicBezTo>
                <a:cubicBezTo>
                  <a:pt x="41" y="10161"/>
                  <a:pt x="762" y="14297"/>
                  <a:pt x="2194" y="16390"/>
                </a:cubicBezTo>
                <a:cubicBezTo>
                  <a:pt x="3626" y="18484"/>
                  <a:pt x="6652" y="19352"/>
                  <a:pt x="8592" y="20067"/>
                </a:cubicBezTo>
                <a:cubicBezTo>
                  <a:pt x="10532" y="20782"/>
                  <a:pt x="12187" y="20935"/>
                  <a:pt x="13832" y="20680"/>
                </a:cubicBezTo>
                <a:cubicBezTo>
                  <a:pt x="15477" y="20424"/>
                  <a:pt x="17244" y="19812"/>
                  <a:pt x="18463" y="18535"/>
                </a:cubicBezTo>
                <a:cubicBezTo>
                  <a:pt x="19681" y="17258"/>
                  <a:pt x="20727" y="15165"/>
                  <a:pt x="21144" y="13020"/>
                </a:cubicBezTo>
                <a:cubicBezTo>
                  <a:pt x="21560" y="10875"/>
                  <a:pt x="21093" y="7250"/>
                  <a:pt x="20961" y="5667"/>
                </a:cubicBezTo>
                <a:cubicBezTo>
                  <a:pt x="20829" y="4084"/>
                  <a:pt x="20352" y="3522"/>
                  <a:pt x="20352" y="3522"/>
                </a:cubicBezTo>
              </a:path>
            </a:pathLst>
          </a:custGeom>
          <a:noFill/>
          <a:ln cap="flat" cmpd="sng" w="12700">
            <a:solidFill>
              <a:srgbClr val="C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2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Aortic Stenosis and Cardiac Amyloidosis</a:t>
            </a:r>
            <a:endParaRPr/>
          </a:p>
        </p:txBody>
      </p:sp>
      <p:sp>
        <p:nvSpPr>
          <p:cNvPr id="161" name="Google Shape;161;p22"/>
          <p:cNvSpPr txBox="1"/>
          <p:nvPr/>
        </p:nvSpPr>
        <p:spPr>
          <a:xfrm>
            <a:off x="115831" y="6501229"/>
            <a:ext cx="3051293" cy="274027"/>
          </a:xfrm>
          <a:prstGeom prst="rect">
            <a:avLst/>
          </a:prstGeom>
          <a:noFill/>
          <a:ln>
            <a:noFill/>
          </a:ln>
        </p:spPr>
        <p:txBody>
          <a:bodyPr anchorCtr="0" anchor="t" bIns="44975" lIns="44975" spcFirstLastPara="1" rIns="44975" wrap="square" tIns="44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Ternacle J. 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 Am Coll Cardiol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2019</a:t>
            </a:r>
            <a:endParaRPr/>
          </a:p>
        </p:txBody>
      </p:sp>
      <p:sp>
        <p:nvSpPr>
          <p:cNvPr id="162" name="Google Shape;162;p22"/>
          <p:cNvSpPr txBox="1"/>
          <p:nvPr/>
        </p:nvSpPr>
        <p:spPr>
          <a:xfrm>
            <a:off x="264549" y="2447613"/>
            <a:ext cx="3675576" cy="12093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Estimated prevalence: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 ≤15% of the AS population  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≤30% of the subset with low-flow, low-gradient pattern</a:t>
            </a:r>
            <a:endParaRPr/>
          </a:p>
        </p:txBody>
      </p:sp>
      <p:pic>
        <p:nvPicPr>
          <p:cNvPr descr="Image 6" id="163" name="Google Shape;163;p22"/>
          <p:cNvPicPr preferRelativeResize="0"/>
          <p:nvPr/>
        </p:nvPicPr>
        <p:blipFill rotWithShape="1">
          <a:blip r:embed="rId3">
            <a:alphaModFix/>
          </a:blip>
          <a:srcRect b="16847" l="0" r="0" t="7286"/>
          <a:stretch/>
        </p:blipFill>
        <p:spPr>
          <a:xfrm>
            <a:off x="4290645" y="1022895"/>
            <a:ext cx="7604371" cy="5250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Pronostic des patients RA+ATTR traités par TAVI</a:t>
            </a:r>
            <a:endParaRPr/>
          </a:p>
        </p:txBody>
      </p:sp>
      <p:pic>
        <p:nvPicPr>
          <p:cNvPr descr="Espace réservé du contenu 4" id="169" name="Google Shape;16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877" y="1182263"/>
            <a:ext cx="7951149" cy="247473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3"/>
          <p:cNvSpPr txBox="1"/>
          <p:nvPr/>
        </p:nvSpPr>
        <p:spPr>
          <a:xfrm>
            <a:off x="202028" y="6447692"/>
            <a:ext cx="2423850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Rosenblum H. 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 J Heart Fail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2021</a:t>
            </a:r>
            <a:endParaRPr/>
          </a:p>
        </p:txBody>
      </p:sp>
      <p:pic>
        <p:nvPicPr>
          <p:cNvPr descr="Image 5" id="171" name="Google Shape;171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82374" y="3765082"/>
            <a:ext cx="5497886" cy="2903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space réservé du contenu 3" id="177" name="Google Shape;17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77213" y="1421649"/>
            <a:ext cx="8237574" cy="4390424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 txBox="1"/>
          <p:nvPr/>
        </p:nvSpPr>
        <p:spPr>
          <a:xfrm>
            <a:off x="267528" y="6439065"/>
            <a:ext cx="2520886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Garcia-Pavia P. </a:t>
            </a:r>
            <a:r>
              <a:rPr b="0" i="1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 J Heart Fail</a:t>
            </a: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2021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Cardiac amyloidosis</a:t>
            </a:r>
            <a:endParaRPr/>
          </a:p>
        </p:txBody>
      </p:sp>
      <p:pic>
        <p:nvPicPr>
          <p:cNvPr descr="New picture" id="184" name="Google Shape;1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95636" y="1241425"/>
            <a:ext cx="7200728" cy="4935538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5"/>
          <p:cNvSpPr txBox="1"/>
          <p:nvPr/>
        </p:nvSpPr>
        <p:spPr>
          <a:xfrm>
            <a:off x="267528" y="6439065"/>
            <a:ext cx="2520886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Garcia-Pavia P. </a:t>
            </a:r>
            <a:r>
              <a:rPr b="0" i="1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 J Heart Fail</a:t>
            </a: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2021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6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Cardiac amyloidosis: suspected diagnosis</a:t>
            </a:r>
            <a:endParaRPr/>
          </a:p>
        </p:txBody>
      </p:sp>
      <p:pic>
        <p:nvPicPr>
          <p:cNvPr descr="Espace réservé du contenu 7" id="191" name="Google Shape;191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24192" y="1359120"/>
            <a:ext cx="7360075" cy="4935538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6"/>
          <p:cNvSpPr txBox="1"/>
          <p:nvPr/>
        </p:nvSpPr>
        <p:spPr>
          <a:xfrm>
            <a:off x="267528" y="6439065"/>
            <a:ext cx="2520886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Garcia-Pavia P. </a:t>
            </a:r>
            <a:r>
              <a:rPr b="0" i="1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 J Heart Fail</a:t>
            </a: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2021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7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Cardiac amyloidosis</a:t>
            </a:r>
            <a:endParaRPr/>
          </a:p>
        </p:txBody>
      </p:sp>
      <p:pic>
        <p:nvPicPr>
          <p:cNvPr descr="Espace réservé du contenu 6" id="198" name="Google Shape;19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0965" y="1241425"/>
            <a:ext cx="9770069" cy="4935538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27"/>
          <p:cNvSpPr txBox="1"/>
          <p:nvPr/>
        </p:nvSpPr>
        <p:spPr>
          <a:xfrm>
            <a:off x="267528" y="6439065"/>
            <a:ext cx="2520886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Garcia-Pavia P. </a:t>
            </a:r>
            <a:r>
              <a:rPr b="0" i="1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Eur J Heart Fail</a:t>
            </a:r>
            <a:r>
              <a:rPr b="0" i="0" lang="en-US" sz="1200" u="none" cap="none" strike="noStrike">
                <a:solidFill>
                  <a:srgbClr val="33333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., 2021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8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fixation cardiaque de 99mTc-DPD reflète la charge amyloide cardiaque</a:t>
            </a:r>
            <a:endParaRPr/>
          </a:p>
        </p:txBody>
      </p:sp>
      <p:sp>
        <p:nvSpPr>
          <p:cNvPr id="205" name="Google Shape;205;p28"/>
          <p:cNvSpPr txBox="1"/>
          <p:nvPr/>
        </p:nvSpPr>
        <p:spPr>
          <a:xfrm>
            <a:off x="417377" y="6475969"/>
            <a:ext cx="2284325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Perugini E, J Am Coll Cardiol 2005</a:t>
            </a:r>
            <a:endParaRPr/>
          </a:p>
        </p:txBody>
      </p:sp>
      <p:pic>
        <p:nvPicPr>
          <p:cNvPr descr="Image 2" id="206" name="Google Shape;20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658" y="1105075"/>
            <a:ext cx="6362628" cy="5231798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8"/>
          <p:cNvSpPr txBox="1"/>
          <p:nvPr/>
        </p:nvSpPr>
        <p:spPr>
          <a:xfrm>
            <a:off x="8789424" y="4629806"/>
            <a:ext cx="2913449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Rapezzi C. JACC cardiovasc imaging 2011</a:t>
            </a:r>
            <a:endParaRPr/>
          </a:p>
        </p:txBody>
      </p:sp>
      <p:pic>
        <p:nvPicPr>
          <p:cNvPr descr="Image 14" id="208" name="Google Shape;208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06163" y="904607"/>
            <a:ext cx="2615738" cy="18076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15" id="209" name="Google Shape;209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43705" y="2767464"/>
            <a:ext cx="2747017" cy="19070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10" id="210" name="Google Shape;210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03649" y="5128181"/>
            <a:ext cx="2220765" cy="1357968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8"/>
          <p:cNvSpPr txBox="1"/>
          <p:nvPr/>
        </p:nvSpPr>
        <p:spPr>
          <a:xfrm>
            <a:off x="9149369" y="6475969"/>
            <a:ext cx="2129325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Castano A. JAMA Cardiol. 2016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9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L’approche 3D permet une bonne discrimination des grade de Perugini</a:t>
            </a:r>
            <a:endParaRPr/>
          </a:p>
        </p:txBody>
      </p:sp>
      <p:pic>
        <p:nvPicPr>
          <p:cNvPr id="217" name="Google Shape;21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7896" y="2320946"/>
            <a:ext cx="6849630" cy="34217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4" id="218" name="Google Shape;218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01352" y="2124688"/>
            <a:ext cx="3886201" cy="3683001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9"/>
          <p:cNvSpPr txBox="1"/>
          <p:nvPr/>
        </p:nvSpPr>
        <p:spPr>
          <a:xfrm>
            <a:off x="8955730" y="6475969"/>
            <a:ext cx="2659838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Manrique A. EJNMMI Res. 2019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/>
          <p:nvPr/>
        </p:nvSpPr>
        <p:spPr>
          <a:xfrm>
            <a:off x="8477923" y="6488667"/>
            <a:ext cx="3542852" cy="33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1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Arbusini  et al, JACC CV Imaging 2014</a:t>
            </a:r>
            <a:endParaRPr/>
          </a:p>
        </p:txBody>
      </p:sp>
      <p:sp>
        <p:nvSpPr>
          <p:cNvPr id="61" name="Google Shape;61;p12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Histoire naturelle de l’amylose cardiaque</a:t>
            </a:r>
            <a:endParaRPr/>
          </a:p>
        </p:txBody>
      </p:sp>
      <p:pic>
        <p:nvPicPr>
          <p:cNvPr descr="Espace réservé du contenu 7" id="62" name="Google Shape;6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3365" y="1292225"/>
            <a:ext cx="6252195" cy="4935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0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 route vers la quantification</a:t>
            </a:r>
            <a:endParaRPr/>
          </a:p>
        </p:txBody>
      </p:sp>
      <p:sp>
        <p:nvSpPr>
          <p:cNvPr id="225" name="Google Shape;225;p30"/>
          <p:cNvSpPr txBox="1"/>
          <p:nvPr/>
        </p:nvSpPr>
        <p:spPr>
          <a:xfrm>
            <a:off x="2293621" y="6311000"/>
            <a:ext cx="2415739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Scully P. J Am Coll Cardiol Img 2020</a:t>
            </a:r>
            <a:endParaRPr/>
          </a:p>
        </p:txBody>
      </p:sp>
      <p:pic>
        <p:nvPicPr>
          <p:cNvPr descr="Image 1" id="226" name="Google Shape;226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56822" y="1724311"/>
            <a:ext cx="2404924" cy="18143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2" id="227" name="Google Shape;227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67922" y="3694240"/>
            <a:ext cx="2582724" cy="2195651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0"/>
          <p:cNvSpPr txBox="1"/>
          <p:nvPr/>
        </p:nvSpPr>
        <p:spPr>
          <a:xfrm>
            <a:off x="8803516" y="6311000"/>
            <a:ext cx="2111537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Bellevre D. J Nucl Cardiol. 2020</a:t>
            </a:r>
            <a:endParaRPr/>
          </a:p>
        </p:txBody>
      </p:sp>
      <p:pic>
        <p:nvPicPr>
          <p:cNvPr descr="Image 11" id="229" name="Google Shape;229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35667" y="2412696"/>
            <a:ext cx="3276601" cy="3295651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0"/>
          <p:cNvSpPr txBox="1"/>
          <p:nvPr/>
        </p:nvSpPr>
        <p:spPr>
          <a:xfrm>
            <a:off x="4122420" y="1138711"/>
            <a:ext cx="3210561" cy="8085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SUV retention index: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(cardiac peak SUV/vertebral peak SUV) × paraspinal muscle peak SUV</a:t>
            </a:r>
            <a:endParaRPr/>
          </a:p>
        </p:txBody>
      </p:sp>
      <p:sp>
        <p:nvSpPr>
          <p:cNvPr id="231" name="Google Shape;231;p30"/>
          <p:cNvSpPr txBox="1"/>
          <p:nvPr/>
        </p:nvSpPr>
        <p:spPr>
          <a:xfrm>
            <a:off x="9151079" y="1138711"/>
            <a:ext cx="1416507" cy="3005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% dose injectée</a:t>
            </a:r>
            <a:endParaRPr/>
          </a:p>
        </p:txBody>
      </p:sp>
      <p:pic>
        <p:nvPicPr>
          <p:cNvPr descr="Image 15" id="232" name="Google Shape;232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92550" y="2412696"/>
            <a:ext cx="3486150" cy="339090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0"/>
          <p:cNvSpPr txBox="1"/>
          <p:nvPr/>
        </p:nvSpPr>
        <p:spPr>
          <a:xfrm>
            <a:off x="1486431" y="1142778"/>
            <a:ext cx="903944" cy="300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SUV Peak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1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 route vers la quantification</a:t>
            </a:r>
            <a:endParaRPr/>
          </a:p>
        </p:txBody>
      </p:sp>
      <p:sp>
        <p:nvSpPr>
          <p:cNvPr id="239" name="Google Shape;239;p31"/>
          <p:cNvSpPr txBox="1"/>
          <p:nvPr/>
        </p:nvSpPr>
        <p:spPr>
          <a:xfrm>
            <a:off x="9889916" y="6383004"/>
            <a:ext cx="2014966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Ren C. 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EJNMMI Physics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2021</a:t>
            </a:r>
            <a:endParaRPr/>
          </a:p>
        </p:txBody>
      </p:sp>
      <p:pic>
        <p:nvPicPr>
          <p:cNvPr descr="Image 8" id="240" name="Google Shape;24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32864" y="2781300"/>
            <a:ext cx="6887917" cy="24741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12" id="241" name="Google Shape;241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7336" y="1454149"/>
            <a:ext cx="4614864" cy="4514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2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 route vers la quantification</a:t>
            </a:r>
            <a:endParaRPr/>
          </a:p>
        </p:txBody>
      </p:sp>
      <p:pic>
        <p:nvPicPr>
          <p:cNvPr descr="Image 3" id="247" name="Google Shape;24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98155" y="965199"/>
            <a:ext cx="5913321" cy="5727702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2"/>
          <p:cNvSpPr txBox="1"/>
          <p:nvPr/>
        </p:nvSpPr>
        <p:spPr>
          <a:xfrm>
            <a:off x="8744077" y="6354345"/>
            <a:ext cx="2204725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Bellevre D. 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JACC Case Rep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2021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3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En conclusion</a:t>
            </a:r>
            <a:endParaRPr/>
          </a:p>
        </p:txBody>
      </p:sp>
      <p:sp>
        <p:nvSpPr>
          <p:cNvPr id="254" name="Google Shape;254;p33"/>
          <p:cNvSpPr txBox="1"/>
          <p:nvPr>
            <p:ph idx="1" type="body"/>
          </p:nvPr>
        </p:nvSpPr>
        <p:spPr>
          <a:xfrm>
            <a:off x="838200" y="2187468"/>
            <a:ext cx="10515600" cy="39894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Char char="•"/>
            </a:pPr>
            <a:r>
              <a:rPr lang="en-US" sz="2500"/>
              <a:t>Le diagnostic d’amylose cardiaque à TTR repose sur les 3 éléments suivants: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100"/>
              <a:buChar char="•"/>
            </a:pPr>
            <a:r>
              <a:rPr lang="en-US" sz="2100"/>
              <a:t>HVG &gt; 12 mm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100"/>
              <a:buChar char="•"/>
            </a:pPr>
            <a:r>
              <a:rPr lang="en-US" sz="2100"/>
              <a:t>Perugini grade 2 ou 3</a:t>
            </a:r>
            <a:endParaRPr/>
          </a:p>
          <a:p>
            <a:pPr indent="-22860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100"/>
              <a:buChar char="•"/>
            </a:pPr>
            <a:r>
              <a:rPr lang="en-US" sz="2100"/>
              <a:t>Et recherche de chaines légères négatives 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Char char="•"/>
            </a:pPr>
            <a:r>
              <a:rPr lang="en-US" sz="2500"/>
              <a:t>Dans les formes mutées, la scintigraphie peut être négative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Char char="•"/>
            </a:pPr>
            <a:r>
              <a:rPr lang="en-US" sz="2500"/>
              <a:t>Sa fréquence augmente avec l'âge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500"/>
              <a:buChar char="•"/>
            </a:pPr>
            <a:r>
              <a:rPr lang="en-US" sz="2500"/>
              <a:t>Prévalence élevée dans l’IC à FE préservée, et dans le RA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icture 10" id="67" name="Google Shape;67;p13"/>
          <p:cNvPicPr preferRelativeResize="0"/>
          <p:nvPr/>
        </p:nvPicPr>
        <p:blipFill rotWithShape="1">
          <a:blip r:embed="rId3">
            <a:alphaModFix/>
          </a:blip>
          <a:srcRect b="50000" l="0" r="0" t="0"/>
          <a:stretch/>
        </p:blipFill>
        <p:spPr>
          <a:xfrm>
            <a:off x="8153400" y="1388230"/>
            <a:ext cx="1554164" cy="838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19" id="68" name="Google Shape;6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81625" y="4714875"/>
            <a:ext cx="2438400" cy="1214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21" id="69" name="Google Shape;6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52600" y="1364417"/>
            <a:ext cx="1828800" cy="11191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22" id="70" name="Google Shape;70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077200" y="2690814"/>
            <a:ext cx="1828800" cy="117633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13"/>
          <p:cNvCxnSpPr/>
          <p:nvPr/>
        </p:nvCxnSpPr>
        <p:spPr>
          <a:xfrm>
            <a:off x="6766303" y="2725841"/>
            <a:ext cx="1143001" cy="228601"/>
          </a:xfrm>
          <a:prstGeom prst="straightConnector1">
            <a:avLst/>
          </a:prstGeom>
          <a:noFill/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2" name="Google Shape;72;p13"/>
          <p:cNvCxnSpPr/>
          <p:nvPr/>
        </p:nvCxnSpPr>
        <p:spPr>
          <a:xfrm>
            <a:off x="6019801" y="3352800"/>
            <a:ext cx="504826" cy="1290639"/>
          </a:xfrm>
          <a:prstGeom prst="straightConnector1">
            <a:avLst/>
          </a:prstGeom>
          <a:noFill/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3" name="Google Shape;73;p13"/>
          <p:cNvCxnSpPr/>
          <p:nvPr/>
        </p:nvCxnSpPr>
        <p:spPr>
          <a:xfrm flipH="1">
            <a:off x="3952875" y="3048000"/>
            <a:ext cx="1304927" cy="1166814"/>
          </a:xfrm>
          <a:prstGeom prst="straightConnector1">
            <a:avLst/>
          </a:prstGeom>
          <a:noFill/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74" name="Google Shape;74;p13"/>
          <p:cNvCxnSpPr/>
          <p:nvPr/>
        </p:nvCxnSpPr>
        <p:spPr>
          <a:xfrm rot="10800000">
            <a:off x="3810000" y="2050218"/>
            <a:ext cx="1258891" cy="304801"/>
          </a:xfrm>
          <a:prstGeom prst="straightConnector1">
            <a:avLst/>
          </a:prstGeom>
          <a:noFill/>
          <a:ln cap="flat" cmpd="sng" w="25400">
            <a:solidFill>
              <a:srgbClr val="00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5" name="Google Shape;75;p13"/>
          <p:cNvSpPr txBox="1"/>
          <p:nvPr/>
        </p:nvSpPr>
        <p:spPr>
          <a:xfrm>
            <a:off x="1712596" y="5521185"/>
            <a:ext cx="2238522" cy="49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Restrictive cardiomyopathy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CHF</a:t>
            </a:r>
            <a:endParaRPr/>
          </a:p>
        </p:txBody>
      </p:sp>
      <p:sp>
        <p:nvSpPr>
          <p:cNvPr id="76" name="Google Shape;76;p13"/>
          <p:cNvSpPr txBox="1"/>
          <p:nvPr/>
        </p:nvSpPr>
        <p:spPr>
          <a:xfrm>
            <a:off x="5355907" y="5929312"/>
            <a:ext cx="2110469" cy="49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Conduction abnormalities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Sudden death (????)</a:t>
            </a:r>
            <a:endParaRPr/>
          </a:p>
        </p:txBody>
      </p:sp>
      <p:sp>
        <p:nvSpPr>
          <p:cNvPr id="77" name="Google Shape;77;p13"/>
          <p:cNvSpPr txBox="1"/>
          <p:nvPr/>
        </p:nvSpPr>
        <p:spPr>
          <a:xfrm>
            <a:off x="8199120" y="3860800"/>
            <a:ext cx="1695399" cy="288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Cardiac denervation</a:t>
            </a:r>
            <a:endParaRPr/>
          </a:p>
        </p:txBody>
      </p:sp>
      <p:sp>
        <p:nvSpPr>
          <p:cNvPr id="78" name="Google Shape;78;p13"/>
          <p:cNvSpPr txBox="1"/>
          <p:nvPr/>
        </p:nvSpPr>
        <p:spPr>
          <a:xfrm>
            <a:off x="2018189" y="2583618"/>
            <a:ext cx="1072578" cy="2888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Hypertrophy</a:t>
            </a:r>
            <a:endParaRPr/>
          </a:p>
        </p:txBody>
      </p:sp>
      <p:pic>
        <p:nvPicPr>
          <p:cNvPr descr="Picture 32" id="79" name="Google Shape;79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097464" y="1628775"/>
            <a:ext cx="1520826" cy="15414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cture 36" id="80" name="Google Shape;80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774825" y="3303449"/>
            <a:ext cx="2116139" cy="216058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3"/>
          <p:cNvSpPr txBox="1"/>
          <p:nvPr/>
        </p:nvSpPr>
        <p:spPr>
          <a:xfrm>
            <a:off x="4125596" y="2852738"/>
            <a:ext cx="629286" cy="333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66%</a:t>
            </a:r>
            <a:endParaRPr/>
          </a:p>
        </p:txBody>
      </p:sp>
      <p:sp>
        <p:nvSpPr>
          <p:cNvPr id="82" name="Google Shape;82;p13"/>
          <p:cNvSpPr txBox="1"/>
          <p:nvPr/>
        </p:nvSpPr>
        <p:spPr>
          <a:xfrm>
            <a:off x="6286184" y="3573462"/>
            <a:ext cx="629286" cy="33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35%</a:t>
            </a:r>
            <a:endParaRPr/>
          </a:p>
        </p:txBody>
      </p:sp>
      <p:sp>
        <p:nvSpPr>
          <p:cNvPr id="83" name="Google Shape;83;p13"/>
          <p:cNvSpPr txBox="1"/>
          <p:nvPr/>
        </p:nvSpPr>
        <p:spPr>
          <a:xfrm>
            <a:off x="7221220" y="2108955"/>
            <a:ext cx="629286" cy="33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85%</a:t>
            </a:r>
            <a:endParaRPr/>
          </a:p>
        </p:txBody>
      </p:sp>
      <p:sp>
        <p:nvSpPr>
          <p:cNvPr id="84" name="Google Shape;84;p13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Cardiac involvement in TTR-FAP*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121321" y="6488667"/>
            <a:ext cx="2742752" cy="2888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*Familial Amyloid Polyneuropathy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4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fixation cardiaque de 99mTc-DPD reflète la charge amyloide cardiaque</a:t>
            </a:r>
            <a:endParaRPr/>
          </a:p>
        </p:txBody>
      </p:sp>
      <p:sp>
        <p:nvSpPr>
          <p:cNvPr id="91" name="Google Shape;91;p14"/>
          <p:cNvSpPr txBox="1"/>
          <p:nvPr/>
        </p:nvSpPr>
        <p:spPr>
          <a:xfrm>
            <a:off x="417377" y="6475969"/>
            <a:ext cx="2284325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Perugini E, J Am Coll Cardiol 2005</a:t>
            </a:r>
            <a:endParaRPr/>
          </a:p>
        </p:txBody>
      </p:sp>
      <p:pic>
        <p:nvPicPr>
          <p:cNvPr descr="Image 2" id="92" name="Google Shape;9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2736" y="1550403"/>
            <a:ext cx="5301832" cy="4359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5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Pourquoi doit-on faire le diagnostic?</a:t>
            </a:r>
            <a:endParaRPr/>
          </a:p>
        </p:txBody>
      </p:sp>
      <p:pic>
        <p:nvPicPr>
          <p:cNvPr descr="Espace réservé du contenu 7" id="98" name="Google Shape;9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6045" y="3254156"/>
            <a:ext cx="4837572" cy="26414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9" id="99" name="Google Shape;9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00246" y="3873296"/>
            <a:ext cx="3842551" cy="2354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10" id="100" name="Google Shape;100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00246" y="1528512"/>
            <a:ext cx="3773582" cy="2295678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521265" y="6494634"/>
            <a:ext cx="2072318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Maurer MS.</a:t>
            </a:r>
            <a:r>
              <a:rPr b="0" i="1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 Engl J Med </a:t>
            </a: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2018</a:t>
            </a:r>
            <a:endParaRPr/>
          </a:p>
        </p:txBody>
      </p:sp>
      <p:pic>
        <p:nvPicPr>
          <p:cNvPr descr="Image 12" id="102" name="Google Shape;102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6045" y="1024567"/>
            <a:ext cx="5053425" cy="1770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Prévalence de l’amylose dans la cardiopathie hypertrophique</a:t>
            </a:r>
            <a:endParaRPr/>
          </a:p>
        </p:txBody>
      </p:sp>
      <p:pic>
        <p:nvPicPr>
          <p:cNvPr descr="Espace réservé du contenu 3" id="108" name="Google Shape;10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094" y="2026697"/>
            <a:ext cx="5791812" cy="336499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/>
        </p:nvSpPr>
        <p:spPr>
          <a:xfrm>
            <a:off x="443753" y="6486861"/>
            <a:ext cx="3409539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Maurizi N. International Journal of Cardiology (2020)</a:t>
            </a:r>
            <a:endParaRPr/>
          </a:p>
        </p:txBody>
      </p:sp>
      <p:sp>
        <p:nvSpPr>
          <p:cNvPr id="110" name="Google Shape;110;p16"/>
          <p:cNvSpPr txBox="1"/>
          <p:nvPr/>
        </p:nvSpPr>
        <p:spPr>
          <a:xfrm>
            <a:off x="658906" y="2485015"/>
            <a:ext cx="2113878" cy="333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0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9% de 343 patients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2" id="115" name="Google Shape;115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52169" y="970175"/>
            <a:ext cx="7344818" cy="864097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7"/>
          <p:cNvSpPr txBox="1"/>
          <p:nvPr/>
        </p:nvSpPr>
        <p:spPr>
          <a:xfrm>
            <a:off x="9022843" y="6469850"/>
            <a:ext cx="2962658" cy="287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Gonzalez-Lopez et al</a:t>
            </a:r>
            <a:r>
              <a:rPr b="0" i="1" lang="en-US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Eur Heart J </a:t>
            </a:r>
            <a:r>
              <a:rPr b="0" i="0" lang="en-US" sz="1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2015</a:t>
            </a:r>
            <a:endParaRPr/>
          </a:p>
        </p:txBody>
      </p:sp>
      <p:pic>
        <p:nvPicPr>
          <p:cNvPr descr="Image 4" id="117" name="Google Shape;117;p17"/>
          <p:cNvPicPr preferRelativeResize="0"/>
          <p:nvPr/>
        </p:nvPicPr>
        <p:blipFill rotWithShape="1">
          <a:blip r:embed="rId4">
            <a:alphaModFix/>
          </a:blip>
          <a:srcRect b="45623" l="0" r="0" t="0"/>
          <a:stretch/>
        </p:blipFill>
        <p:spPr>
          <a:xfrm>
            <a:off x="1584895" y="2252389"/>
            <a:ext cx="5212119" cy="201157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7"/>
          <p:cNvSpPr txBox="1"/>
          <p:nvPr/>
        </p:nvSpPr>
        <p:spPr>
          <a:xfrm>
            <a:off x="1529812" y="4682265"/>
            <a:ext cx="8589532" cy="2078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Patients with ATTRwt exhibited: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–"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higher median N-terminal pro-brain natriuretic peptide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–"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median troponin I (0.135 vs. 0.025 mg/L),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–"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mean LV maximal wall thickness (17+3.4 vs. 14+2.5 mm),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–"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rate of pericardial effusion (44 vs. 19%), 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Char char="–"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rate of pacemakers (44 vs. 12%), </a:t>
            </a:r>
            <a:endParaRPr/>
          </a:p>
          <a:p>
            <a:pPr indent="-1841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But clinical overlap between ATTRwt and other HFpEF forms was high.</a:t>
            </a:r>
            <a:endParaRPr/>
          </a:p>
        </p:txBody>
      </p:sp>
      <p:sp>
        <p:nvSpPr>
          <p:cNvPr id="119" name="Google Shape;119;p17"/>
          <p:cNvSpPr txBox="1"/>
          <p:nvPr/>
        </p:nvSpPr>
        <p:spPr>
          <a:xfrm>
            <a:off x="1509431" y="2252389"/>
            <a:ext cx="1107304" cy="2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Age ≥60 years</a:t>
            </a:r>
            <a:endParaRPr/>
          </a:p>
        </p:txBody>
      </p:sp>
      <p:pic>
        <p:nvPicPr>
          <p:cNvPr descr="Image 7" id="120" name="Google Shape;120;p17"/>
          <p:cNvPicPr preferRelativeResize="0"/>
          <p:nvPr/>
        </p:nvPicPr>
        <p:blipFill rotWithShape="1">
          <a:blip r:embed="rId5">
            <a:alphaModFix/>
          </a:blip>
          <a:srcRect b="0" l="48605" r="0" t="50000"/>
          <a:stretch/>
        </p:blipFill>
        <p:spPr>
          <a:xfrm>
            <a:off x="7491693" y="2252389"/>
            <a:ext cx="2889718" cy="2253491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7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L’amylose TTR est une cause d’insuffisance cardiaque à FE préservée</a:t>
            </a:r>
            <a:endParaRPr/>
          </a:p>
        </p:txBody>
      </p:sp>
      <p:sp>
        <p:nvSpPr>
          <p:cNvPr id="122" name="Google Shape;122;p17"/>
          <p:cNvSpPr txBox="1"/>
          <p:nvPr/>
        </p:nvSpPr>
        <p:spPr>
          <a:xfrm>
            <a:off x="9303325" y="5439802"/>
            <a:ext cx="1653889" cy="333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Prevalence: 13%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8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L’amylose TTR est une cause d’insuffisance cardiaque à FE préservée</a:t>
            </a:r>
            <a:endParaRPr/>
          </a:p>
        </p:txBody>
      </p:sp>
      <p:pic>
        <p:nvPicPr>
          <p:cNvPr descr="Espace réservé du contenu 4" id="128" name="Google Shape;12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78249" y="1362760"/>
            <a:ext cx="5398059" cy="528753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 txBox="1"/>
          <p:nvPr/>
        </p:nvSpPr>
        <p:spPr>
          <a:xfrm>
            <a:off x="145792" y="882474"/>
            <a:ext cx="6196718" cy="3924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Prévalence jusqu’à 30% chez les patients &gt; 65 ans</a:t>
            </a:r>
            <a:endParaRPr/>
          </a:p>
        </p:txBody>
      </p:sp>
      <p:sp>
        <p:nvSpPr>
          <p:cNvPr id="130" name="Google Shape;130;p18"/>
          <p:cNvSpPr txBox="1"/>
          <p:nvPr/>
        </p:nvSpPr>
        <p:spPr>
          <a:xfrm>
            <a:off x="486783" y="6508376"/>
            <a:ext cx="1952661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Smires YB. Int J Cardiol 2016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/>
          <p:nvPr>
            <p:ph type="title"/>
          </p:nvPr>
        </p:nvSpPr>
        <p:spPr>
          <a:xfrm>
            <a:off x="0" y="0"/>
            <a:ext cx="12192000" cy="79465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L’amylose TTR est une cause d’insuffisance cardiaque à FE préservée</a:t>
            </a:r>
            <a:endParaRPr/>
          </a:p>
        </p:txBody>
      </p:sp>
      <p:pic>
        <p:nvPicPr>
          <p:cNvPr descr="Espace réservé du contenu 3" id="136" name="Google Shape;13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84998" y="1913060"/>
            <a:ext cx="6046846" cy="4254759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9"/>
          <p:cNvSpPr txBox="1"/>
          <p:nvPr/>
        </p:nvSpPr>
        <p:spPr>
          <a:xfrm>
            <a:off x="765456" y="1043324"/>
            <a:ext cx="6614628" cy="3924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 prévalence et l’importance augmentent avec l'âge</a:t>
            </a:r>
            <a:endParaRPr/>
          </a:p>
        </p:txBody>
      </p:sp>
      <p:sp>
        <p:nvSpPr>
          <p:cNvPr id="138" name="Google Shape;138;p19"/>
          <p:cNvSpPr txBox="1"/>
          <p:nvPr/>
        </p:nvSpPr>
        <p:spPr>
          <a:xfrm>
            <a:off x="8992166" y="6579358"/>
            <a:ext cx="2801502" cy="27546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Mohammed SF. J Am Coll Cardiol HF 2014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