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embeddedFontLst>
    <p:embeddedFont>
      <p:font typeface="Libre Franklin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ibreFranklin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LibreFranklin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LibreFranklin-bold.fntdata"/><Relationship Id="rId6" Type="http://schemas.openxmlformats.org/officeDocument/2006/relationships/slide" Target="slides/slide2.xml"/><Relationship Id="rId18" Type="http://schemas.openxmlformats.org/officeDocument/2006/relationships/font" Target="fonts/LibreFranklin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showMasterSp="0" type="title">
  <p:cSld name="TITLE">
    <p:bg>
      <p:bgPr>
        <a:solidFill>
          <a:schemeClr val="lt2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"/>
          <p:cNvSpPr txBox="1"/>
          <p:nvPr>
            <p:ph idx="10" type="dt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1" type="ftr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grpSp>
        <p:nvGrpSpPr>
          <p:cNvPr id="18" name="Google Shape;18;p2"/>
          <p:cNvGrpSpPr/>
          <p:nvPr/>
        </p:nvGrpSpPr>
        <p:grpSpPr>
          <a:xfrm>
            <a:off x="752858" y="744469"/>
            <a:ext cx="10674116" cy="5349671"/>
            <a:chOff x="752858" y="744469"/>
            <a:chExt cx="10674116" cy="5349671"/>
          </a:xfrm>
        </p:grpSpPr>
        <p:sp>
          <p:nvSpPr>
            <p:cNvPr id="19" name="Google Shape;19;p2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0" name="Google Shape;20;p2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 rot="5400000">
            <a:off x="4386262" y="-719138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 rot="5400000">
            <a:off x="2839798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showMasterSp="0" type="secHead">
  <p:cSld name="SECTION_HEADER">
    <p:bg>
      <p:bgPr>
        <a:solidFill>
          <a:schemeClr val="dk2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37" name="Google Shape;37;p5" title="Crop Mark"/>
          <p:cNvSpPr/>
          <p:nvPr/>
        </p:nvSpPr>
        <p:spPr>
          <a:xfrm>
            <a:off x="8151962" y="1685652"/>
            <a:ext cx="3275013" cy="4408488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7"/>
          <p:cNvSpPr txBox="1"/>
          <p:nvPr>
            <p:ph idx="2" type="body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3" type="body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7"/>
          <p:cNvSpPr txBox="1"/>
          <p:nvPr>
            <p:ph idx="4" type="body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showMasterSp="0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9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" type="body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indent="-3302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indent="-3302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indent="-3302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indent="-3302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/>
        </p:txBody>
      </p:sp>
      <p:sp>
        <p:nvSpPr>
          <p:cNvPr id="63" name="Google Shape;63;p9"/>
          <p:cNvSpPr txBox="1"/>
          <p:nvPr>
            <p:ph idx="2" type="body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9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67" name="Google Shape;67;p9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showMasterSp="0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0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/>
          <p:nvPr>
            <p:ph idx="2" type="pic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10"/>
          <p:cNvSpPr txBox="1"/>
          <p:nvPr>
            <p:ph idx="1" type="body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0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76" name="Google Shape;76;p10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b="0" i="0" sz="4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55600" lvl="1" marL="914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42900" lvl="2" marL="1371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b="0" i="0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42900" lvl="3" marL="18288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b="0" i="1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30200" lvl="4" marL="22860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b="0" i="0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30200" lvl="5" marL="27432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b="0" i="1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17500" lvl="6" marL="3200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17500" lvl="7" marL="3657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b="0" i="1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17500" lvl="8" marL="4114800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‹#›</a:t>
            </a:fld>
            <a:endParaRPr/>
          </a:p>
        </p:txBody>
      </p:sp>
      <p:sp>
        <p:nvSpPr>
          <p:cNvPr id="11" name="Google Shape;11;p1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idx="1" type="subTitle"/>
          </p:nvPr>
        </p:nvSpPr>
        <p:spPr>
          <a:xfrm>
            <a:off x="1524000" y="2435290"/>
            <a:ext cx="9144000" cy="28225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rPr lang="fr-FR" u="sng"/>
              <a:t>Indication</a:t>
            </a:r>
            <a:r>
              <a:rPr lang="fr-FR"/>
              <a:t> : Dépistage devant une baisse de FEVG chez une patiente en protocole de traitement pour CCI mammaire gauche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rPr lang="fr-FR"/>
              <a:t>Asymptomatique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rPr lang="fr-FR" u="sng"/>
              <a:t>FdR CV </a:t>
            </a:r>
            <a:r>
              <a:rPr lang="fr-FR"/>
              <a:t>: dyslipidémie, score calcique à 213</a:t>
            </a:r>
            <a:endParaRPr/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</a:pPr>
            <a:r>
              <a:rPr lang="fr-FR"/>
              <a:t>ATCD de RT sein gauche en 2005</a:t>
            </a:r>
            <a:endParaRPr/>
          </a:p>
        </p:txBody>
      </p:sp>
      <p:sp>
        <p:nvSpPr>
          <p:cNvPr id="94" name="Google Shape;94;p13"/>
          <p:cNvSpPr txBox="1"/>
          <p:nvPr/>
        </p:nvSpPr>
        <p:spPr>
          <a:xfrm>
            <a:off x="4239986" y="1567542"/>
            <a:ext cx="3712027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FR" sz="36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Mme A. 49 ans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idx="1" type="body"/>
          </p:nvPr>
        </p:nvSpPr>
        <p:spPr>
          <a:xfrm>
            <a:off x="1371600" y="609600"/>
            <a:ext cx="96012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Interprétation ?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- pic VG OK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- flux effort 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- flux repos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fr-FR"/>
              <a:t>- réserve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1001485" y="228600"/>
            <a:ext cx="9601200" cy="7511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rPr lang="fr-FR" sz="4000"/>
              <a:t>Dynamique avec MFR</a:t>
            </a:r>
            <a:endParaRPr/>
          </a:p>
        </p:txBody>
      </p:sp>
      <p:pic>
        <p:nvPicPr>
          <p:cNvPr id="155" name="Google Shape;155;p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2571" y="853601"/>
            <a:ext cx="9987686" cy="589929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3"/>
          <p:cNvSpPr/>
          <p:nvPr/>
        </p:nvSpPr>
        <p:spPr>
          <a:xfrm>
            <a:off x="1322571" y="853602"/>
            <a:ext cx="767486" cy="175098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57" name="Google Shape;157;p23"/>
          <p:cNvSpPr/>
          <p:nvPr/>
        </p:nvSpPr>
        <p:spPr>
          <a:xfrm>
            <a:off x="9677400" y="3803246"/>
            <a:ext cx="293914" cy="206828"/>
          </a:xfrm>
          <a:prstGeom prst="rect">
            <a:avLst/>
          </a:prstGeom>
          <a:noFill/>
          <a:ln cap="flat" cmpd="sng" w="349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58" name="Google Shape;158;p23"/>
          <p:cNvSpPr/>
          <p:nvPr/>
        </p:nvSpPr>
        <p:spPr>
          <a:xfrm>
            <a:off x="10907485" y="3803246"/>
            <a:ext cx="293914" cy="206828"/>
          </a:xfrm>
          <a:prstGeom prst="rect">
            <a:avLst/>
          </a:prstGeom>
          <a:noFill/>
          <a:ln cap="flat" cmpd="sng" w="349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2334" y="0"/>
            <a:ext cx="116205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4"/>
          <p:cNvSpPr/>
          <p:nvPr/>
        </p:nvSpPr>
        <p:spPr>
          <a:xfrm>
            <a:off x="712334" y="1"/>
            <a:ext cx="931409" cy="185056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461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fr-FR"/>
              <a:t>Coronarographie</a:t>
            </a:r>
            <a:endParaRPr/>
          </a:p>
        </p:txBody>
      </p:sp>
      <p:pic>
        <p:nvPicPr>
          <p:cNvPr id="170" name="Google Shape;170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7706" y="1428750"/>
            <a:ext cx="6860585" cy="5139612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5"/>
          <p:cNvSpPr/>
          <p:nvPr/>
        </p:nvSpPr>
        <p:spPr>
          <a:xfrm>
            <a:off x="7931021" y="1702178"/>
            <a:ext cx="4260979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-FR" sz="18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Lésions tri tronculaires sévères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Sténose significative longue de l’IVA proximale. Occlusion chronique de l’IVA distale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Occlusion chronique longue de la Cx distale,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Lésion non significative longue de la CD proximale et distale. Sténose significative de l’IVP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Angioplasties IVA et IVP. Occlusions distales IVA et Cx relevant du traitement médical.</a:t>
            </a:r>
            <a:endParaRPr sz="18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72" name="Google Shape;172;p25"/>
          <p:cNvSpPr/>
          <p:nvPr/>
        </p:nvSpPr>
        <p:spPr>
          <a:xfrm>
            <a:off x="7931021" y="4785049"/>
            <a:ext cx="279918" cy="261256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 txBox="1"/>
          <p:nvPr>
            <p:ph type="title"/>
          </p:nvPr>
        </p:nvSpPr>
        <p:spPr>
          <a:xfrm>
            <a:off x="947057" y="158296"/>
            <a:ext cx="10515600" cy="6627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rPr lang="fr-FR" sz="4000"/>
              <a:t>ECG 12 dérivations</a:t>
            </a:r>
            <a:endParaRPr/>
          </a:p>
        </p:txBody>
      </p:sp>
      <p:pic>
        <p:nvPicPr>
          <p:cNvPr id="100" name="Google Shape;100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rot="-5400000">
            <a:off x="3143794" y="-437606"/>
            <a:ext cx="6167959" cy="8423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1371600" y="685800"/>
            <a:ext cx="9601200" cy="6966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Libre Franklin"/>
              <a:buNone/>
            </a:pPr>
            <a:r>
              <a:rPr lang="fr-FR" sz="3600"/>
              <a:t>Acquisition sur CZT D-SPECT</a:t>
            </a:r>
            <a:endParaRPr/>
          </a:p>
        </p:txBody>
      </p:sp>
      <p:sp>
        <p:nvSpPr>
          <p:cNvPr id="106" name="Google Shape;106;p15"/>
          <p:cNvSpPr txBox="1"/>
          <p:nvPr>
            <p:ph idx="1" type="body"/>
          </p:nvPr>
        </p:nvSpPr>
        <p:spPr>
          <a:xfrm>
            <a:off x="1371600" y="2286000"/>
            <a:ext cx="10450286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fr-FR" sz="2400"/>
              <a:t>Repos après injection de 3,7MBq/kg de 99Tc-Sestamibi</a:t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fr-FR" sz="2400"/>
              <a:t>Stress après injection de Regadenoson 400µg puis 10MBq/kg de Tc</a:t>
            </a:r>
            <a:endParaRPr/>
          </a:p>
          <a:p>
            <a:pPr indent="-2316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</a:pPr>
            <a:r>
              <a:t/>
            </a:r>
            <a:endParaRPr sz="24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400"/>
              <a:buChar char="■"/>
            </a:pPr>
            <a:r>
              <a:rPr lang="fr-FR" sz="2400"/>
              <a:t>L’ensemble des acquisitions est synchronisé à l’ECG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6"/>
          <p:cNvSpPr txBox="1"/>
          <p:nvPr>
            <p:ph type="title"/>
          </p:nvPr>
        </p:nvSpPr>
        <p:spPr>
          <a:xfrm>
            <a:off x="1077685" y="228600"/>
            <a:ext cx="9601200" cy="674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rPr lang="fr-FR" sz="4000"/>
              <a:t>Statique : stress &amp; rest Gated</a:t>
            </a:r>
            <a:endParaRPr sz="4000"/>
          </a:p>
        </p:txBody>
      </p:sp>
      <p:pic>
        <p:nvPicPr>
          <p:cNvPr id="112" name="Google Shape;112;p1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5761" y="903514"/>
            <a:ext cx="7665047" cy="5954486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6"/>
          <p:cNvSpPr/>
          <p:nvPr/>
        </p:nvSpPr>
        <p:spPr>
          <a:xfrm>
            <a:off x="3091543" y="1066800"/>
            <a:ext cx="653143" cy="97971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4" name="Google Shape;114;p16"/>
          <p:cNvSpPr/>
          <p:nvPr/>
        </p:nvSpPr>
        <p:spPr>
          <a:xfrm>
            <a:off x="3091543" y="4310742"/>
            <a:ext cx="653143" cy="97971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34141" y="42772"/>
            <a:ext cx="10603921" cy="6815228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7"/>
          <p:cNvSpPr/>
          <p:nvPr/>
        </p:nvSpPr>
        <p:spPr>
          <a:xfrm>
            <a:off x="1034141" y="206829"/>
            <a:ext cx="653143" cy="97971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1" name="Google Shape;121;p17"/>
          <p:cNvSpPr/>
          <p:nvPr/>
        </p:nvSpPr>
        <p:spPr>
          <a:xfrm>
            <a:off x="9949543" y="489857"/>
            <a:ext cx="653143" cy="97971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/>
          <p:nvPr/>
        </p:nvSpPr>
        <p:spPr>
          <a:xfrm>
            <a:off x="1858409" y="1294530"/>
            <a:ext cx="9156192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u="sng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Conduite à tenir à ce stade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ibre Franklin"/>
              <a:buChar char="-"/>
            </a:pPr>
            <a:r>
              <a:rPr lang="fr-FR" sz="24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On libère la patiente ?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ibre Franklin"/>
              <a:buChar char="-"/>
            </a:pPr>
            <a:r>
              <a:rPr lang="fr-FR" sz="24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On reprogramme l’examen ?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ibre Franklin"/>
              <a:buChar char="-"/>
            </a:pPr>
            <a:r>
              <a:rPr lang="fr-FR" sz="24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On l’envoie directement en coronarographie ?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Libre Franklin"/>
              <a:buChar char="-"/>
            </a:pPr>
            <a:r>
              <a:rPr lang="fr-FR" sz="24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… ?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872" y="196442"/>
            <a:ext cx="11370128" cy="630094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9"/>
          <p:cNvSpPr/>
          <p:nvPr/>
        </p:nvSpPr>
        <p:spPr>
          <a:xfrm>
            <a:off x="10395857" y="196443"/>
            <a:ext cx="653143" cy="184558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333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/>
          <p:nvPr/>
        </p:nvSpPr>
        <p:spPr>
          <a:xfrm>
            <a:off x="1706880" y="1048512"/>
            <a:ext cx="8753856" cy="28623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Quelles sont les principales indications de la DYNAMIQUE 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Patient tri tronc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Patient ponté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CMD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BBG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… 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"/>
              <a:buChar char="-"/>
            </a:pPr>
            <a:r>
              <a:rPr lang="fr-FR" sz="2000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Patient du réseau Picaro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type="title"/>
          </p:nvPr>
        </p:nvSpPr>
        <p:spPr>
          <a:xfrm>
            <a:off x="1001485" y="228600"/>
            <a:ext cx="9601200" cy="7511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Libre Franklin"/>
              <a:buNone/>
            </a:pPr>
            <a:r>
              <a:rPr lang="fr-FR" sz="4000"/>
              <a:t>Dynamique avec MFR</a:t>
            </a:r>
            <a:endParaRPr/>
          </a:p>
        </p:txBody>
      </p:sp>
      <p:pic>
        <p:nvPicPr>
          <p:cNvPr id="143" name="Google Shape;143;p2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22571" y="853601"/>
            <a:ext cx="9987686" cy="5899291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1"/>
          <p:cNvSpPr/>
          <p:nvPr/>
        </p:nvSpPr>
        <p:spPr>
          <a:xfrm>
            <a:off x="1322571" y="853602"/>
            <a:ext cx="767486" cy="175098"/>
          </a:xfrm>
          <a:prstGeom prst="rect">
            <a:avLst/>
          </a:prstGeom>
          <a:solidFill>
            <a:schemeClr val="accent1"/>
          </a:solidFill>
          <a:ln cap="flat" cmpd="sng" w="349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rop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