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embeddedFontLst>
    <p:embeddedFont>
      <p:font typeface="Libre Franklin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LibreFranklin-bold.fntdata"/><Relationship Id="rId14" Type="http://schemas.openxmlformats.org/officeDocument/2006/relationships/font" Target="fonts/LibreFranklin-regular.fntdata"/><Relationship Id="rId17" Type="http://schemas.openxmlformats.org/officeDocument/2006/relationships/font" Target="fonts/LibreFranklin-boldItalic.fntdata"/><Relationship Id="rId16" Type="http://schemas.openxmlformats.org/officeDocument/2006/relationships/font" Target="fonts/LibreFranklin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 type="title">
  <p:cSld name="TITLE">
    <p:bg>
      <p:bgPr>
        <a:solidFill>
          <a:schemeClr val="lt2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Libre Franklin"/>
              <a:buNone/>
              <a:defRPr sz="720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679906" y="3956279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  <a:defRPr sz="2300"/>
            </a:lvl1pPr>
            <a:lvl2pPr lvl="1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6pPr>
            <a:lvl7pPr lvl="6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7pPr>
            <a:lvl8pPr lvl="7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8pPr>
            <a:lvl9pPr lvl="8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752858" y="6453386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2584054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18" name="Google Shape;18;p2"/>
          <p:cNvGrpSpPr/>
          <p:nvPr/>
        </p:nvGrpSpPr>
        <p:grpSpPr>
          <a:xfrm>
            <a:off x="752858" y="744469"/>
            <a:ext cx="10674116" cy="5349671"/>
            <a:chOff x="752858" y="744469"/>
            <a:chExt cx="10674116" cy="5349671"/>
          </a:xfrm>
        </p:grpSpPr>
        <p:sp>
          <p:nvSpPr>
            <p:cNvPr id="19" name="Google Shape;19;p2"/>
            <p:cNvSpPr/>
            <p:nvPr/>
          </p:nvSpPr>
          <p:spPr>
            <a:xfrm>
              <a:off x="8151962" y="1685652"/>
              <a:ext cx="3275013" cy="4408488"/>
            </a:xfrm>
            <a:custGeom>
              <a:rect b="b" l="l" r="r" t="t"/>
              <a:pathLst>
                <a:path extrusionOk="0" h="10000" w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</p:sp>
        <p:sp>
          <p:nvSpPr>
            <p:cNvPr id="20" name="Google Shape;20;p2"/>
            <p:cNvSpPr/>
            <p:nvPr/>
          </p:nvSpPr>
          <p:spPr>
            <a:xfrm rot="10800000">
              <a:off x="752858" y="744469"/>
              <a:ext cx="3275668" cy="4408488"/>
            </a:xfrm>
            <a:custGeom>
              <a:rect b="b" l="l" r="r" t="t"/>
              <a:pathLst>
                <a:path extrusionOk="0" h="10000" w="10002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 rot="5400000">
            <a:off x="4386262" y="-719138"/>
            <a:ext cx="3571875" cy="96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indent="-3429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 rot="5400000">
            <a:off x="7757822" y="2462895"/>
            <a:ext cx="5243244" cy="15657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 rot="5400000">
            <a:off x="2839798" y="-844042"/>
            <a:ext cx="5243244" cy="8179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indent="-3429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indent="-3429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showMasterSp="0" type="secHead">
  <p:cSld name="SECTION_HEADER">
    <p:bg>
      <p:bgPr>
        <a:solidFill>
          <a:schemeClr val="dk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65025" y="1301360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Libre Franklin"/>
              <a:buNone/>
              <a:defRPr sz="7200" cap="none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765025" y="4216328"/>
            <a:ext cx="9612971" cy="1143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0" type="dt"/>
          </p:nvPr>
        </p:nvSpPr>
        <p:spPr>
          <a:xfrm>
            <a:off x="738908" y="6453386"/>
            <a:ext cx="1622409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1" type="ftr"/>
          </p:nvPr>
        </p:nvSpPr>
        <p:spPr>
          <a:xfrm>
            <a:off x="2584312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" name="Google Shape;37;p5" title="Crop Mark"/>
          <p:cNvSpPr/>
          <p:nvPr/>
        </p:nvSpPr>
        <p:spPr>
          <a:xfrm>
            <a:off x="8151962" y="1685652"/>
            <a:ext cx="3275013" cy="4408488"/>
          </a:xfrm>
          <a:custGeom>
            <a:rect b="b" l="l" r="r" t="t"/>
            <a:pathLst>
              <a:path extrusionOk="0" h="5554" w="4125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71600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indent="-355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6525403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indent="-355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0" sz="3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7"/>
          <p:cNvSpPr txBox="1"/>
          <p:nvPr>
            <p:ph idx="2" type="body"/>
          </p:nvPr>
        </p:nvSpPr>
        <p:spPr>
          <a:xfrm>
            <a:off x="1371600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indent="-355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3" type="body"/>
          </p:nvPr>
        </p:nvSpPr>
        <p:spPr>
          <a:xfrm>
            <a:off x="6525014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0" sz="3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7"/>
          <p:cNvSpPr txBox="1"/>
          <p:nvPr>
            <p:ph idx="4" type="body"/>
          </p:nvPr>
        </p:nvSpPr>
        <p:spPr>
          <a:xfrm>
            <a:off x="6525014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indent="-355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indent="-3429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indent="-3429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9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Libre Franklin"/>
              <a:buNone/>
              <a:defRPr sz="4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6256020" y="685801"/>
            <a:ext cx="5212080" cy="5175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/>
            </a:lvl1pPr>
            <a:lvl2pPr indent="-355600" lvl="1" marL="914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/>
            </a:lvl3pPr>
            <a:lvl4pPr indent="-3429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 sz="1800"/>
            </a:lvl4pPr>
            <a:lvl5pPr indent="-3302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5pPr>
            <a:lvl6pPr indent="-3302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6pPr>
            <a:lvl7pPr indent="-3302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7pPr>
            <a:lvl8pPr indent="-3302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8pPr>
            <a:lvl9pPr indent="-3302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Char char="■"/>
              <a:defRPr sz="1600"/>
            </a:lvl9pPr>
          </a:lstStyle>
          <a:p/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723900" y="2856344"/>
            <a:ext cx="3855720" cy="30110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9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showMasterSp="0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0"/>
          <p:cNvSpPr txBox="1"/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Libre Franklin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/>
          <p:nvPr>
            <p:ph idx="2" type="pic"/>
          </p:nvPr>
        </p:nvSpPr>
        <p:spPr>
          <a:xfrm>
            <a:off x="5532120" y="0"/>
            <a:ext cx="6659880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0"/>
          <p:cNvSpPr txBox="1"/>
          <p:nvPr>
            <p:ph idx="1" type="body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0"/>
          <p:cNvSpPr txBox="1"/>
          <p:nvPr>
            <p:ph idx="10" type="dt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1" type="ftr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2" type="sldNum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6" name="Google Shape;76;p10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 b="0" i="0" sz="44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■"/>
              <a:defRPr b="0" i="0" sz="20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-355600" lvl="1" marL="914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–"/>
              <a:defRPr b="0" i="1" sz="20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-342900" lvl="2" marL="1371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■"/>
              <a:defRPr b="0" i="0" sz="18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-342900" lvl="3" marL="18288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–"/>
              <a:defRPr b="0" i="1" sz="18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-330200" lvl="4" marL="22860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■"/>
              <a:defRPr b="0" i="0" sz="16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-330200" lvl="5" marL="27432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–"/>
              <a:defRPr b="0" i="1" sz="16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-317500" lvl="6" marL="32004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■"/>
              <a:defRPr b="0" i="0" sz="14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-317500" lvl="7" marL="3657600" marR="0" rtl="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–"/>
              <a:defRPr b="0" i="1" sz="14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-317500" lvl="8" marL="4114800" marR="0" rtl="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Libre Franklin"/>
              <a:buChar char="■"/>
              <a:defRPr b="0" i="0" sz="14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" name="Google Shape;11;p1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/>
          <p:nvPr>
            <p:ph idx="1" type="subTitle"/>
          </p:nvPr>
        </p:nvSpPr>
        <p:spPr>
          <a:xfrm>
            <a:off x="1524000" y="2435290"/>
            <a:ext cx="9144000" cy="28225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</a:pPr>
            <a:r>
              <a:rPr lang="fr-FR" u="sng"/>
              <a:t>Indication</a:t>
            </a:r>
            <a:r>
              <a:rPr lang="fr-FR"/>
              <a:t> : Dépistage chez un patient aux multiples FdR CV</a:t>
            </a:r>
            <a:endParaRPr/>
          </a:p>
          <a:p>
            <a:pPr indent="0" lvl="0" marL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</a:pPr>
            <a:r>
              <a:rPr lang="fr-FR"/>
              <a:t>Asymptomatique </a:t>
            </a:r>
            <a:endParaRPr/>
          </a:p>
          <a:p>
            <a:pPr indent="0" lvl="0" marL="0" rt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</a:pPr>
            <a:r>
              <a:rPr lang="fr-FR" u="sng"/>
              <a:t>FdR CV </a:t>
            </a:r>
            <a:r>
              <a:rPr lang="fr-FR"/>
              <a:t>: dyslipidémie, DNID, HTA, tabac sevré 30 PA</a:t>
            </a:r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4239986" y="1567542"/>
            <a:ext cx="371202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36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 G. 63ans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age1image32916288" id="99" name="Google Shape;99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rot="-5400000">
            <a:off x="2869377" y="-930729"/>
            <a:ext cx="6638304" cy="871945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/>
          <p:nvPr/>
        </p:nvSpPr>
        <p:spPr>
          <a:xfrm>
            <a:off x="1937657" y="326571"/>
            <a:ext cx="1447800" cy="576943"/>
          </a:xfrm>
          <a:prstGeom prst="rect">
            <a:avLst/>
          </a:prstGeom>
          <a:solidFill>
            <a:srgbClr val="595959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type="title"/>
          </p:nvPr>
        </p:nvSpPr>
        <p:spPr>
          <a:xfrm>
            <a:off x="1371600" y="685800"/>
            <a:ext cx="9601200" cy="696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Libre Franklin"/>
              <a:buNone/>
            </a:pPr>
            <a:r>
              <a:rPr lang="fr-FR" sz="3600"/>
              <a:t>Acquisition sur CZT D-SPECT</a:t>
            </a:r>
            <a:endParaRPr/>
          </a:p>
        </p:txBody>
      </p:sp>
      <p:sp>
        <p:nvSpPr>
          <p:cNvPr id="106" name="Google Shape;106;p15"/>
          <p:cNvSpPr txBox="1"/>
          <p:nvPr>
            <p:ph idx="1" type="body"/>
          </p:nvPr>
        </p:nvSpPr>
        <p:spPr>
          <a:xfrm>
            <a:off x="1371600" y="2286000"/>
            <a:ext cx="10450286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4048" lvl="0" marL="38404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</a:pPr>
            <a:r>
              <a:rPr lang="fr-FR" sz="2400"/>
              <a:t>Repos après injection de 3,7MBq/kg de 99Tc-Sestamibi</a:t>
            </a:r>
            <a:endParaRPr/>
          </a:p>
          <a:p>
            <a:pPr indent="-384048" lvl="0" marL="384048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</a:pPr>
            <a:r>
              <a:rPr lang="fr-FR" sz="2400"/>
              <a:t>Stress après injection de Regadenoson 400µg puis 10MBq/kg de Tc</a:t>
            </a:r>
            <a:endParaRPr/>
          </a:p>
          <a:p>
            <a:pPr indent="-231648" lvl="0" marL="384048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t/>
            </a:r>
            <a:endParaRPr sz="2400"/>
          </a:p>
          <a:p>
            <a:pPr indent="-384048" lvl="0" marL="384048" rtl="0" algn="l">
              <a:lnSpc>
                <a:spcPct val="94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</a:pPr>
            <a:r>
              <a:rPr lang="fr-FR" sz="2400"/>
              <a:t>L’ensemble des acquisitions est synchronisé à l’ECG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>
            <p:ph type="title"/>
          </p:nvPr>
        </p:nvSpPr>
        <p:spPr>
          <a:xfrm>
            <a:off x="1077685" y="228600"/>
            <a:ext cx="9601200" cy="674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Libre Franklin"/>
              <a:buNone/>
            </a:pPr>
            <a:r>
              <a:rPr lang="fr-FR" sz="4000"/>
              <a:t>Statique : stress &amp; rest Gated</a:t>
            </a:r>
            <a:endParaRPr sz="4000"/>
          </a:p>
        </p:txBody>
      </p:sp>
      <p:sp>
        <p:nvSpPr>
          <p:cNvPr id="112" name="Google Shape;112;p16"/>
          <p:cNvSpPr/>
          <p:nvPr/>
        </p:nvSpPr>
        <p:spPr>
          <a:xfrm>
            <a:off x="3836336" y="1841617"/>
            <a:ext cx="653143" cy="9797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3" name="Google Shape;113;p16"/>
          <p:cNvSpPr/>
          <p:nvPr/>
        </p:nvSpPr>
        <p:spPr>
          <a:xfrm>
            <a:off x="3091543" y="4310742"/>
            <a:ext cx="653143" cy="9797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12222" y="903514"/>
            <a:ext cx="7388978" cy="5854757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6"/>
          <p:cNvSpPr/>
          <p:nvPr/>
        </p:nvSpPr>
        <p:spPr>
          <a:xfrm>
            <a:off x="3274142" y="1268361"/>
            <a:ext cx="899652" cy="8849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3274142" y="4315481"/>
            <a:ext cx="899652" cy="8849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/>
          <p:nvPr/>
        </p:nvSpPr>
        <p:spPr>
          <a:xfrm>
            <a:off x="1034141" y="206829"/>
            <a:ext cx="653143" cy="9797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9949543" y="489857"/>
            <a:ext cx="653143" cy="97971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0201" y="206829"/>
            <a:ext cx="11301799" cy="6544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/>
          <p:nvPr/>
        </p:nvSpPr>
        <p:spPr>
          <a:xfrm>
            <a:off x="10395857" y="196443"/>
            <a:ext cx="653143" cy="184558"/>
          </a:xfrm>
          <a:prstGeom prst="rect">
            <a:avLst/>
          </a:prstGeom>
          <a:solidFill>
            <a:schemeClr val="accent1"/>
          </a:solidFill>
          <a:ln cap="flat" cmpd="sng" w="34925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descr="Hidden_Slice" id="129" name="Google Shape;12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1405" y="196442"/>
            <a:ext cx="11115293" cy="615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333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type="title"/>
          </p:nvPr>
        </p:nvSpPr>
        <p:spPr>
          <a:xfrm>
            <a:off x="1001485" y="110613"/>
            <a:ext cx="9601200" cy="7511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Libre Franklin"/>
              <a:buNone/>
            </a:pPr>
            <a:r>
              <a:rPr lang="fr-FR" sz="4000"/>
              <a:t>Dynamique avec MFR</a:t>
            </a:r>
            <a:endParaRPr/>
          </a:p>
        </p:txBody>
      </p:sp>
      <p:pic>
        <p:nvPicPr>
          <p:cNvPr id="135" name="Google Shape;13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1485" y="715486"/>
            <a:ext cx="10735420" cy="6142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/>
          <p:nvPr>
            <p:ph type="title"/>
          </p:nvPr>
        </p:nvSpPr>
        <p:spPr>
          <a:xfrm>
            <a:off x="1001485" y="89544"/>
            <a:ext cx="9601200" cy="7511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Libre Franklin"/>
              <a:buNone/>
            </a:pPr>
            <a:r>
              <a:rPr lang="fr-FR" sz="4000"/>
              <a:t>Dynamique avec MFR</a:t>
            </a:r>
            <a:endParaRPr/>
          </a:p>
        </p:txBody>
      </p:sp>
      <p:sp>
        <p:nvSpPr>
          <p:cNvPr id="141" name="Google Shape;141;p20"/>
          <p:cNvSpPr/>
          <p:nvPr/>
        </p:nvSpPr>
        <p:spPr>
          <a:xfrm>
            <a:off x="9677400" y="3803246"/>
            <a:ext cx="293914" cy="206828"/>
          </a:xfrm>
          <a:prstGeom prst="rect">
            <a:avLst/>
          </a:prstGeom>
          <a:noFill/>
          <a:ln cap="flat" cmpd="sng" w="349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42" name="Google Shape;142;p20"/>
          <p:cNvSpPr/>
          <p:nvPr/>
        </p:nvSpPr>
        <p:spPr>
          <a:xfrm>
            <a:off x="10907485" y="3803246"/>
            <a:ext cx="293914" cy="206828"/>
          </a:xfrm>
          <a:prstGeom prst="rect">
            <a:avLst/>
          </a:prstGeom>
          <a:noFill/>
          <a:ln cap="flat" cmpd="sng" w="349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43" name="Google Shape;14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9251" y="693174"/>
            <a:ext cx="10548181" cy="6164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</a:pPr>
            <a:r>
              <a:rPr lang="fr-FR"/>
              <a:t>Conclusion ?</a:t>
            </a:r>
            <a:endParaRPr/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1637071" y="18288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4048" lvl="0" marL="38404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■"/>
            </a:pPr>
            <a:r>
              <a:rPr lang="fr-FR" sz="2800"/>
              <a:t>Atténuation inférieure</a:t>
            </a:r>
            <a:endParaRPr/>
          </a:p>
        </p:txBody>
      </p:sp>
      <p:pic>
        <p:nvPicPr>
          <p:cNvPr id="150" name="Google Shape;15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67321" y="2643350"/>
            <a:ext cx="6701575" cy="388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/>
        </p:nvSpPr>
        <p:spPr>
          <a:xfrm>
            <a:off x="2789499" y="5566890"/>
            <a:ext cx="1656415" cy="40011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28121" l="-3815" r="-3052" t="-937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latin typeface="Libre Franklin"/>
                <a:ea typeface="Libre Franklin"/>
                <a:cs typeface="Libre Franklin"/>
                <a:sym typeface="Libre Franklin"/>
              </a:rPr>
              <a:t> 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rop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