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slide" Target="slides/slide41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schemas.openxmlformats.org/officeDocument/2006/relationships/slide" Target="slides/slide43.xml"/><Relationship Id="rId25" Type="http://schemas.openxmlformats.org/officeDocument/2006/relationships/slide" Target="slides/slide20.xml"/><Relationship Id="rId47" Type="http://schemas.openxmlformats.org/officeDocument/2006/relationships/slide" Target="slides/slide42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Dans les suites de l’histoire, le patient présente une dyspnée en Avril 2021 pour laquelle il est amené au CHU où un scanner thoracique est réalisé</a:t>
            </a:r>
            <a:endParaRPr/>
          </a:p>
        </p:txBody>
      </p:sp>
      <p:sp>
        <p:nvSpPr>
          <p:cNvPr id="155" name="Google Shape;155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620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fr-FR" sz="1200"/>
              <a:t>Surtout dans les protéinoses alvéolaires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/>
              <a:t>mais aussi OAP,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/>
              <a:t>pneumopathies infectieuses,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/>
              <a:t>médicamenteuses,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/>
              <a:t>pneumocystose…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pic IgG K </a:t>
            </a:r>
            <a:endParaRPr/>
          </a:p>
        </p:txBody>
      </p:sp>
      <p:sp>
        <p:nvSpPr>
          <p:cNvPr id="194" name="Google Shape;194;p1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Au décours de cet épisode, arrivait le première réévaluation du mélanome par TEP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À 6 mois du bilan d’extension initial</a:t>
            </a:r>
            <a:endParaRPr/>
          </a:p>
        </p:txBody>
      </p:sp>
      <p:sp>
        <p:nvSpPr>
          <p:cNvPr id="201" name="Google Shape;201;p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Bonjour je m’appelle Inès BARRAT, je suis interne de médecine nucléaire en quatrième semestre  au CHU d’Amiens et  je vais vous présenter le cas de monsieur D 75 ans</a:t>
            </a:r>
            <a:endParaRPr/>
          </a:p>
        </p:txBody>
      </p:sp>
      <p:sp>
        <p:nvSpPr>
          <p:cNvPr id="98" name="Google Shape;98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1450" lvl="1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-"/>
            </a:pPr>
            <a:r>
              <a:rPr lang="fr-FR"/>
              <a:t>Cutanées et sous cutanées : membre sup et inf (SUVmax 6,6)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SUVmax 24,6 loge de Barety</a:t>
            </a:r>
            <a:endParaRPr/>
          </a:p>
          <a:p>
            <a:pPr indent="-95250" lvl="1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libri"/>
              <a:buNone/>
            </a:pPr>
            <a:r>
              <a:rPr b="0" i="0" lang="fr-F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 pas d’ostéolyse)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RAJOUTER QUIZZ MEDECINE NUCLEAIRE</a:t>
            </a:r>
            <a:endParaRPr/>
          </a:p>
        </p:txBody>
      </p:sp>
      <p:sp>
        <p:nvSpPr>
          <p:cNvPr id="292" name="Google Shape;292;p2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8" name="Google Shape;29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Lymphome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Cancer d</a:t>
            </a:r>
            <a:endParaRPr/>
          </a:p>
        </p:txBody>
      </p:sp>
      <p:sp>
        <p:nvSpPr>
          <p:cNvPr id="299" name="Google Shape;299;p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Nous avons évoqués la sarcoïdose et proposés une biopsie des lésions cutanées</a:t>
            </a:r>
            <a:endParaRPr/>
          </a:p>
        </p:txBody>
      </p:sp>
      <p:sp>
        <p:nvSpPr>
          <p:cNvPr id="306" name="Google Shape;306;p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Son histoire commence par une lésion cutanée en novembre 2020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Stade III (&gt; 4mm épaisseur) mais ulcération</a:t>
            </a:r>
            <a:endParaRPr/>
          </a:p>
        </p:txBody>
      </p:sp>
      <p:sp>
        <p:nvSpPr>
          <p:cNvPr id="105" name="Google Shape;105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Bonne régression des lésions sous CTC + délai compatible + sarcoïdose primitive généralement chez femmes jeunes (même si peu se voir chez n’importe qui)</a:t>
            </a:r>
            <a:endParaRPr/>
          </a:p>
        </p:txBody>
      </p:sp>
      <p:sp>
        <p:nvSpPr>
          <p:cNvPr id="331" name="Google Shape;331;p3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En cherchant dans la littérature je me suis rendu compte d’autres cas similaires au notre avaient étés décrits tel que</a:t>
            </a:r>
            <a:endParaRPr/>
          </a:p>
        </p:txBody>
      </p:sp>
      <p:sp>
        <p:nvSpPr>
          <p:cNvPr id="353" name="Google Shape;353;p3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ECA : enzyme de conversion de l’angiotensine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(béryllium, zirconium, aluminium, immunothérapie, infections virales et bactériennes)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8" name="Google Shape;368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None/>
            </a:pPr>
            <a:r>
              <a:rPr lang="fr-FR" sz="2400">
                <a:solidFill>
                  <a:srgbClr val="000000"/>
                </a:solidFill>
              </a:rPr>
              <a:t>: ↘ ECA2 donc ↗ angiotensine II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6" name="Google Shape;376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Cellules géantes multinuclées</a:t>
            </a:r>
            <a:endParaRPr/>
          </a:p>
        </p:txBody>
      </p:sp>
      <p:sp>
        <p:nvSpPr>
          <p:cNvPr id="377" name="Google Shape;377;p3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Un bilan d’extension a été réalisé et ne retrouvait pas de lésion à distance</a:t>
            </a:r>
            <a:endParaRPr/>
          </a:p>
        </p:txBody>
      </p:sp>
      <p:sp>
        <p:nvSpPr>
          <p:cNvPr id="112" name="Google Shape;112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Cette dernière étude a essayé (tout comme la précédente) de montrer le lien entre les 2 maladies  et a retrouvé une affinité particulière du SARS CoV 2 pour le récepteur de l’ECA 2 pour infecter les cellues hotes, ce qui a pour conséquence  une régulation négative de l’ACE II et un accumulation de l’angiotensine II.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L’expression de l’ACE pour etre régulée à la hausse pour maintenir l’homéostsie du système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4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fr-F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0 cas grave : recrutement des cellules MAIT vers d’autres sites que le poumon pourrait protéger contre le Covid 19 grave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MAIT : cellules T CD 8+ invariantes activées par la muqueuse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4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9" name="Google Shape;409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En conclusion on retrouve un rôle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Cellules MAIT dans le sang périphérique plus actives chez les patients atteints de sarcoïdose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Sarcoïdose : induit une polarisation fortement Th1 des LT CD4+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4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Cela nous a permis d’avoir une TEP de référence</a:t>
            </a:r>
            <a:endParaRPr/>
          </a:p>
        </p:txBody>
      </p:sp>
      <p:sp>
        <p:nvSpPr>
          <p:cNvPr id="119" name="Google Shape;119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Il a ensuite été décidé de placer le patient sous NIVOLUMAB</a:t>
            </a:r>
            <a:endParaRPr/>
          </a:p>
        </p:txBody>
      </p:sp>
      <p:sp>
        <p:nvSpPr>
          <p:cNvPr id="126" name="Google Shape;126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Anticorps </a:t>
            </a:r>
            <a:r>
              <a:rPr b="1" lang="fr-FR"/>
              <a:t>monoclonal</a:t>
            </a:r>
            <a:r>
              <a:rPr lang="fr-FR"/>
              <a:t> humain de type IgG4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/>
              <a:t>Liaison au PD-1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/>
              <a:t>Bloque son interaction avec les ligands PD-L1 et PD-L2</a:t>
            </a:r>
            <a:endParaRPr/>
          </a:p>
          <a:p>
            <a:pPr indent="0" lvl="1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↘ de l’activité des cellules T</a:t>
            </a:r>
            <a:endParaRPr/>
          </a:p>
          <a:p>
            <a:pPr indent="0" lvl="1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↘ de la sécrétion de lymphokines</a:t>
            </a:r>
            <a:endParaRPr/>
          </a:p>
        </p:txBody>
      </p:sp>
      <p:sp>
        <p:nvSpPr>
          <p:cNvPr id="139" name="Google Shape;139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Pneumopathies 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Grade 3 : </a:t>
            </a: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Symptômes sévères, limitant les activités quotidiennes, oxygénothérapie nécessaire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Grade 4 : conséquences vitales ; intervention urgente requise.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Diarrhée / colite 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Grade 4 : conséquences vitales, intervention urgente requise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ASAT/ALAT ou bilirubine totale 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Grade 3 : ALAT et ASAT &gt; 5 fois la normale et Bilirubine &gt; 3 fois la normale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Grade 4 : ALAT et ASAT &gt; 20 fois la normale et Bilirubine &gt; 10 fois la normale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Rash : extensif, conséquences vitales, support ventilatoire</a:t>
            </a:r>
            <a:endParaRPr b="0" i="0" sz="1200" u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bg>
      <p:bgPr>
        <a:gradFill>
          <a:gsLst>
            <a:gs pos="0">
              <a:srgbClr val="F6F9FC"/>
            </a:gs>
            <a:gs pos="100000">
              <a:srgbClr val="F2F2F2"/>
            </a:gs>
          </a:gsLst>
          <a:path path="circle">
            <a:fillToRect l="100%" t="100%"/>
          </a:path>
          <a:tileRect b="-100%" r="-100%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  <a:defRPr b="1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9416" y="3068960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descr="C:\Users\6907tep\Desktop\coronavirus-virus-covid-19-microscope-illustration-3d0414-0@1x.jpg" id="34" name="Google Shape;34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83832" y="1268760"/>
            <a:ext cx="9001000" cy="5062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descr="Une image contenant produit céramique, porcelaine&#10;&#10;Description générée automatiquement" id="15" name="Google Shape;15;p1"/>
          <p:cNvPicPr preferRelativeResize="0"/>
          <p:nvPr/>
        </p:nvPicPr>
        <p:blipFill rotWithShape="1">
          <a:blip r:embed="rId1">
            <a:alphaModFix/>
          </a:blip>
          <a:srcRect b="15947" l="0" r="0" t="58851"/>
          <a:stretch/>
        </p:blipFill>
        <p:spPr>
          <a:xfrm>
            <a:off x="0" y="0"/>
            <a:ext cx="12201708" cy="1728192"/>
          </a:xfrm>
          <a:prstGeom prst="rect">
            <a:avLst/>
          </a:prstGeom>
          <a:noFill/>
          <a:ln>
            <a:noFill/>
          </a:ln>
          <a:effectLst>
            <a:reflection blurRad="0" dir="0" dist="0" endA="300" endPos="17000" kx="0" rotWithShape="0" algn="bl" stA="52000" stPos="0" sy="-100000" ky="0"/>
          </a:effectLst>
        </p:spPr>
      </p:pic>
      <p:pic>
        <p:nvPicPr>
          <p:cNvPr descr="Atome contour" id="16" name="Google Shape;16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96688" y="4001294"/>
            <a:ext cx="2743200" cy="27432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Relationship Id="rId4" Type="http://schemas.openxmlformats.org/officeDocument/2006/relationships/image" Target="../media/image7.jpg"/><Relationship Id="rId5" Type="http://schemas.openxmlformats.org/officeDocument/2006/relationships/image" Target="../media/image6.jpg"/><Relationship Id="rId6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g"/><Relationship Id="rId4" Type="http://schemas.openxmlformats.org/officeDocument/2006/relationships/image" Target="../media/image17.jpg"/><Relationship Id="rId5" Type="http://schemas.openxmlformats.org/officeDocument/2006/relationships/image" Target="../media/image15.jpg"/><Relationship Id="rId6" Type="http://schemas.openxmlformats.org/officeDocument/2006/relationships/image" Target="../media/image2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jpg"/><Relationship Id="rId4" Type="http://schemas.openxmlformats.org/officeDocument/2006/relationships/image" Target="../media/image16.jpg"/><Relationship Id="rId5" Type="http://schemas.openxmlformats.org/officeDocument/2006/relationships/image" Target="../media/image18.jpg"/><Relationship Id="rId6" Type="http://schemas.openxmlformats.org/officeDocument/2006/relationships/image" Target="../media/image2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jpg"/><Relationship Id="rId4" Type="http://schemas.openxmlformats.org/officeDocument/2006/relationships/image" Target="../media/image28.jpg"/><Relationship Id="rId5" Type="http://schemas.openxmlformats.org/officeDocument/2006/relationships/image" Target="../media/image24.jpg"/><Relationship Id="rId6" Type="http://schemas.openxmlformats.org/officeDocument/2006/relationships/image" Target="../media/image23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6.jpg"/><Relationship Id="rId4" Type="http://schemas.openxmlformats.org/officeDocument/2006/relationships/image" Target="../media/image26.jpg"/><Relationship Id="rId5" Type="http://schemas.openxmlformats.org/officeDocument/2006/relationships/image" Target="../media/image27.jpg"/><Relationship Id="rId6" Type="http://schemas.openxmlformats.org/officeDocument/2006/relationships/image" Target="../media/image29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jpg"/><Relationship Id="rId4" Type="http://schemas.openxmlformats.org/officeDocument/2006/relationships/image" Target="../media/image30.jpg"/><Relationship Id="rId5" Type="http://schemas.openxmlformats.org/officeDocument/2006/relationships/image" Target="../media/image46.jpg"/><Relationship Id="rId6" Type="http://schemas.openxmlformats.org/officeDocument/2006/relationships/image" Target="../media/image25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jpg"/><Relationship Id="rId4" Type="http://schemas.openxmlformats.org/officeDocument/2006/relationships/image" Target="../media/image35.jpg"/><Relationship Id="rId5" Type="http://schemas.openxmlformats.org/officeDocument/2006/relationships/image" Target="../media/image45.jpg"/><Relationship Id="rId6" Type="http://schemas.openxmlformats.org/officeDocument/2006/relationships/image" Target="../media/image3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9.jpg"/><Relationship Id="rId4" Type="http://schemas.openxmlformats.org/officeDocument/2006/relationships/image" Target="../media/image34.jpg"/><Relationship Id="rId5" Type="http://schemas.openxmlformats.org/officeDocument/2006/relationships/image" Target="../media/image42.jpg"/><Relationship Id="rId6" Type="http://schemas.openxmlformats.org/officeDocument/2006/relationships/image" Target="../media/image3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7.jpg"/><Relationship Id="rId4" Type="http://schemas.openxmlformats.org/officeDocument/2006/relationships/image" Target="../media/image37.jpg"/><Relationship Id="rId5" Type="http://schemas.openxmlformats.org/officeDocument/2006/relationships/image" Target="../media/image41.jpg"/><Relationship Id="rId6" Type="http://schemas.openxmlformats.org/officeDocument/2006/relationships/image" Target="../media/image40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8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8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8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49.jpg"/><Relationship Id="rId4" Type="http://schemas.openxmlformats.org/officeDocument/2006/relationships/image" Target="../media/image44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4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52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ctrTitle"/>
          </p:nvPr>
        </p:nvSpPr>
        <p:spPr>
          <a:xfrm>
            <a:off x="2279576" y="2852936"/>
            <a:ext cx="7554416" cy="1440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fr-FR"/>
              <a:t>Présentation AFRINN 2021</a:t>
            </a:r>
            <a:endParaRPr/>
          </a:p>
        </p:txBody>
      </p:sp>
      <p:sp>
        <p:nvSpPr>
          <p:cNvPr id="91" name="Google Shape;91;p13"/>
          <p:cNvSpPr txBox="1"/>
          <p:nvPr>
            <p:ph idx="1" type="subTitle"/>
          </p:nvPr>
        </p:nvSpPr>
        <p:spPr>
          <a:xfrm>
            <a:off x="2279576" y="4840487"/>
            <a:ext cx="6858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fr-FR"/>
              <a:t>Inès BARRAT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fr-FR" sz="2000"/>
              <a:t>4</a:t>
            </a:r>
            <a:r>
              <a:rPr baseline="30000" lang="fr-FR" sz="2000"/>
              <a:t>ème</a:t>
            </a:r>
            <a:r>
              <a:rPr lang="fr-FR" sz="2000"/>
              <a:t> semestre - DES Médecine Nucléaire</a:t>
            </a:r>
            <a:endParaRPr/>
          </a:p>
        </p:txBody>
      </p:sp>
      <p:sp>
        <p:nvSpPr>
          <p:cNvPr descr="CHU Amiens-Picardie – 3D4MED" id="92" name="Google Shape;92;p13"/>
          <p:cNvSpPr/>
          <p:nvPr/>
        </p:nvSpPr>
        <p:spPr>
          <a:xfrm>
            <a:off x="1587500" y="-136525"/>
            <a:ext cx="17145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CHU Amiens-Picardie – 3D4MED" id="93" name="Google Shape;93;p13"/>
          <p:cNvSpPr/>
          <p:nvPr/>
        </p:nvSpPr>
        <p:spPr>
          <a:xfrm>
            <a:off x="1739900" y="15875"/>
            <a:ext cx="17145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59572" y="4549659"/>
            <a:ext cx="2148840" cy="1287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HDM – LA SUITE</a:t>
            </a:r>
            <a:endParaRPr/>
          </a:p>
        </p:txBody>
      </p:sp>
      <p:sp>
        <p:nvSpPr>
          <p:cNvPr id="158" name="Google Shape;158;p22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						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						</a:t>
            </a:r>
            <a:r>
              <a:rPr b="1" lang="fr-FR"/>
              <a:t>Avril 2021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					Désaturation</a:t>
            </a:r>
            <a:endParaRPr/>
          </a:p>
        </p:txBody>
      </p:sp>
      <p:pic>
        <p:nvPicPr>
          <p:cNvPr id="159" name="Google Shape;159;p22"/>
          <p:cNvPicPr preferRelativeResize="0"/>
          <p:nvPr/>
        </p:nvPicPr>
        <p:blipFill rotWithShape="1">
          <a:blip r:embed="rId3">
            <a:alphaModFix/>
          </a:blip>
          <a:srcRect b="18946" l="15188" r="15570" t="22807"/>
          <a:stretch/>
        </p:blipFill>
        <p:spPr>
          <a:xfrm>
            <a:off x="3380730" y="1992106"/>
            <a:ext cx="5430540" cy="42825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oogle Shape;164;p23"/>
          <p:cNvGrpSpPr/>
          <p:nvPr/>
        </p:nvGrpSpPr>
        <p:grpSpPr>
          <a:xfrm>
            <a:off x="2101579" y="476672"/>
            <a:ext cx="7915634" cy="6045887"/>
            <a:chOff x="2135560" y="621956"/>
            <a:chExt cx="7915634" cy="6045887"/>
          </a:xfrm>
        </p:grpSpPr>
        <p:pic>
          <p:nvPicPr>
            <p:cNvPr descr="C:\Users\6912int\Desktop\20210921_1600_DURIEZ_RENE___\se000.jpg" id="165" name="Google Shape;165;p23"/>
            <p:cNvPicPr preferRelativeResize="0"/>
            <p:nvPr/>
          </p:nvPicPr>
          <p:blipFill rotWithShape="1">
            <a:blip r:embed="rId3">
              <a:alphaModFix/>
            </a:blip>
            <a:srcRect b="27357" l="27717" r="26304" t="29188"/>
            <a:stretch/>
          </p:blipFill>
          <p:spPr>
            <a:xfrm>
              <a:off x="2135560" y="621956"/>
              <a:ext cx="3968366" cy="32816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6912int\Desktop\20210921_1600_DURIEZ_RENE___\se001.jpg" id="166" name="Google Shape;166;p23"/>
            <p:cNvPicPr preferRelativeResize="0"/>
            <p:nvPr/>
          </p:nvPicPr>
          <p:blipFill rotWithShape="1">
            <a:blip r:embed="rId4">
              <a:alphaModFix/>
            </a:blip>
            <a:srcRect b="28202" l="26947" r="25755" t="26895"/>
            <a:stretch/>
          </p:blipFill>
          <p:spPr>
            <a:xfrm>
              <a:off x="6103927" y="621957"/>
              <a:ext cx="3947267" cy="32788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6912int\Desktop\20210921_1600_DURIEZ_RENE___\se002.jpg" id="167" name="Google Shape;167;p23"/>
            <p:cNvPicPr preferRelativeResize="0"/>
            <p:nvPr/>
          </p:nvPicPr>
          <p:blipFill rotWithShape="1">
            <a:blip r:embed="rId5">
              <a:alphaModFix/>
            </a:blip>
            <a:srcRect b="26582" l="22678" r="22048" t="29374"/>
            <a:stretch/>
          </p:blipFill>
          <p:spPr>
            <a:xfrm>
              <a:off x="2135560" y="3900856"/>
              <a:ext cx="3968678" cy="27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C:\Users\6912int\Desktop\20210921_1600_DURIEZ_RENE___\se003.jpg" id="168" name="Google Shape;168;p23"/>
            <p:cNvPicPr preferRelativeResize="0"/>
            <p:nvPr/>
          </p:nvPicPr>
          <p:blipFill rotWithShape="1">
            <a:blip r:embed="rId6">
              <a:alphaModFix/>
            </a:blip>
            <a:srcRect b="27048" l="23272" r="21633" t="27102"/>
            <a:stretch/>
          </p:blipFill>
          <p:spPr>
            <a:xfrm>
              <a:off x="6103927" y="3793508"/>
              <a:ext cx="3947267" cy="287433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Lésions observées</a:t>
            </a:r>
            <a:r>
              <a:rPr lang="fr-FR"/>
              <a:t> 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Plages d’opacités en verre dépoli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Crazy paving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-"/>
            </a:pPr>
            <a:r>
              <a:rPr lang="fr-FR">
                <a:solidFill>
                  <a:srgbClr val="000000"/>
                </a:solidFill>
              </a:rPr>
              <a:t>Condensations alévolaires en bande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-"/>
            </a:pPr>
            <a:r>
              <a:rPr lang="fr-FR">
                <a:solidFill>
                  <a:srgbClr val="000000"/>
                </a:solidFill>
              </a:rPr>
              <a:t>Prédominance sous-pleurale bilatérale inférieure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NOTE</a:t>
            </a:r>
            <a:endParaRPr/>
          </a:p>
        </p:txBody>
      </p:sp>
      <p:sp>
        <p:nvSpPr>
          <p:cNvPr id="181" name="Google Shape;181;p25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Crazy paving</a:t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fr-FR" sz="2200"/>
              <a:t>Verre dépoli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fr-FR" sz="2200"/>
              <a:t>Réticulation inter ET intra-lobulaires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-"/>
            </a:pPr>
            <a:r>
              <a:rPr lang="fr-FR" sz="2200"/>
              <a:t>Aspécifique</a:t>
            </a:r>
            <a:endParaRPr/>
          </a:p>
        </p:txBody>
      </p:sp>
      <p:pic>
        <p:nvPicPr>
          <p:cNvPr id="182" name="Google Shape;18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64152" y="3212976"/>
            <a:ext cx="3960440" cy="2908448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83" name="Google Shape;183;p25"/>
          <p:cNvSpPr txBox="1"/>
          <p:nvPr/>
        </p:nvSpPr>
        <p:spPr>
          <a:xfrm>
            <a:off x="2279576" y="6237313"/>
            <a:ext cx="3888432" cy="507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TDM thoracique Guide d’interprétation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Fabien Craighero</a:t>
            </a:r>
            <a:endParaRPr i="1"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Hospices civils de Lyon, Hôpital de la Croix Rousse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189" name="Google Shape;189;p26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Quel est votre diagnostic ?</a:t>
            </a:r>
            <a:endParaRPr/>
          </a:p>
        </p:txBody>
      </p:sp>
      <p:sp>
        <p:nvSpPr>
          <p:cNvPr id="190" name="Google Shape;190;p26"/>
          <p:cNvSpPr txBox="1"/>
          <p:nvPr/>
        </p:nvSpPr>
        <p:spPr>
          <a:xfrm>
            <a:off x="0" y="378904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Pneumopathie à SARS-CoV-2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HDM – LA SUITE</a:t>
            </a:r>
            <a:endParaRPr/>
          </a:p>
        </p:txBody>
      </p:sp>
      <p:sp>
        <p:nvSpPr>
          <p:cNvPr id="197" name="Google Shape;197;p27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Infection à SARS-CoV-2 fin Avril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PCR +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Hospitalisation en pathologies infectieuses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RAD</a:t>
            </a:r>
            <a:br>
              <a:rPr lang="fr-FR"/>
            </a:br>
            <a:endParaRPr/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8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HDM – LA SUITE</a:t>
            </a:r>
            <a:endParaRPr/>
          </a:p>
        </p:txBody>
      </p:sp>
      <p:sp>
        <p:nvSpPr>
          <p:cNvPr id="204" name="Google Shape;204;p28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Début Juillet 2021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Hospitalisation Soins Intensifs Néphrologie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Insuffisance rénale aigüe </a:t>
            </a:r>
            <a:r>
              <a:rPr lang="fr-FR"/>
              <a:t>fonctionnelle sur hypercalcémie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fr-FR" sz="2000"/>
              <a:t>Créatinine à 500 µmol/L (norme 80 à 110 µmol/L)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fr-FR" sz="2000"/>
              <a:t>Calcémie à 3,6 mmol/L (norme 2,2 à 2,6mmol/L)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Suivi</a:t>
            </a:r>
            <a:endParaRPr/>
          </a:p>
        </p:txBody>
      </p:sp>
      <p:sp>
        <p:nvSpPr>
          <p:cNvPr id="211" name="Google Shape;211;p29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TEP Juillet 2021 :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surveillance du mélanome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C:\Users\6912int\Desktop\20210921_1450_DURIEZ_RENE___\se000.jpg" id="212" name="Google Shape;212;p29"/>
          <p:cNvPicPr preferRelativeResize="0"/>
          <p:nvPr/>
        </p:nvPicPr>
        <p:blipFill rotWithShape="1">
          <a:blip r:embed="rId3">
            <a:alphaModFix/>
          </a:blip>
          <a:srcRect b="14583" l="37361" r="37604" t="15278"/>
          <a:stretch/>
        </p:blipFill>
        <p:spPr>
          <a:xfrm>
            <a:off x="6456040" y="278420"/>
            <a:ext cx="2538214" cy="6222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6912int\Desktop\20210921_1450_DURIEZ_RENE___\se001.jpg" id="213" name="Google Shape;213;p29"/>
          <p:cNvPicPr preferRelativeResize="0"/>
          <p:nvPr/>
        </p:nvPicPr>
        <p:blipFill rotWithShape="1">
          <a:blip r:embed="rId4">
            <a:alphaModFix/>
          </a:blip>
          <a:srcRect b="14968" l="39045" r="36803" t="15297"/>
          <a:stretch/>
        </p:blipFill>
        <p:spPr>
          <a:xfrm>
            <a:off x="9120336" y="263412"/>
            <a:ext cx="2520280" cy="6252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Google Shape;218;p30"/>
          <p:cNvGrpSpPr/>
          <p:nvPr/>
        </p:nvGrpSpPr>
        <p:grpSpPr>
          <a:xfrm>
            <a:off x="1596000" y="369836"/>
            <a:ext cx="9180520" cy="6120000"/>
            <a:chOff x="1524001" y="626443"/>
            <a:chExt cx="9144000" cy="5862950"/>
          </a:xfrm>
        </p:grpSpPr>
        <p:pic>
          <p:nvPicPr>
            <p:cNvPr descr="C:\Users\6912int\Desktop\20210921_1515_DURIEZ_RENE___\se000.jpg" id="219" name="Google Shape;219;p30"/>
            <p:cNvPicPr preferRelativeResize="0"/>
            <p:nvPr/>
          </p:nvPicPr>
          <p:blipFill rotWithShape="1">
            <a:blip r:embed="rId3">
              <a:alphaModFix/>
            </a:blip>
            <a:srcRect b="19921" l="25586" r="28146" t="17969"/>
            <a:stretch/>
          </p:blipFill>
          <p:spPr>
            <a:xfrm>
              <a:off x="1524001" y="626443"/>
              <a:ext cx="4512733" cy="302895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1.jpg" id="220" name="Google Shape;220;p30"/>
            <p:cNvPicPr preferRelativeResize="0"/>
            <p:nvPr/>
          </p:nvPicPr>
          <p:blipFill rotWithShape="1">
            <a:blip r:embed="rId4">
              <a:alphaModFix/>
            </a:blip>
            <a:srcRect b="20281" l="26137" r="27596" t="17607"/>
            <a:stretch/>
          </p:blipFill>
          <p:spPr>
            <a:xfrm>
              <a:off x="6036734" y="626443"/>
              <a:ext cx="4631267" cy="310851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2.jpg" id="221" name="Google Shape;221;p30"/>
            <p:cNvPicPr preferRelativeResize="0"/>
            <p:nvPr/>
          </p:nvPicPr>
          <p:blipFill rotWithShape="1">
            <a:blip r:embed="rId5">
              <a:alphaModFix/>
            </a:blip>
            <a:srcRect b="18361" l="24001" r="26085" t="18947"/>
            <a:stretch/>
          </p:blipFill>
          <p:spPr>
            <a:xfrm>
              <a:off x="1524001" y="3655394"/>
              <a:ext cx="4512733" cy="2833999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3.jpg" id="222" name="Google Shape;222;p30"/>
            <p:cNvPicPr preferRelativeResize="0"/>
            <p:nvPr/>
          </p:nvPicPr>
          <p:blipFill rotWithShape="1">
            <a:blip r:embed="rId6">
              <a:alphaModFix/>
            </a:blip>
            <a:srcRect b="16301" l="23437" r="24653" t="20139"/>
            <a:stretch/>
          </p:blipFill>
          <p:spPr>
            <a:xfrm>
              <a:off x="6010886" y="3638260"/>
              <a:ext cx="4657115" cy="2851132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31"/>
          <p:cNvGrpSpPr/>
          <p:nvPr/>
        </p:nvGrpSpPr>
        <p:grpSpPr>
          <a:xfrm>
            <a:off x="1583042" y="404664"/>
            <a:ext cx="9193478" cy="6120000"/>
            <a:chOff x="1524001" y="639253"/>
            <a:chExt cx="9156196" cy="5568992"/>
          </a:xfrm>
        </p:grpSpPr>
        <p:pic>
          <p:nvPicPr>
            <p:cNvPr descr="C:\Users\6912int\Desktop\20210921_1515_DURIEZ_RENE___\se004.jpg" id="228" name="Google Shape;228;p31"/>
            <p:cNvPicPr preferRelativeResize="0"/>
            <p:nvPr/>
          </p:nvPicPr>
          <p:blipFill rotWithShape="1">
            <a:blip r:embed="rId3">
              <a:alphaModFix/>
            </a:blip>
            <a:srcRect b="17609" l="22720" r="24830" t="19721"/>
            <a:stretch/>
          </p:blipFill>
          <p:spPr>
            <a:xfrm>
              <a:off x="1524001" y="639253"/>
              <a:ext cx="4655114" cy="2781073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5.jpg" id="229" name="Google Shape;229;p31"/>
            <p:cNvPicPr preferRelativeResize="0"/>
            <p:nvPr/>
          </p:nvPicPr>
          <p:blipFill rotWithShape="1">
            <a:blip r:embed="rId4">
              <a:alphaModFix/>
            </a:blip>
            <a:srcRect b="18929" l="23543" r="25265" t="18601"/>
            <a:stretch/>
          </p:blipFill>
          <p:spPr>
            <a:xfrm>
              <a:off x="6122042" y="639253"/>
              <a:ext cx="4558155" cy="2781072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6.jpg" id="230" name="Google Shape;230;p31"/>
            <p:cNvPicPr preferRelativeResize="0"/>
            <p:nvPr/>
          </p:nvPicPr>
          <p:blipFill rotWithShape="1">
            <a:blip r:embed="rId5">
              <a:alphaModFix/>
            </a:blip>
            <a:srcRect b="18534" l="22482" r="24045" t="16621"/>
            <a:stretch/>
          </p:blipFill>
          <p:spPr>
            <a:xfrm>
              <a:off x="1524001" y="3420326"/>
              <a:ext cx="4598041" cy="2787919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7.jpg" id="231" name="Google Shape;231;p31"/>
            <p:cNvPicPr preferRelativeResize="0"/>
            <p:nvPr/>
          </p:nvPicPr>
          <p:blipFill rotWithShape="1">
            <a:blip r:embed="rId6">
              <a:alphaModFix/>
            </a:blip>
            <a:srcRect b="17778" l="23058" r="23986" t="17567"/>
            <a:stretch/>
          </p:blipFill>
          <p:spPr>
            <a:xfrm>
              <a:off x="6113180" y="3420325"/>
              <a:ext cx="4567017" cy="2787919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A PROPOS D’UN CAS</a:t>
            </a:r>
            <a:endParaRPr/>
          </a:p>
        </p:txBody>
      </p:sp>
      <p:sp>
        <p:nvSpPr>
          <p:cNvPr id="101" name="Google Shape;101;p14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7747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3800"/>
              <a:t>Monsieur D, 75 ans</a:t>
            </a:r>
            <a:endParaRPr/>
          </a:p>
          <a:p>
            <a:pPr indent="-50482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 sz="3300"/>
              <a:t>Antécédents</a:t>
            </a:r>
            <a:r>
              <a:rPr lang="fr-FR" sz="3300"/>
              <a:t> 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Diabète de type II non équilibré, insulinorequérant</a:t>
            </a:r>
            <a:endParaRPr sz="33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Hypertrophie bénigne de prostate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b="1" lang="fr-FR" sz="3300"/>
              <a:t>Carcinome rénal à cellules claires traité par néphrectomie élargie droite en septembre 2020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Insuffisance rénale chronique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Tabagisme 20 PA sevré depuis 30 ans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7747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oogle Shape;236;p32"/>
          <p:cNvGrpSpPr/>
          <p:nvPr/>
        </p:nvGrpSpPr>
        <p:grpSpPr>
          <a:xfrm>
            <a:off x="1530464" y="404664"/>
            <a:ext cx="9174047" cy="6120000"/>
            <a:chOff x="1524000" y="714555"/>
            <a:chExt cx="9144000" cy="5994315"/>
          </a:xfrm>
        </p:grpSpPr>
        <p:pic>
          <p:nvPicPr>
            <p:cNvPr descr="C:\Users\6912int\Desktop\20210921_1515_DURIEZ_RENE___\se008.jpg" id="237" name="Google Shape;237;p32"/>
            <p:cNvPicPr preferRelativeResize="0"/>
            <p:nvPr/>
          </p:nvPicPr>
          <p:blipFill rotWithShape="1">
            <a:blip r:embed="rId3">
              <a:alphaModFix/>
            </a:blip>
            <a:srcRect b="17204" l="25410" r="27920" t="18902"/>
            <a:stretch/>
          </p:blipFill>
          <p:spPr>
            <a:xfrm>
              <a:off x="1524000" y="714555"/>
              <a:ext cx="4588932" cy="3141378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09.jpg" id="238" name="Google Shape;238;p32"/>
            <p:cNvPicPr preferRelativeResize="0"/>
            <p:nvPr/>
          </p:nvPicPr>
          <p:blipFill rotWithShape="1">
            <a:blip r:embed="rId4">
              <a:alphaModFix/>
            </a:blip>
            <a:srcRect b="18117" l="25205" r="27313" t="19383"/>
            <a:stretch/>
          </p:blipFill>
          <p:spPr>
            <a:xfrm>
              <a:off x="5895100" y="714555"/>
              <a:ext cx="4772900" cy="3141378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0.jpg" id="239" name="Google Shape;239;p32"/>
            <p:cNvPicPr preferRelativeResize="0"/>
            <p:nvPr/>
          </p:nvPicPr>
          <p:blipFill rotWithShape="1">
            <a:blip r:embed="rId5">
              <a:alphaModFix/>
            </a:blip>
            <a:srcRect b="16839" l="22396" r="24827" t="16319"/>
            <a:stretch/>
          </p:blipFill>
          <p:spPr>
            <a:xfrm>
              <a:off x="1524001" y="3855933"/>
              <a:ext cx="4505415" cy="2852936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1.jpg" id="240" name="Google Shape;240;p32"/>
            <p:cNvPicPr preferRelativeResize="0"/>
            <p:nvPr/>
          </p:nvPicPr>
          <p:blipFill rotWithShape="1">
            <a:blip r:embed="rId6">
              <a:alphaModFix/>
            </a:blip>
            <a:srcRect b="19519" l="21872" r="25909" t="18056"/>
            <a:stretch/>
          </p:blipFill>
          <p:spPr>
            <a:xfrm>
              <a:off x="5895100" y="3855935"/>
              <a:ext cx="4772900" cy="2852935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Google Shape;245;p33"/>
          <p:cNvGrpSpPr/>
          <p:nvPr/>
        </p:nvGrpSpPr>
        <p:grpSpPr>
          <a:xfrm>
            <a:off x="1536804" y="447653"/>
            <a:ext cx="9163143" cy="6120000"/>
            <a:chOff x="1524000" y="692697"/>
            <a:chExt cx="9148557" cy="5812949"/>
          </a:xfrm>
        </p:grpSpPr>
        <p:pic>
          <p:nvPicPr>
            <p:cNvPr descr="C:\Users\6912int\Desktop\20210921_1515_DURIEZ_RENE___\se012.jpg" id="246" name="Google Shape;246;p33"/>
            <p:cNvPicPr preferRelativeResize="0"/>
            <p:nvPr/>
          </p:nvPicPr>
          <p:blipFill rotWithShape="1">
            <a:blip r:embed="rId3">
              <a:alphaModFix/>
            </a:blip>
            <a:srcRect b="16935" l="21490" r="24960" t="18201"/>
            <a:stretch/>
          </p:blipFill>
          <p:spPr>
            <a:xfrm>
              <a:off x="1524001" y="692697"/>
              <a:ext cx="4866125" cy="2947307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3.jpg" id="247" name="Google Shape;247;p33"/>
            <p:cNvPicPr preferRelativeResize="0"/>
            <p:nvPr/>
          </p:nvPicPr>
          <p:blipFill rotWithShape="1">
            <a:blip r:embed="rId4">
              <a:alphaModFix/>
            </a:blip>
            <a:srcRect b="17272" l="21284" r="24745" t="17526"/>
            <a:stretch/>
          </p:blipFill>
          <p:spPr>
            <a:xfrm>
              <a:off x="5793465" y="692697"/>
              <a:ext cx="4879092" cy="2947307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4.jpg" id="248" name="Google Shape;248;p33"/>
            <p:cNvPicPr preferRelativeResize="0"/>
            <p:nvPr/>
          </p:nvPicPr>
          <p:blipFill rotWithShape="1">
            <a:blip r:embed="rId5">
              <a:alphaModFix/>
            </a:blip>
            <a:srcRect b="17778" l="21931" r="23648" t="19189"/>
            <a:stretch/>
          </p:blipFill>
          <p:spPr>
            <a:xfrm>
              <a:off x="1524000" y="3631145"/>
              <a:ext cx="4963608" cy="287450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37_DURIEZ_RENE___\se000.jpg" id="249" name="Google Shape;249;p33"/>
            <p:cNvPicPr preferRelativeResize="0"/>
            <p:nvPr/>
          </p:nvPicPr>
          <p:blipFill rotWithShape="1">
            <a:blip r:embed="rId6">
              <a:alphaModFix/>
            </a:blip>
            <a:srcRect b="16488" l="22979" r="26632" t="20058"/>
            <a:stretch/>
          </p:blipFill>
          <p:spPr>
            <a:xfrm>
              <a:off x="6102617" y="3631145"/>
              <a:ext cx="4565384" cy="287450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oogle Shape;254;p34"/>
          <p:cNvGrpSpPr/>
          <p:nvPr/>
        </p:nvGrpSpPr>
        <p:grpSpPr>
          <a:xfrm>
            <a:off x="1591806" y="411185"/>
            <a:ext cx="9112705" cy="6120000"/>
            <a:chOff x="1524000" y="476672"/>
            <a:chExt cx="9144001" cy="5757908"/>
          </a:xfrm>
        </p:grpSpPr>
        <p:pic>
          <p:nvPicPr>
            <p:cNvPr descr="C:\Users\6912int\Desktop\20210921_1515_DURIEZ_RENE___\se016.jpg" id="255" name="Google Shape;255;p34"/>
            <p:cNvPicPr preferRelativeResize="0"/>
            <p:nvPr/>
          </p:nvPicPr>
          <p:blipFill rotWithShape="1">
            <a:blip r:embed="rId3">
              <a:alphaModFix/>
            </a:blip>
            <a:srcRect b="18117" l="24662" r="26181" t="24113"/>
            <a:stretch/>
          </p:blipFill>
          <p:spPr>
            <a:xfrm>
              <a:off x="1524000" y="476672"/>
              <a:ext cx="4794422" cy="2817342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7.jpg" id="256" name="Google Shape;256;p34"/>
            <p:cNvPicPr preferRelativeResize="0"/>
            <p:nvPr/>
          </p:nvPicPr>
          <p:blipFill rotWithShape="1">
            <a:blip r:embed="rId4">
              <a:alphaModFix/>
            </a:blip>
            <a:srcRect b="20608" l="25254" r="26438" t="21620"/>
            <a:stretch/>
          </p:blipFill>
          <p:spPr>
            <a:xfrm>
              <a:off x="5956250" y="476673"/>
              <a:ext cx="4711750" cy="2817342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8.jpg" id="257" name="Google Shape;257;p34"/>
            <p:cNvPicPr preferRelativeResize="0"/>
            <p:nvPr/>
          </p:nvPicPr>
          <p:blipFill rotWithShape="1">
            <a:blip r:embed="rId5">
              <a:alphaModFix/>
            </a:blip>
            <a:srcRect b="12541" l="28442" r="23819" t="24113"/>
            <a:stretch/>
          </p:blipFill>
          <p:spPr>
            <a:xfrm>
              <a:off x="1524001" y="3294015"/>
              <a:ext cx="4432250" cy="2940565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19.jpg" id="258" name="Google Shape;258;p34"/>
            <p:cNvPicPr preferRelativeResize="0"/>
            <p:nvPr/>
          </p:nvPicPr>
          <p:blipFill rotWithShape="1">
            <a:blip r:embed="rId6">
              <a:alphaModFix/>
            </a:blip>
            <a:srcRect b="12204" l="25298" r="23816" t="24282"/>
            <a:stretch/>
          </p:blipFill>
          <p:spPr>
            <a:xfrm>
              <a:off x="5956252" y="3294015"/>
              <a:ext cx="4711749" cy="2940564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35"/>
          <p:cNvGrpSpPr/>
          <p:nvPr/>
        </p:nvGrpSpPr>
        <p:grpSpPr>
          <a:xfrm>
            <a:off x="1567878" y="404664"/>
            <a:ext cx="9136634" cy="6120000"/>
            <a:chOff x="1524000" y="620688"/>
            <a:chExt cx="9144001" cy="5722248"/>
          </a:xfrm>
        </p:grpSpPr>
        <p:pic>
          <p:nvPicPr>
            <p:cNvPr descr="C:\Users\6912int\Desktop\20210921_1515_DURIEZ_RENE___\se020.jpg" id="264" name="Google Shape;264;p35"/>
            <p:cNvPicPr preferRelativeResize="0"/>
            <p:nvPr/>
          </p:nvPicPr>
          <p:blipFill rotWithShape="1">
            <a:blip r:embed="rId3">
              <a:alphaModFix/>
            </a:blip>
            <a:srcRect b="14062" l="26098" r="25845" t="24787"/>
            <a:stretch/>
          </p:blipFill>
          <p:spPr>
            <a:xfrm>
              <a:off x="1524000" y="620688"/>
              <a:ext cx="4687330" cy="2982098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1.jpg" id="265" name="Google Shape;265;p35"/>
            <p:cNvPicPr preferRelativeResize="0"/>
            <p:nvPr/>
          </p:nvPicPr>
          <p:blipFill rotWithShape="1">
            <a:blip r:embed="rId4">
              <a:alphaModFix/>
            </a:blip>
            <a:srcRect b="15583" l="27154" r="25169" t="24282"/>
            <a:stretch/>
          </p:blipFill>
          <p:spPr>
            <a:xfrm>
              <a:off x="5939367" y="620688"/>
              <a:ext cx="4728634" cy="2982098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2.jpg" id="266" name="Google Shape;266;p35"/>
            <p:cNvPicPr preferRelativeResize="0"/>
            <p:nvPr/>
          </p:nvPicPr>
          <p:blipFill rotWithShape="1">
            <a:blip r:embed="rId5">
              <a:alphaModFix/>
            </a:blip>
            <a:srcRect b="6967" l="28631" r="28717" t="39485"/>
            <a:stretch/>
          </p:blipFill>
          <p:spPr>
            <a:xfrm>
              <a:off x="1524000" y="3571309"/>
              <a:ext cx="4415367" cy="2771626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3.jpg" id="267" name="Google Shape;267;p35"/>
            <p:cNvPicPr preferRelativeResize="0"/>
            <p:nvPr/>
          </p:nvPicPr>
          <p:blipFill rotWithShape="1">
            <a:blip r:embed="rId6">
              <a:alphaModFix/>
            </a:blip>
            <a:srcRect b="4939" l="27871" r="25423" t="41512"/>
            <a:stretch/>
          </p:blipFill>
          <p:spPr>
            <a:xfrm>
              <a:off x="5887864" y="3602787"/>
              <a:ext cx="4780136" cy="2740149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36"/>
          <p:cNvGrpSpPr/>
          <p:nvPr/>
        </p:nvGrpSpPr>
        <p:grpSpPr>
          <a:xfrm>
            <a:off x="1611060" y="438031"/>
            <a:ext cx="9129528" cy="6120000"/>
            <a:chOff x="1524000" y="548681"/>
            <a:chExt cx="9144001" cy="5901524"/>
          </a:xfrm>
        </p:grpSpPr>
        <p:pic>
          <p:nvPicPr>
            <p:cNvPr descr="C:\Users\6912int\Desktop\20210921_1515_DURIEZ_RENE___\se026.jpg" id="273" name="Google Shape;273;p36"/>
            <p:cNvPicPr preferRelativeResize="0"/>
            <p:nvPr/>
          </p:nvPicPr>
          <p:blipFill rotWithShape="1">
            <a:blip r:embed="rId3">
              <a:alphaModFix/>
            </a:blip>
            <a:srcRect b="16089" l="25226" r="25609" t="17863"/>
            <a:stretch/>
          </p:blipFill>
          <p:spPr>
            <a:xfrm>
              <a:off x="1524001" y="548682"/>
              <a:ext cx="4609747" cy="309634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7.jpg" id="274" name="Google Shape;274;p36"/>
            <p:cNvPicPr preferRelativeResize="0"/>
            <p:nvPr/>
          </p:nvPicPr>
          <p:blipFill rotWithShape="1">
            <a:blip r:embed="rId4">
              <a:alphaModFix/>
            </a:blip>
            <a:srcRect b="16649" l="24416" r="26407" t="19161"/>
            <a:stretch/>
          </p:blipFill>
          <p:spPr>
            <a:xfrm>
              <a:off x="5923716" y="548681"/>
              <a:ext cx="4744285" cy="3096344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8.jpg" id="275" name="Google Shape;275;p36"/>
            <p:cNvPicPr preferRelativeResize="0"/>
            <p:nvPr/>
          </p:nvPicPr>
          <p:blipFill rotWithShape="1">
            <a:blip r:embed="rId5">
              <a:alphaModFix/>
            </a:blip>
            <a:srcRect b="17398" l="25381" r="26750" t="21952"/>
            <a:stretch/>
          </p:blipFill>
          <p:spPr>
            <a:xfrm>
              <a:off x="1524000" y="3645022"/>
              <a:ext cx="4428068" cy="2805182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515_DURIEZ_RENE___\se029.jpg" id="276" name="Google Shape;276;p36"/>
            <p:cNvPicPr preferRelativeResize="0"/>
            <p:nvPr/>
          </p:nvPicPr>
          <p:blipFill rotWithShape="1">
            <a:blip r:embed="rId6">
              <a:alphaModFix/>
            </a:blip>
            <a:srcRect b="19508" l="25825" r="25666" t="20831"/>
            <a:stretch/>
          </p:blipFill>
          <p:spPr>
            <a:xfrm>
              <a:off x="5952068" y="3550250"/>
              <a:ext cx="4715932" cy="2899955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mc:AlternateContent>
    <mc:Choice Requires="p14">
      <p:transition p14:dur="250">
        <p:fade/>
      </p:transition>
    </mc:Choice>
    <mc:Fallback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7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282" name="Google Shape;282;p37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Quelles lésions décrivez-vous 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Adénopathies médiastinales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Lésions pleurales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Lésions osseuses ostéolytiques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 hépatique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Lésions cutanées et sous-cutanées</a:t>
            </a:r>
            <a:endParaRPr/>
          </a:p>
          <a:p>
            <a:pPr indent="-3365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>
                <a:solidFill>
                  <a:srgbClr val="F2F2F2"/>
                </a:solidFill>
              </a:rPr>
              <a:t>QUIZZ</a:t>
            </a:r>
            <a:endParaRPr/>
          </a:p>
        </p:txBody>
      </p:sp>
      <p:sp>
        <p:nvSpPr>
          <p:cNvPr id="288" name="Google Shape;288;p38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Quelles lésions décrivez-vous 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Adénopathies médiastinales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Lésions pleurales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Lésions osseuses ostéolytiques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Lésion hépatique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Lésions cutanées et sous-cutanées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9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295" name="Google Shape;295;p39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7747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Les lésions hypermétaboliques retrouvées :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Cutanées</a:t>
            </a:r>
            <a:r>
              <a:rPr lang="fr-FR"/>
              <a:t> et </a:t>
            </a:r>
            <a:r>
              <a:rPr b="1" lang="fr-FR"/>
              <a:t>sous-cutanée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ADP</a:t>
            </a:r>
            <a:r>
              <a:rPr lang="fr-FR"/>
              <a:t> médiastino-hilaires (SUVmax 24), sus-claviculaires (SUVmax 15,2), cardio-phréniques, coelio-mésentériques, para-aortiques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Condensations pulmonaires </a:t>
            </a:r>
            <a:r>
              <a:rPr lang="fr-FR"/>
              <a:t>prédominant en postéro-basal droit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Foie</a:t>
            </a:r>
            <a:r>
              <a:rPr lang="fr-FR"/>
              <a:t> segment V (SUVmax 5,7)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Foyers osseux </a:t>
            </a:r>
            <a:r>
              <a:rPr lang="fr-FR"/>
              <a:t>disséminés sans anomalie TDM sous-jacente 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b="1" lang="fr-FR"/>
              <a:t>Muscles</a:t>
            </a:r>
            <a:r>
              <a:rPr lang="fr-FR"/>
              <a:t> grand fessier et triceps sural droit</a:t>
            </a:r>
            <a:endParaRPr/>
          </a:p>
          <a:p>
            <a:pPr indent="-99059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0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302" name="Google Shape;302;p40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Quel diagnostic évoquez vous ?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Rechute du mélanome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Sarcoïdose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Lymphome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Mésothéliome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Autre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1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309" name="Google Shape;309;p41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Quel diagnostic évoquez vous ?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Rechute du mélanome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Sarcoïdose 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Lymphome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Mésothéliome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Autre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HISTOIRE DE LA MALADIE</a:t>
            </a:r>
            <a:endParaRPr/>
          </a:p>
        </p:txBody>
      </p:sp>
      <p:sp>
        <p:nvSpPr>
          <p:cNvPr id="108" name="Google Shape;108;p15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6413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3479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300"/>
          </a:p>
          <a:p>
            <a:pPr indent="-228631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300"/>
              <a:t>Novembre 2020</a:t>
            </a:r>
            <a:endParaRPr/>
          </a:p>
          <a:p>
            <a:pPr indent="-228631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 sz="3300"/>
              <a:t>Lésion sous-cutanée kystique occipitale gauche unique opérée</a:t>
            </a:r>
            <a:endParaRPr/>
          </a:p>
          <a:p>
            <a:pPr indent="-34797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3300"/>
          </a:p>
          <a:p>
            <a:pPr indent="-228631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 sz="3300"/>
              <a:t>Histologie</a:t>
            </a:r>
            <a:r>
              <a:rPr lang="fr-FR" sz="3300"/>
              <a:t> :</a:t>
            </a:r>
            <a:endParaRPr/>
          </a:p>
          <a:p>
            <a:pPr indent="-228631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Mélanome malin 20 x 24 x 30 mm </a:t>
            </a:r>
            <a:endParaRPr/>
          </a:p>
          <a:p>
            <a:pPr indent="-228631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-"/>
            </a:pPr>
            <a:r>
              <a:rPr lang="fr-FR" sz="3300"/>
              <a:t>Surexpression de BRAFV 600E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2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HISTOLOGIE</a:t>
            </a:r>
            <a:endParaRPr/>
          </a:p>
        </p:txBody>
      </p:sp>
      <p:sp>
        <p:nvSpPr>
          <p:cNvPr id="315" name="Google Shape;315;p42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Biopsie Juillet 2021 lésion cutanée :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Dermo-hypodermite granulomateuse à cellules géantes non nécrotiques.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3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TRAITEMENT</a:t>
            </a:r>
            <a:endParaRPr/>
          </a:p>
        </p:txBody>
      </p:sp>
      <p:sp>
        <p:nvSpPr>
          <p:cNvPr id="321" name="Google Shape;321;p43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Corticothérapie</a:t>
            </a:r>
            <a:r>
              <a:rPr lang="fr-FR"/>
              <a:t> systémique débutée le 24/07/2021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1mg/kg pendant 21 jours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Décroissance progressive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4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RÉÉVALUATION</a:t>
            </a:r>
            <a:endParaRPr/>
          </a:p>
        </p:txBody>
      </p:sp>
      <p:sp>
        <p:nvSpPr>
          <p:cNvPr id="327" name="Google Shape;327;p44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6413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Consultation Aout 2021 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fr-FR"/>
              <a:t>Amélioration fonction rénale et hypercalcémie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fr-FR"/>
              <a:t>Nodules sous-cutanées ↘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fr-FR"/>
              <a:t>Pas de retentissement pulmonaire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TDM corps Septembre 2021: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fr-FR"/>
              <a:t>Pas de lésion osseuse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✔"/>
            </a:pPr>
            <a:r>
              <a:rPr lang="fr-FR"/>
              <a:t>↘↘↘ de l’ensemble des adénopathies</a:t>
            </a:r>
            <a:endParaRPr/>
          </a:p>
          <a:p>
            <a:pPr indent="-8763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fr-FR"/>
              <a:t>Prochaine TEP en Octobre 2021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3" name="Google Shape;333;p45"/>
          <p:cNvGrpSpPr/>
          <p:nvPr/>
        </p:nvGrpSpPr>
        <p:grpSpPr>
          <a:xfrm>
            <a:off x="1596000" y="548679"/>
            <a:ext cx="9000000" cy="6120000"/>
            <a:chOff x="1505598" y="548679"/>
            <a:chExt cx="9162402" cy="6113478"/>
          </a:xfrm>
        </p:grpSpPr>
        <p:pic>
          <p:nvPicPr>
            <p:cNvPr descr="C:\Users\6912int\Desktop\20210921_1613_DURIEZ_RENE\se000.jpg" id="334" name="Google Shape;334;p45"/>
            <p:cNvPicPr preferRelativeResize="0"/>
            <p:nvPr/>
          </p:nvPicPr>
          <p:blipFill rotWithShape="1">
            <a:blip r:embed="rId3">
              <a:alphaModFix/>
            </a:blip>
            <a:srcRect b="21720" l="21973" r="20138" t="32773"/>
            <a:stretch/>
          </p:blipFill>
          <p:spPr>
            <a:xfrm>
              <a:off x="1505598" y="548680"/>
              <a:ext cx="4645848" cy="3195563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613_DURIEZ_RENE\se001.jpg" id="335" name="Google Shape;335;p45"/>
            <p:cNvPicPr preferRelativeResize="0"/>
            <p:nvPr/>
          </p:nvPicPr>
          <p:blipFill rotWithShape="1">
            <a:blip r:embed="rId4">
              <a:alphaModFix/>
            </a:blip>
            <a:srcRect b="22127" l="18803" r="18223" t="30537"/>
            <a:stretch/>
          </p:blipFill>
          <p:spPr>
            <a:xfrm>
              <a:off x="5793064" y="548679"/>
              <a:ext cx="4874936" cy="3206446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613_DURIEZ_RENE\se002.jpg" id="336" name="Google Shape;336;p45"/>
            <p:cNvPicPr preferRelativeResize="0"/>
            <p:nvPr/>
          </p:nvPicPr>
          <p:blipFill rotWithShape="1">
            <a:blip r:embed="rId5">
              <a:alphaModFix/>
            </a:blip>
            <a:srcRect b="21783" l="19875" r="19089" t="27959"/>
            <a:stretch/>
          </p:blipFill>
          <p:spPr>
            <a:xfrm>
              <a:off x="1505598" y="3573016"/>
              <a:ext cx="4287466" cy="308914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  <p:pic>
          <p:nvPicPr>
            <p:cNvPr descr="C:\Users\6912int\Desktop\20210921_1613_DURIEZ_RENE\se003.jpg" id="337" name="Google Shape;337;p45"/>
            <p:cNvPicPr preferRelativeResize="0"/>
            <p:nvPr/>
          </p:nvPicPr>
          <p:blipFill rotWithShape="1">
            <a:blip r:embed="rId6">
              <a:alphaModFix/>
            </a:blip>
            <a:srcRect b="23783" l="18093" r="17681" t="29936"/>
            <a:stretch/>
          </p:blipFill>
          <p:spPr>
            <a:xfrm>
              <a:off x="5793064" y="3588406"/>
              <a:ext cx="4874936" cy="3073751"/>
            </a:xfrm>
            <a:prstGeom prst="rect">
              <a:avLst/>
            </a:prstGeom>
            <a:noFill/>
            <a:ln>
              <a:noFill/>
            </a:ln>
            <a:effectLst>
              <a:outerShdw blurRad="190500" rotWithShape="0" algn="tl">
                <a:srgbClr val="000000">
                  <a:alpha val="69803"/>
                </a:srgbClr>
              </a:outerShdw>
            </a:effectLst>
          </p:spPr>
        </p:pic>
      </p:grpSp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6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LE DÉBAT</a:t>
            </a:r>
            <a:endParaRPr/>
          </a:p>
        </p:txBody>
      </p:sp>
      <p:sp>
        <p:nvSpPr>
          <p:cNvPr id="343" name="Google Shape;343;p46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Sarcoïdose post Nivolumab ?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 Délai :  plus de 6 mois	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 Lésions dermatologiques très (trop ?) tardives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 Pas d’adénomégalies médiastino-hilaires au TDM thoracique d’Avril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 </a:t>
            </a:r>
            <a:r>
              <a:rPr b="1" lang="fr-FR"/>
              <a:t>1 seule dose reçue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 Diminution des lésions à l’arrêt généralement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508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t/>
            </a:r>
            <a:endParaRPr sz="2800">
              <a:solidFill>
                <a:srgbClr val="FF0000"/>
              </a:solidFill>
            </a:endParaRPr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800"/>
              <a:buNone/>
            </a:pPr>
            <a:r>
              <a:rPr lang="fr-FR" sz="2800">
                <a:solidFill>
                  <a:srgbClr val="FF0000"/>
                </a:solidFill>
              </a:rPr>
              <a:t>			</a:t>
            </a:r>
            <a:r>
              <a:rPr b="1" lang="fr-FR" sz="2800">
                <a:solidFill>
                  <a:srgbClr val="FF0000"/>
                </a:solidFill>
              </a:rPr>
              <a:t>→ Peu probable</a:t>
            </a:r>
            <a:endParaRPr sz="2800">
              <a:solidFill>
                <a:srgbClr val="FF0000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7"/>
          <p:cNvSpPr txBox="1"/>
          <p:nvPr>
            <p:ph type="title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</a:pPr>
            <a:r>
              <a:t/>
            </a:r>
            <a:endParaRPr b="1" sz="8000">
              <a:solidFill>
                <a:schemeClr val="dk1"/>
              </a:solidFill>
            </a:endParaRPr>
          </a:p>
        </p:txBody>
      </p:sp>
      <p:sp>
        <p:nvSpPr>
          <p:cNvPr id="349" name="Google Shape;349;p47"/>
          <p:cNvSpPr txBox="1"/>
          <p:nvPr>
            <p:ph idx="1" type="body"/>
          </p:nvPr>
        </p:nvSpPr>
        <p:spPr>
          <a:xfrm>
            <a:off x="0" y="3356992"/>
            <a:ext cx="1185664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</a:pPr>
            <a:r>
              <a:rPr b="1" lang="fr-FR" sz="6000">
                <a:solidFill>
                  <a:schemeClr val="dk1"/>
                </a:solidFill>
                <a:latin typeface="Aharoni"/>
                <a:ea typeface="Aharoni"/>
                <a:cs typeface="Aharoni"/>
                <a:sym typeface="Aharoni"/>
              </a:rPr>
              <a:t>LITTERATURE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8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356" name="Google Shape;356;p48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Case report </a:t>
            </a:r>
            <a:r>
              <a:rPr lang="fr-FR"/>
              <a:t>: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Femme caucasienne 72 ans apparition de nodules violacés face, cuisses et tibias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2 semaines après pneumopathie COVID-19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Biopsies 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✔"/>
            </a:pPr>
            <a:r>
              <a:rPr lang="fr-FR"/>
              <a:t>granulomes non caséeux bien formés dans le tissu sous-cutané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Amélioration sous pommade Clobétasol</a:t>
            </a:r>
            <a:endParaRPr/>
          </a:p>
        </p:txBody>
      </p:sp>
      <p:pic>
        <p:nvPicPr>
          <p:cNvPr id="357" name="Google Shape;357;p48"/>
          <p:cNvPicPr preferRelativeResize="0"/>
          <p:nvPr/>
        </p:nvPicPr>
        <p:blipFill rotWithShape="1">
          <a:blip r:embed="rId3">
            <a:alphaModFix/>
          </a:blip>
          <a:srcRect b="5019" l="0" r="0" t="0"/>
          <a:stretch/>
        </p:blipFill>
        <p:spPr>
          <a:xfrm>
            <a:off x="6168008" y="908720"/>
            <a:ext cx="5201932" cy="1964331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9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364" name="Google Shape;364;p49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Hypothèses</a:t>
            </a:r>
            <a:r>
              <a:rPr lang="fr-FR"/>
              <a:t> :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Char char="-"/>
            </a:pPr>
            <a:r>
              <a:rPr lang="fr-FR">
                <a:solidFill>
                  <a:srgbClr val="FF0000"/>
                </a:solidFill>
              </a:rPr>
              <a:t>Réactions croisées à un antigène infectieux </a:t>
            </a:r>
            <a:r>
              <a:rPr lang="fr-FR"/>
              <a:t>: facteur déclenchant 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Char char="-"/>
            </a:pPr>
            <a:r>
              <a:rPr lang="fr-FR">
                <a:solidFill>
                  <a:srgbClr val="FF0000"/>
                </a:solidFill>
              </a:rPr>
              <a:t>Réaction immunitaire de type sarcoïdose</a:t>
            </a:r>
            <a:r>
              <a:rPr lang="fr-FR"/>
              <a:t> aux antigènes infectieux ou non infectieux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365" name="Google Shape;365;p49"/>
          <p:cNvPicPr preferRelativeResize="0"/>
          <p:nvPr/>
        </p:nvPicPr>
        <p:blipFill rotWithShape="1">
          <a:blip r:embed="rId3">
            <a:alphaModFix/>
          </a:blip>
          <a:srcRect b="5019" l="0" r="0" t="0"/>
          <a:stretch/>
        </p:blipFill>
        <p:spPr>
          <a:xfrm>
            <a:off x="6168008" y="908720"/>
            <a:ext cx="5201932" cy="1964331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0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LITTERATURE</a:t>
            </a:r>
            <a:endParaRPr/>
          </a:p>
        </p:txBody>
      </p:sp>
      <p:sp>
        <p:nvSpPr>
          <p:cNvPr id="372" name="Google Shape;372;p50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762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fr-FR" sz="2400">
                <a:solidFill>
                  <a:srgbClr val="000000"/>
                </a:solidFill>
              </a:rPr>
              <a:t>Sarcoïdose 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fr-FR" sz="2000">
                <a:solidFill>
                  <a:srgbClr val="000000"/>
                </a:solidFill>
              </a:rPr>
              <a:t>granulomatose diffuse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fr-FR" sz="2000">
                <a:solidFill>
                  <a:srgbClr val="000000"/>
                </a:solidFill>
              </a:rPr>
              <a:t>conglomérats de lymphocytes et de macrophages qui fusionnent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fr-FR" sz="2000">
                <a:solidFill>
                  <a:srgbClr val="000000"/>
                </a:solidFill>
              </a:rPr>
              <a:t>Formation de cellules géantes multinucléées (MGC)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✔"/>
            </a:pPr>
            <a:r>
              <a:rPr lang="fr-FR" sz="2000">
                <a:solidFill>
                  <a:srgbClr val="000000"/>
                </a:solidFill>
              </a:rPr>
              <a:t>ECA produite par les cellules épithélioides des granulomes de la sarcoïdose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b="1" lang="fr-FR" sz="2400">
                <a:solidFill>
                  <a:srgbClr val="000000"/>
                </a:solidFill>
              </a:rPr>
              <a:t>Information importante </a:t>
            </a:r>
            <a:r>
              <a:rPr lang="fr-FR" sz="2400">
                <a:solidFill>
                  <a:srgbClr val="000000"/>
                </a:solidFill>
              </a:rPr>
              <a:t>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Noto Sans Symbols"/>
              <a:buChar char="✔"/>
            </a:pPr>
            <a:r>
              <a:rPr lang="fr-FR" sz="2000">
                <a:solidFill>
                  <a:srgbClr val="FF0000"/>
                </a:solidFill>
              </a:rPr>
              <a:t>Liaison du SARS-CoV-2 au récepteur de l’ECA 2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373" name="Google Shape;373;p50"/>
          <p:cNvPicPr preferRelativeResize="0"/>
          <p:nvPr/>
        </p:nvPicPr>
        <p:blipFill rotWithShape="1">
          <a:blip r:embed="rId3">
            <a:alphaModFix/>
          </a:blip>
          <a:srcRect b="5019" l="0" r="0" t="0"/>
          <a:stretch/>
        </p:blipFill>
        <p:spPr>
          <a:xfrm>
            <a:off x="6168008" y="908720"/>
            <a:ext cx="5201932" cy="1964331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51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380" name="Google Shape;380;p51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</p:txBody>
      </p:sp>
      <p:pic>
        <p:nvPicPr>
          <p:cNvPr id="381" name="Google Shape;381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1984" y="1268760"/>
            <a:ext cx="5779545" cy="2214736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  <p:sp>
        <p:nvSpPr>
          <p:cNvPr id="382" name="Google Shape;382;p51"/>
          <p:cNvSpPr/>
          <p:nvPr/>
        </p:nvSpPr>
        <p:spPr>
          <a:xfrm>
            <a:off x="2177108" y="4040361"/>
            <a:ext cx="9408368" cy="2655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lang="fr-FR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Voies cellulaires communes autour de la régulation de l’autophagie</a:t>
            </a:r>
            <a:endParaRPr/>
          </a:p>
          <a:p>
            <a:pPr indent="-3048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fr-FR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Biopsie parenchyme pulmonaire atteint de COVID-19 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	Amas inflammatoires comprenant des MGC mononuclées et 	lymphocytes T CD4+</a:t>
            </a:r>
            <a:endParaRPr/>
          </a:p>
          <a:p>
            <a:pPr indent="-2794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1"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BILAN INITIAL</a:t>
            </a:r>
            <a:endParaRPr/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Bilan d’extension initial :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TDM TAP + Cérébral (décembre 2020)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TEP-TDM (février 2020)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				 </a:t>
            </a:r>
            <a:r>
              <a:rPr b="1" lang="fr-FR" sz="4400"/>
              <a:t>🡪 RAS </a:t>
            </a:r>
            <a:endParaRPr b="1" sz="4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2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388" name="Google Shape;388;p52"/>
          <p:cNvSpPr txBox="1"/>
          <p:nvPr>
            <p:ph idx="1" type="body"/>
          </p:nvPr>
        </p:nvSpPr>
        <p:spPr>
          <a:xfrm>
            <a:off x="2135560" y="2276872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 lnSpcReduction="20000"/>
          </a:bodyPr>
          <a:lstStyle/>
          <a:p>
            <a:pPr indent="-14414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 sz="4200"/>
              <a:t>Cas 1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Femme 32 ans Covid 19 mars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Mi avril tachycardie + érythèmes noueux / TDM : GGL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Löfgren avec sarcoïdose pulmonaire grade 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2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 sz="4200"/>
              <a:t>Cas 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Femme 51 ans Covid avril / 1 semaine après adp douloureuses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Biopsie : granulomes non caséeux de sarcoïdose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TEP + : adp sus et sous diaphragmatiques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42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 sz="4200"/>
              <a:t>Cas 3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fr-FR" sz="4200"/>
              <a:t>Covid 19, 1 mois après érythèmes noueux jambe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id="389" name="Google Shape;389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5047" y="3759351"/>
            <a:ext cx="2652080" cy="2411735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pic>
        <p:nvPicPr>
          <p:cNvPr id="390" name="Google Shape;390;p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4537" y="1068941"/>
            <a:ext cx="5872590" cy="196813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3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397" name="Google Shape;397;p53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fr-FR"/>
              <a:t>SARS-CoV 2 liée récepteur de l’ECA 2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↘ ECA 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↗ ECA </a:t>
            </a:r>
            <a:r>
              <a:rPr lang="fr-FR" sz="2400"/>
              <a:t>(auto-régulation / rétro-contrôle à la hausse)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↗↗↗ </a:t>
            </a:r>
            <a:r>
              <a:rPr b="1" lang="fr-FR"/>
              <a:t>Angiotensine 2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		↗ ATR 1 dans les cellules immunitaires innées</a:t>
            </a:r>
            <a:endParaRPr/>
          </a:p>
        </p:txBody>
      </p:sp>
      <p:pic>
        <p:nvPicPr>
          <p:cNvPr id="398" name="Google Shape;398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14537" y="1068941"/>
            <a:ext cx="5872590" cy="196813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54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405" name="Google Shape;405;p54"/>
          <p:cNvSpPr txBox="1"/>
          <p:nvPr>
            <p:ph idx="1" type="body"/>
          </p:nvPr>
        </p:nvSpPr>
        <p:spPr>
          <a:xfrm>
            <a:off x="2207568" y="3933056"/>
            <a:ext cx="9984432" cy="24482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Donc ↗ ECA et/ou accumulation angiotensine II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fr-FR"/>
              <a:t>stimulation de la formation de granulomes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Réponse pro-inflammatoire favorisant la polarisation Th1 - </a:t>
            </a:r>
            <a:r>
              <a:rPr lang="fr-FR"/>
              <a:t>Activation cellules MAIT - Formation de granulomes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C:\Users\6912int\Desktop\sans-titre.png" id="406" name="Google Shape;406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9652" y="764704"/>
            <a:ext cx="6265982" cy="295232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5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LA LITTÉRATURE</a:t>
            </a:r>
            <a:endParaRPr/>
          </a:p>
        </p:txBody>
      </p:sp>
      <p:sp>
        <p:nvSpPr>
          <p:cNvPr id="413" name="Google Shape;413;p55"/>
          <p:cNvSpPr txBox="1"/>
          <p:nvPr>
            <p:ph idx="1" type="body"/>
          </p:nvPr>
        </p:nvSpPr>
        <p:spPr>
          <a:xfrm>
            <a:off x="2207568" y="3035456"/>
            <a:ext cx="9146232" cy="33240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-6413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/>
              <a:t>Rôle des cellules MAIT dans l’exacerbation et l’auto-entretien de l’inflammation dans les poumons des patients atteints de COVID 19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fr-FR"/>
              <a:t>On pourrait considérer ces manifestations granulomateuses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fr-FR"/>
              <a:t>comme conséquences d’une réponse efficace contre la COVID 19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id="414" name="Google Shape;414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14537" y="1068941"/>
            <a:ext cx="5872590" cy="1968138"/>
          </a:xfrm>
          <a:prstGeom prst="rect">
            <a:avLst/>
          </a:prstGeom>
          <a:noFill/>
          <a:ln>
            <a:noFill/>
          </a:ln>
          <a:effectLst>
            <a:outerShdw blurRad="63500" sx="102000" rotWithShape="0" algn="ctr" sy="102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BILAN INITIAL</a:t>
            </a:r>
            <a:endParaRPr/>
          </a:p>
        </p:txBody>
      </p:sp>
      <p:pic>
        <p:nvPicPr>
          <p:cNvPr id="122" name="Google Shape;122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9463" l="33014" r="32513" t="19150"/>
          <a:stretch/>
        </p:blipFill>
        <p:spPr>
          <a:xfrm>
            <a:off x="4727848" y="2060848"/>
            <a:ext cx="2736304" cy="45673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933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TRAITEMENT ADJUVANT</a:t>
            </a:r>
            <a:endParaRPr/>
          </a:p>
        </p:txBody>
      </p:sp>
      <p:sp>
        <p:nvSpPr>
          <p:cNvPr id="129" name="Google Shape;129;p18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400"/>
              <a:t>Immunothérapie : NIVOLUMAB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400"/>
              <a:t>Posologie prévue : 480 mg mensuel pendant 1 an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400"/>
              <a:t>1 seule dose reçue : février 2021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fr-FR" sz="2400"/>
              <a:t>Pas de reprise du ttt pour asthénie, polyarthalgies et myalgies et deuil récent épouse</a:t>
            </a:r>
            <a:endParaRPr/>
          </a:p>
          <a:p>
            <a:pPr indent="-762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b="1" lang="fr-FR" sz="2400"/>
              <a:t>Décision</a:t>
            </a:r>
            <a:r>
              <a:rPr lang="fr-FR" sz="2400"/>
              <a:t> : surveillance seule rapprochée avec imagerie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135" name="Google Shape;135;p19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Quels sont les effets secondaires possibles du Nivolumab ?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Hyperthyroïdie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Pneumopathies interstitielles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Troubles du rythme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Elévation de la créatininémie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Rash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QUIZZ</a:t>
            </a:r>
            <a:endParaRPr/>
          </a:p>
        </p:txBody>
      </p:sp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fr-FR"/>
              <a:t>Quels sont les effets secondaires possibles du Nivolumab ?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Hyperthyroidie</a:t>
            </a:r>
            <a:endParaRPr>
              <a:solidFill>
                <a:srgbClr val="00B050"/>
              </a:solidFill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Pneumopathies interstitielles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lphaUcPeriod"/>
            </a:pPr>
            <a:r>
              <a:rPr lang="fr-FR"/>
              <a:t>Troubles du rythme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Elévation de la créatininémie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Calibri"/>
              <a:buAutoNum type="alphaUcPeriod"/>
            </a:pPr>
            <a:r>
              <a:rPr lang="fr-FR">
                <a:solidFill>
                  <a:srgbClr val="00B050"/>
                </a:solidFill>
              </a:rPr>
              <a:t>Rash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551384" y="40466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400"/>
              <a:buFont typeface="Calibri"/>
              <a:buNone/>
            </a:pPr>
            <a:r>
              <a:rPr lang="fr-FR"/>
              <a:t>POINT NIVOLUMAB</a:t>
            </a:r>
            <a:endParaRPr/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2207568" y="1825625"/>
            <a:ext cx="9146232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b="1" sz="20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b="1" lang="fr-FR" sz="2000"/>
              <a:t>Effets secondaires fréquents 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fr-FR" sz="1900"/>
              <a:t>- Asthénie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fr-FR" sz="1900"/>
              <a:t>- Prurit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fr-FR" sz="1900"/>
              <a:t>- Nausées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fr-FR" sz="1900"/>
              <a:t>- Diarrhée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fr-FR" sz="1900"/>
              <a:t>- Eruptions</a:t>
            </a:r>
            <a:endParaRPr/>
          </a:p>
        </p:txBody>
      </p:sp>
      <p:sp>
        <p:nvSpPr>
          <p:cNvPr id="150" name="Google Shape;150;p21"/>
          <p:cNvSpPr txBox="1"/>
          <p:nvPr/>
        </p:nvSpPr>
        <p:spPr>
          <a:xfrm>
            <a:off x="6744072" y="2204863"/>
            <a:ext cx="4896544" cy="2797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 indésirables immunologiques </a:t>
            </a:r>
            <a:r>
              <a:rPr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Pneumopathies inflammatoires ou interstitielles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Diarrhées ou colites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Hépatites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Néphrites ou dysfonctions rénales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Endocrinopathies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Rash</a:t>
            </a:r>
            <a:endParaRPr/>
          </a:p>
        </p:txBody>
      </p:sp>
      <p:sp>
        <p:nvSpPr>
          <p:cNvPr id="151" name="Google Shape;151;p21"/>
          <p:cNvSpPr txBox="1"/>
          <p:nvPr/>
        </p:nvSpPr>
        <p:spPr>
          <a:xfrm>
            <a:off x="2207568" y="4649178"/>
            <a:ext cx="7776864" cy="180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Critères arrêt définitif :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Pneumopathie de grade 3 ou 4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Diarrhée ou colite de grade 4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Elévation ASAT, ALAT ou bilirubine totale grade 3 ou 4</a:t>
            </a:r>
            <a:endParaRPr/>
          </a:p>
          <a:p>
            <a:pPr indent="0" lvl="0" marL="0" marR="0" rtl="0" algn="l">
              <a:spcBef>
                <a:spcPts val="38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Rash d’origine immunologique de grade 4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