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application/vnd.openxmlformats-package.relationships+xml" Extension="rels"/>
  <Override ContentType="application/vnd.openxmlformats-officedocument.presentationml.notesSlide+xml" PartName="/ppt/notesSlides/notesSlide6.xml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9.xml"/>
  <Override ContentType="application/vnd.openxmlformats-officedocument.presentationml.notesSlide+xml" PartName="/ppt/notesSlides/notesSlide8.xml"/>
  <Override ContentType="application/vnd.openxmlformats-officedocument.presentationml.notesSlide+xml" PartName="/ppt/notesSlides/notesSlide7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5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slide+xml" PartName="/ppt/slides/slide6.xml"/>
  <Override ContentType="application/vnd.openxmlformats-officedocument.presentationml.slide+xml" PartName="/ppt/slides/slide9.xml"/>
  <Override ContentType="application/vnd.openxmlformats-officedocument.presentationml.slide+xml" PartName="/ppt/slides/slide5.xml"/>
  <Override ContentType="application/vnd.openxmlformats-officedocument.presentationml.slide+xml" PartName="/ppt/slides/slide8.xml"/>
  <Override ContentType="application/vnd.openxmlformats-officedocument.presentationml.slide+xml" PartName="/ppt/slides/slide7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  <p:sldId id="260" r:id="rId10"/>
    <p:sldId id="261" r:id="rId11"/>
    <p:sldId id="262" r:id="rId12"/>
    <p:sldId id="263" r:id="rId13"/>
    <p:sldId id="264" r:id="rId14"/>
  </p:sldIdLst>
  <p:sldSz cy="68580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slide" Target="slides/slide6.xml"/><Relationship Id="rId10" Type="http://schemas.openxmlformats.org/officeDocument/2006/relationships/slide" Target="slides/slide5.xml"/><Relationship Id="rId13" Type="http://schemas.openxmlformats.org/officeDocument/2006/relationships/slide" Target="slides/slide8.xml"/><Relationship Id="rId12" Type="http://schemas.openxmlformats.org/officeDocument/2006/relationships/slide" Target="slides/slide7.xml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4" Type="http://schemas.openxmlformats.org/officeDocument/2006/relationships/slide" Target="slides/slide9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2" name="Google Shape;82;p1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2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9" name="Google Shape;89;p2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3" name="Shape 9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4" name="Google Shape;94;p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5" name="Google Shape;95;p3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4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1" name="Google Shape;101;p4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05" name="Shape 10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Google Shape;106;p5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7" name="Google Shape;107;p5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1" name="Shape 1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Google Shape;112;p6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3" name="Google Shape;113;p6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7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9" name="Google Shape;119;p7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3" name="Shape 1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Google Shape;124;p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5" name="Google Shape;125;p8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29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p9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31" name="Google Shape;131;p9:notes"/>
          <p:cNvSpPr/>
          <p:nvPr>
            <p:ph idx="2" type="sldImg"/>
          </p:nvPr>
        </p:nvSpPr>
        <p:spPr>
          <a:xfrm>
            <a:off x="1143225" y="685800"/>
            <a:ext cx="457222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iapositive de titre" type="title">
  <p:cSld name="TITL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2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spcBef>
                <a:spcPts val="640"/>
              </a:spcBef>
              <a:spcAft>
                <a:spcPts val="0"/>
              </a:spcAft>
              <a:buClr>
                <a:srgbClr val="888888"/>
              </a:buClr>
              <a:buSzPts val="3200"/>
              <a:buNone/>
              <a:defRPr>
                <a:solidFill>
                  <a:srgbClr val="888888"/>
                </a:solidFill>
              </a:defRPr>
            </a:lvl1pPr>
            <a:lvl2pPr lvl="1" algn="ctr">
              <a:spcBef>
                <a:spcPts val="560"/>
              </a:spcBef>
              <a:spcAft>
                <a:spcPts val="0"/>
              </a:spcAft>
              <a:buClr>
                <a:srgbClr val="888888"/>
              </a:buClr>
              <a:buSzPts val="2800"/>
              <a:buNone/>
              <a:defRPr>
                <a:solidFill>
                  <a:srgbClr val="888888"/>
                </a:solidFill>
              </a:defRPr>
            </a:lvl2pPr>
            <a:lvl3pPr lvl="2" algn="ctr">
              <a:spcBef>
                <a:spcPts val="48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>
                <a:solidFill>
                  <a:srgbClr val="888888"/>
                </a:solidFill>
              </a:defRPr>
            </a:lvl3pPr>
            <a:lvl4pPr lvl="3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4pPr>
            <a:lvl5pPr lvl="4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5pPr>
            <a:lvl6pPr lvl="5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6pPr>
            <a:lvl7pPr lvl="6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7pPr>
            <a:lvl8pPr lvl="7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8pPr>
            <a:lvl9pPr lvl="8" algn="ctr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5" name="Google Shape;15;p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6" name="Google Shape;16;p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re et texte vertical" type="vertTx">
  <p:cSld name="VERTICAL_TEXT"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Google Shape;69;p1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1"/>
          <p:cNvSpPr txBox="1"/>
          <p:nvPr>
            <p:ph idx="1" type="body"/>
          </p:nvPr>
        </p:nvSpPr>
        <p:spPr>
          <a:xfrm rot="5400000">
            <a:off x="2309018" y="-251619"/>
            <a:ext cx="4525963" cy="8229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1" name="Google Shape;71;p11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2" name="Google Shape;72;p11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3" name="Google Shape;73;p11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re vertical et texte" type="vertTitleAndTx">
  <p:cSld name="VERTICAL_TITLE_AND_VERTICAL_TEXT"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2"/>
          <p:cNvSpPr txBox="1"/>
          <p:nvPr>
            <p:ph type="title"/>
          </p:nvPr>
        </p:nvSpPr>
        <p:spPr>
          <a:xfrm rot="5400000">
            <a:off x="4732337" y="2171700"/>
            <a:ext cx="5851525" cy="20574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2"/>
          <p:cNvSpPr txBox="1"/>
          <p:nvPr>
            <p:ph idx="1" type="body"/>
          </p:nvPr>
        </p:nvSpPr>
        <p:spPr>
          <a:xfrm rot="5400000">
            <a:off x="541338" y="190501"/>
            <a:ext cx="5851525" cy="60198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7" name="Google Shape;77;p12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8" name="Google Shape;78;p12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9" name="Google Shape;79;p12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re et contenu" type="obj">
  <p:cSld name="OBJECT">
    <p:spTree>
      <p:nvGrpSpPr>
        <p:cNvPr id="17" name="Shape 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Google Shape;18;p3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3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0" name="Google Shape;20;p3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1" name="Google Shape;21;p3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2" name="Google Shape;22;p3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re de section" type="secHead">
  <p:cSld name="SECTION_HEADER">
    <p:spTree>
      <p:nvGrpSpPr>
        <p:cNvPr id="23" name="Shape 2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Google Shape;24;p4"/>
          <p:cNvSpPr txBox="1"/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Calibri"/>
              <a:buNone/>
              <a:defRPr b="1" sz="4000" cap="none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4"/>
          <p:cNvSpPr txBox="1"/>
          <p:nvPr>
            <p:ph idx="1" type="body"/>
          </p:nvPr>
        </p:nvSpPr>
        <p:spPr>
          <a:xfrm>
            <a:off x="722313" y="2906713"/>
            <a:ext cx="77724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1pPr>
            <a:lvl2pPr indent="-228600" lvl="1" marL="914400" algn="l">
              <a:spcBef>
                <a:spcPts val="36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2pPr>
            <a:lvl3pPr indent="-228600" lvl="2" marL="1371600" algn="l">
              <a:spcBef>
                <a:spcPts val="32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3pPr>
            <a:lvl4pPr indent="-228600" lvl="3" marL="1828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4pPr>
            <a:lvl5pPr indent="-228600" lvl="4" marL="22860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5pPr>
            <a:lvl6pPr indent="-228600" lvl="5" marL="27432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6pPr>
            <a:lvl7pPr indent="-228600" lvl="6" marL="32004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7pPr>
            <a:lvl8pPr indent="-228600" lvl="7" marL="36576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8pPr>
            <a:lvl9pPr indent="-228600" lvl="8" marL="4114800" algn="l">
              <a:spcBef>
                <a:spcPts val="280"/>
              </a:spcBef>
              <a:spcAft>
                <a:spcPts val="0"/>
              </a:spcAft>
              <a:buClr>
                <a:srgbClr val="888888"/>
              </a:buClr>
              <a:buSzPts val="1400"/>
              <a:buNone/>
              <a:defRPr sz="14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26" name="Google Shape;26;p4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7" name="Google Shape;27;p4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8" name="Google Shape;28;p4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eux contenus" type="twoObj">
  <p:cSld name="TWO_OBJECTS">
    <p:spTree>
      <p:nvGrpSpPr>
        <p:cNvPr id="29" name="Shape 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Google Shape;30;p5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5"/>
          <p:cNvSpPr txBox="1"/>
          <p:nvPr>
            <p:ph idx="1" type="body"/>
          </p:nvPr>
        </p:nvSpPr>
        <p:spPr>
          <a:xfrm>
            <a:off x="457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2" name="Google Shape;32;p5"/>
          <p:cNvSpPr txBox="1"/>
          <p:nvPr>
            <p:ph idx="2" type="body"/>
          </p:nvPr>
        </p:nvSpPr>
        <p:spPr>
          <a:xfrm>
            <a:off x="4648200" y="1600200"/>
            <a:ext cx="4038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1pPr>
            <a:lvl2pPr indent="-381000" lvl="1" marL="9144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–"/>
              <a:defRPr sz="2400"/>
            </a:lvl2pPr>
            <a:lvl3pPr indent="-355600" lvl="2" marL="1371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3pPr>
            <a:lvl4pPr indent="-342900" lvl="3" marL="1828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–"/>
              <a:defRPr sz="1800"/>
            </a:lvl4pPr>
            <a:lvl5pPr indent="-342900" lvl="4" marL="22860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»"/>
              <a:defRPr sz="1800"/>
            </a:lvl5pPr>
            <a:lvl6pPr indent="-342900" lvl="5" marL="27432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6pPr>
            <a:lvl7pPr indent="-342900" lvl="6" marL="32004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7pPr>
            <a:lvl8pPr indent="-342900" lvl="7" marL="3657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8pPr>
            <a:lvl9pPr indent="-342900" lvl="8" marL="41148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9pPr>
          </a:lstStyle>
          <a:p/>
        </p:txBody>
      </p:sp>
      <p:sp>
        <p:nvSpPr>
          <p:cNvPr id="33" name="Google Shape;33;p5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5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5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mparaison" type="twoTxTwoObj">
  <p:cSld name="TWO_OBJECTS_WITH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6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6"/>
          <p:cNvSpPr txBox="1"/>
          <p:nvPr>
            <p:ph idx="1" type="body"/>
          </p:nvPr>
        </p:nvSpPr>
        <p:spPr>
          <a:xfrm>
            <a:off x="457200" y="1535113"/>
            <a:ext cx="4040188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39" name="Google Shape;39;p6"/>
          <p:cNvSpPr txBox="1"/>
          <p:nvPr>
            <p:ph idx="2" type="body"/>
          </p:nvPr>
        </p:nvSpPr>
        <p:spPr>
          <a:xfrm>
            <a:off x="457200" y="2174875"/>
            <a:ext cx="4040188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0" name="Google Shape;40;p6"/>
          <p:cNvSpPr txBox="1"/>
          <p:nvPr>
            <p:ph idx="3" type="body"/>
          </p:nvPr>
        </p:nvSpPr>
        <p:spPr>
          <a:xfrm>
            <a:off x="4645025" y="1535113"/>
            <a:ext cx="4041775" cy="63976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1" name="Google Shape;41;p6"/>
          <p:cNvSpPr txBox="1"/>
          <p:nvPr>
            <p:ph idx="4" type="body"/>
          </p:nvPr>
        </p:nvSpPr>
        <p:spPr>
          <a:xfrm>
            <a:off x="4645025" y="2174875"/>
            <a:ext cx="4041775" cy="39512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81000" lvl="0" marL="4572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1pPr>
            <a:lvl2pPr indent="-355600" lvl="1" marL="914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2pPr>
            <a:lvl3pPr indent="-342900" lvl="2" marL="1371600" algn="l">
              <a:spcBef>
                <a:spcPts val="36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 sz="1800"/>
            </a:lvl3pPr>
            <a:lvl4pPr indent="-330200" lvl="3" marL="1828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–"/>
              <a:defRPr sz="1600"/>
            </a:lvl4pPr>
            <a:lvl5pPr indent="-330200" lvl="4" marL="22860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»"/>
              <a:defRPr sz="1600"/>
            </a:lvl5pPr>
            <a:lvl6pPr indent="-330200" lvl="5" marL="27432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6pPr>
            <a:lvl7pPr indent="-330200" lvl="6" marL="32004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7pPr>
            <a:lvl8pPr indent="-330200" lvl="7" marL="36576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8pPr>
            <a:lvl9pPr indent="-330200" lvl="8" marL="4114800" algn="l">
              <a:spcBef>
                <a:spcPts val="320"/>
              </a:spcBef>
              <a:spcAft>
                <a:spcPts val="0"/>
              </a:spcAft>
              <a:buClr>
                <a:schemeClr val="dk1"/>
              </a:buClr>
              <a:buSzPts val="1600"/>
              <a:buChar char="•"/>
              <a:defRPr sz="1600"/>
            </a:lvl9pPr>
          </a:lstStyle>
          <a:p/>
        </p:txBody>
      </p:sp>
      <p:sp>
        <p:nvSpPr>
          <p:cNvPr id="42" name="Google Shape;42;p6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6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6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re seul" type="titleOnly">
  <p:cSld name="TITLE_ONLY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7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7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7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9" name="Google Shape;49;p7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ide" type="blank">
  <p:cSld name="BLANK"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8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8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8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ontenu avec légende" type="objTx">
  <p:cSld name="OBJECT_WITH_CAPTION_TEXT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9"/>
          <p:cNvSpPr txBox="1"/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9"/>
          <p:cNvSpPr txBox="1"/>
          <p:nvPr>
            <p:ph idx="1" type="body"/>
          </p:nvPr>
        </p:nvSpPr>
        <p:spPr>
          <a:xfrm>
            <a:off x="3575050" y="273050"/>
            <a:ext cx="5111750" cy="585311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  <a:defRPr sz="2800"/>
            </a:lvl2pPr>
            <a:lvl3pPr indent="-381000" lvl="2" marL="137160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–"/>
              <a:defRPr sz="2000"/>
            </a:lvl4pPr>
            <a:lvl5pPr indent="-355600" lvl="4" marL="22860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»"/>
              <a:defRPr sz="2000"/>
            </a:lvl5pPr>
            <a:lvl6pPr indent="-355600" lvl="5" marL="27432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57" name="Google Shape;57;p9"/>
          <p:cNvSpPr txBox="1"/>
          <p:nvPr>
            <p:ph idx="2" type="body"/>
          </p:nvPr>
        </p:nvSpPr>
        <p:spPr>
          <a:xfrm>
            <a:off x="457200" y="1435100"/>
            <a:ext cx="3008313" cy="46910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58" name="Google Shape;58;p9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9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9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Image avec légende" type="picTx">
  <p:cSld name="PICTURE_WITH_CAPTION_TEXT"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0"/>
          <p:cNvSpPr txBox="1"/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Calibri"/>
              <a:buNone/>
              <a:defRPr b="1" sz="2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10"/>
          <p:cNvSpPr/>
          <p:nvPr>
            <p:ph idx="2" type="pic"/>
          </p:nvPr>
        </p:nvSpPr>
        <p:spPr>
          <a:xfrm>
            <a:off x="1792288" y="612775"/>
            <a:ext cx="5486400" cy="4114800"/>
          </a:xfrm>
          <a:prstGeom prst="rect">
            <a:avLst/>
          </a:prstGeom>
          <a:noFill/>
          <a:ln>
            <a:noFill/>
          </a:ln>
        </p:spPr>
      </p:sp>
      <p:sp>
        <p:nvSpPr>
          <p:cNvPr id="64" name="Google Shape;64;p10"/>
          <p:cNvSpPr txBox="1"/>
          <p:nvPr>
            <p:ph idx="1" type="body"/>
          </p:nvPr>
        </p:nvSpPr>
        <p:spPr>
          <a:xfrm>
            <a:off x="1792288" y="5367338"/>
            <a:ext cx="5486400" cy="8048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spcBef>
                <a:spcPts val="28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1pPr>
            <a:lvl2pPr indent="-228600" lvl="1" marL="914400" algn="l">
              <a:spcBef>
                <a:spcPts val="24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2pPr>
            <a:lvl3pPr indent="-228600" lvl="2" marL="1371600" algn="l">
              <a:spcBef>
                <a:spcPts val="2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3pPr>
            <a:lvl4pPr indent="-228600" lvl="3" marL="1828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4pPr>
            <a:lvl5pPr indent="-228600" lvl="4" marL="22860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5pPr>
            <a:lvl6pPr indent="-228600" lvl="5" marL="27432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6pPr>
            <a:lvl7pPr indent="-228600" lvl="6" marL="32004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7pPr>
            <a:lvl8pPr indent="-228600" lvl="7" marL="36576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8pPr>
            <a:lvl9pPr indent="-228600" lvl="8" marL="4114800" algn="l">
              <a:spcBef>
                <a:spcPts val="180"/>
              </a:spcBef>
              <a:spcAft>
                <a:spcPts val="0"/>
              </a:spcAft>
              <a:buClr>
                <a:schemeClr val="dk1"/>
              </a:buClr>
              <a:buSzPts val="900"/>
              <a:buNone/>
              <a:defRPr sz="900"/>
            </a:lvl9pPr>
          </a:lstStyle>
          <a:p/>
        </p:txBody>
      </p:sp>
      <p:sp>
        <p:nvSpPr>
          <p:cNvPr id="65" name="Google Shape;65;p10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6" name="Google Shape;66;p10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0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marR="0" rtl="0" algn="l">
              <a:spcBef>
                <a:spcPts val="64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Arial"/>
              <a:buChar char="•"/>
              <a:defRPr b="0" i="0" sz="3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406400" lvl="1" marL="914400" marR="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–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81000" lvl="2" marL="1371600" marR="0" rtl="0" algn="l">
              <a:spcBef>
                <a:spcPts val="48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55600" lvl="3" marL="1828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–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55600" lvl="4" marL="22860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»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55600" lvl="5" marL="27432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55600" lvl="6" marL="32004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55600" lvl="7" marL="36576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55600" lvl="8" marL="4114800" marR="0" rtl="0" algn="l">
              <a:spcBef>
                <a:spcPts val="4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0" type="dt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9" name="Google Shape;9;p1"/>
          <p:cNvSpPr txBox="1"/>
          <p:nvPr>
            <p:ph idx="11" type="ftr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0" name="Google Shape;10;p1"/>
          <p:cNvSpPr txBox="1"/>
          <p:nvPr>
            <p:ph idx="12" type="sldNum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fr-F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jp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/Relationships>
</file>

<file path=ppt/slides/_rels/slide5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5.xml"/></Relationships>
</file>

<file path=ppt/slides/_rels/slide6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6.xml"/></Relationships>
</file>

<file path=ppt/slides/_rels/slide7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7.xml"/></Relationships>
</file>

<file path=ppt/slides/_rels/slide8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8.xml"/></Relationships>
</file>

<file path=ppt/slides/_rels/slide9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9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3" name="Shape 8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descr="C:\Users\Tom\AppData\Local\Microsoft\Windows\Temporary Internet Files\Content.IE5\54P6HUVA\MPj04056180000[1].jpg" id="84" name="Google Shape;84;p13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0" y="0"/>
            <a:ext cx="9144000" cy="6858000"/>
          </a:xfrm>
          <a:prstGeom prst="rect">
            <a:avLst/>
          </a:prstGeom>
          <a:noFill/>
          <a:ln>
            <a:noFill/>
          </a:ln>
        </p:spPr>
      </p:pic>
      <p:sp>
        <p:nvSpPr>
          <p:cNvPr id="85" name="Google Shape;85;p13"/>
          <p:cNvSpPr txBox="1"/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fr-FR"/>
              <a:t>QCM</a:t>
            </a:r>
            <a:br>
              <a:rPr lang="fr-FR"/>
            </a:br>
            <a:r>
              <a:rPr lang="fr-FR"/>
              <a:t>PERFUSION MYOCARDIQUE</a:t>
            </a:r>
            <a:endParaRPr/>
          </a:p>
        </p:txBody>
      </p:sp>
      <p:sp>
        <p:nvSpPr>
          <p:cNvPr id="86" name="Google Shape;86;p13"/>
          <p:cNvSpPr txBox="1"/>
          <p:nvPr>
            <p:ph idx="1" type="subTitle"/>
          </p:nvPr>
        </p:nvSpPr>
        <p:spPr>
          <a:xfrm>
            <a:off x="1371600" y="3886200"/>
            <a:ext cx="6400800" cy="1752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rgbClr val="FF0000"/>
              </a:buClr>
              <a:buSzPts val="3200"/>
              <a:buNone/>
            </a:pPr>
            <a:r>
              <a:rPr lang="fr-FR">
                <a:solidFill>
                  <a:srgbClr val="FF0000"/>
                </a:solidFill>
              </a:rPr>
              <a:t>Pr Denis AGOSTINI</a:t>
            </a:r>
            <a:endParaRPr/>
          </a:p>
          <a:p>
            <a:pPr indent="0" lvl="0" marL="0" rtl="0" algn="ctr">
              <a:spcBef>
                <a:spcPts val="640"/>
              </a:spcBef>
              <a:spcAft>
                <a:spcPts val="0"/>
              </a:spcAft>
              <a:buClr>
                <a:srgbClr val="FF0000"/>
              </a:buClr>
              <a:buSzPts val="3200"/>
              <a:buNone/>
            </a:pPr>
            <a:r>
              <a:rPr lang="fr-FR">
                <a:solidFill>
                  <a:srgbClr val="FF0000"/>
                </a:solidFill>
              </a:rPr>
              <a:t>Dr Nicolas COUDRAY</a:t>
            </a:r>
            <a:endParaRPr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0" name="Shape 9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Google Shape;91;p14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fr-FR"/>
              <a:t>QCM 1</a:t>
            </a:r>
            <a:endParaRPr/>
          </a:p>
        </p:txBody>
      </p:sp>
      <p:sp>
        <p:nvSpPr>
          <p:cNvPr id="92" name="Google Shape;92;p14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fr-FR"/>
              <a:t>Quel est l’agent de STRESS ayant la demi-vie la plus rapide ?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DIPYRIDAMOLE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DOBUTAMINE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REGADENOSON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ADENOSINE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ISOPRENALINE</a:t>
            </a:r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6" name="Shape 9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" name="Google Shape;97;p15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fr-FR"/>
              <a:t>QCM 1</a:t>
            </a:r>
            <a:endParaRPr/>
          </a:p>
        </p:txBody>
      </p:sp>
      <p:sp>
        <p:nvSpPr>
          <p:cNvPr id="98" name="Google Shape;98;p15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fr-FR"/>
              <a:t>Quel est l’agent de STRESS ayant la demi-vie la plus rapide ?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DIPYRIDAMOLE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DOBUTAMINE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rgbClr val="FF0000"/>
              </a:buClr>
              <a:buSzPts val="2800"/>
              <a:buChar char="–"/>
            </a:pPr>
            <a:r>
              <a:rPr lang="fr-FR">
                <a:solidFill>
                  <a:srgbClr val="FF0000"/>
                </a:solidFill>
              </a:rPr>
              <a:t>REGADENOSON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ADENOSINE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ISOPRENALINE</a:t>
            </a:r>
            <a:endParaRPr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2" name="Shape 10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Google Shape;103;p16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fr-FR"/>
              <a:t>QCM 2</a:t>
            </a:r>
            <a:endParaRPr/>
          </a:p>
        </p:txBody>
      </p:sp>
      <p:sp>
        <p:nvSpPr>
          <p:cNvPr id="104" name="Google Shape;104;p16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fr-FR"/>
              <a:t>Quel est l’agent de perfusion myocardique idéal pour la quantification de la réserve coronaire ?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sestamibi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tetrofosmine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Eau marquée à l’oxygene 15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Rubidium 82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Thallium 201</a:t>
            </a:r>
            <a:endParaRPr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8" name="Shape 10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" name="Google Shape;109;p17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fr-FR"/>
              <a:t>QCM 2</a:t>
            </a:r>
            <a:endParaRPr/>
          </a:p>
        </p:txBody>
      </p:sp>
      <p:sp>
        <p:nvSpPr>
          <p:cNvPr id="110" name="Google Shape;110;p17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fr-FR"/>
              <a:t>Quel est l’agent de perfusion myocardique « idéal » pour la quantification de la réserve coronaire ?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sestamibi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tetrofosmine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rgbClr val="FF0000"/>
              </a:buClr>
              <a:buSzPts val="2800"/>
              <a:buChar char="–"/>
            </a:pPr>
            <a:r>
              <a:rPr lang="fr-FR">
                <a:solidFill>
                  <a:srgbClr val="FF0000"/>
                </a:solidFill>
              </a:rPr>
              <a:t>Eau marquée à l’oxygene 15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Rubidium 82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Thallium 201</a:t>
            </a:r>
            <a:endParaRPr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14" name="Shape 11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Google Shape;115;p18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fr-FR"/>
              <a:t>QCM 3</a:t>
            </a:r>
            <a:endParaRPr/>
          </a:p>
        </p:txBody>
      </p:sp>
      <p:sp>
        <p:nvSpPr>
          <p:cNvPr id="116" name="Google Shape;116;p18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fr-FR"/>
              <a:t>Quel est le type de caméra à utiliser pour une mesure de la réserve coronaire optimale ?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Caméra SPECT mono-tête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Caméra SPECT double-tête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Caméra SPECT –CZT dédiée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Caméra SPECT-CZT 360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TEP-CT</a:t>
            </a:r>
            <a:endParaRPr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0" name="Shape 1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1" name="Google Shape;121;p19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fr-FR"/>
              <a:t>QCM 3</a:t>
            </a:r>
            <a:endParaRPr/>
          </a:p>
        </p:txBody>
      </p:sp>
      <p:sp>
        <p:nvSpPr>
          <p:cNvPr id="122" name="Google Shape;122;p19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fr-FR"/>
              <a:t>Quel est le type de caméra à utiliser pour une mesure de la réserve coronaire optimale ?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Caméra SPECT mono-tête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Caméra SPECT double-tête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Caméra SPECT –CZT dédiée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Caméra SPECT-CZT 360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rgbClr val="FF0000"/>
              </a:buClr>
              <a:buSzPts val="2800"/>
              <a:buChar char="–"/>
            </a:pPr>
            <a:r>
              <a:rPr lang="fr-FR">
                <a:solidFill>
                  <a:srgbClr val="FF0000"/>
                </a:solidFill>
              </a:rPr>
              <a:t>TEP-CT</a:t>
            </a:r>
            <a:endParaRPr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6" name="Shape 1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Google Shape;127;p20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fr-FR"/>
              <a:t>QCM 4</a:t>
            </a:r>
            <a:endParaRPr/>
          </a:p>
        </p:txBody>
      </p:sp>
      <p:sp>
        <p:nvSpPr>
          <p:cNvPr id="128" name="Google Shape;128;p20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fr-FR"/>
              <a:t>Quelles sont les propositions vraies concernant le Fractional Flow Reserve (FFR)?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Identique à la réserve coronaire évaluée en TEP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Identique au débit myocardique coronaire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Évalue les pressions de part et autre de la sténose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Est évalué lors de la coronarographie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Est diminué si &lt;0,75</a:t>
            </a:r>
            <a:endParaRPr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32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21"/>
          <p:cNvSpPr txBox="1"/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ctr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</a:pPr>
            <a:r>
              <a:rPr lang="fr-FR"/>
              <a:t>QCM 4</a:t>
            </a:r>
            <a:endParaRPr/>
          </a:p>
        </p:txBody>
      </p:sp>
      <p:sp>
        <p:nvSpPr>
          <p:cNvPr id="134" name="Google Shape;134;p21"/>
          <p:cNvSpPr txBox="1"/>
          <p:nvPr>
            <p:ph idx="1"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-342900" lvl="0" marL="3429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</a:pPr>
            <a:r>
              <a:rPr lang="fr-FR"/>
              <a:t>Quelles sont les propositions vraies concernant le Fractional Flow Reserve (FFR)?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Identique à la réserve coronaire évaluée en TEP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chemeClr val="dk1"/>
              </a:buClr>
              <a:buSzPts val="2800"/>
              <a:buChar char="–"/>
            </a:pPr>
            <a:r>
              <a:rPr lang="fr-FR"/>
              <a:t>Identique au débit myocardique coronaire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rgbClr val="FF0000"/>
              </a:buClr>
              <a:buSzPts val="2800"/>
              <a:buChar char="–"/>
            </a:pPr>
            <a:r>
              <a:rPr lang="fr-FR">
                <a:solidFill>
                  <a:srgbClr val="FF0000"/>
                </a:solidFill>
              </a:rPr>
              <a:t>Évalue les pressions de part et autre de la sténose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rgbClr val="FF0000"/>
              </a:buClr>
              <a:buSzPts val="2800"/>
              <a:buChar char="–"/>
            </a:pPr>
            <a:r>
              <a:rPr lang="fr-FR">
                <a:solidFill>
                  <a:srgbClr val="FF0000"/>
                </a:solidFill>
              </a:rPr>
              <a:t>Est mesuré lors de la coronarographie</a:t>
            </a:r>
            <a:endParaRPr/>
          </a:p>
          <a:p>
            <a:pPr indent="-285750" lvl="1" marL="742950" rtl="0" algn="l">
              <a:spcBef>
                <a:spcPts val="560"/>
              </a:spcBef>
              <a:spcAft>
                <a:spcPts val="0"/>
              </a:spcAft>
              <a:buClr>
                <a:srgbClr val="FF0000"/>
              </a:buClr>
              <a:buSzPts val="2800"/>
              <a:buChar char="–"/>
            </a:pPr>
            <a:r>
              <a:rPr lang="fr-FR">
                <a:solidFill>
                  <a:srgbClr val="FF0000"/>
                </a:solidFill>
              </a:rPr>
              <a:t>Est diminué si &lt;0,75</a:t>
            </a:r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Thème Offic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