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</p:sldIdLst>
  <p:sldSz cy="6858000" cx="12192000"/>
  <p:notesSz cx="6858000" cy="9144000"/>
  <p:embeddedFontLst>
    <p:embeddedFont>
      <p:font typeface="Libre Franklin"/>
      <p:regular r:id="rId30"/>
      <p:bold r:id="rId31"/>
      <p:italic r:id="rId32"/>
      <p:boldItalic r:id="rId3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D20793F0-0780-4919-8FF7-965731997A2D}">
  <a:tblStyle styleId="{D20793F0-0780-4919-8FF7-965731997A2D}" styleName="Table_0">
    <a:wholeTbl>
      <a:tcTxStyle b="off" i="off">
        <a:font>
          <a:latin typeface="Franklin Gothic Book"/>
          <a:ea typeface="Franklin Gothic Book"/>
          <a:cs typeface="Franklin Gothic Book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DEDED"/>
          </a:solidFill>
        </a:fill>
      </a:tcStyle>
    </a:wholeTbl>
    <a:band1H>
      <a:tcTxStyle/>
      <a:tcStyle>
        <a:fill>
          <a:solidFill>
            <a:srgbClr val="DADAD8"/>
          </a:solidFill>
        </a:fill>
      </a:tcStyle>
    </a:band1H>
    <a:band2H>
      <a:tcTxStyle/>
    </a:band2H>
    <a:band1V>
      <a:tcTxStyle/>
      <a:tcStyle>
        <a:fill>
          <a:solidFill>
            <a:srgbClr val="DADAD8"/>
          </a:solidFill>
        </a:fill>
      </a:tcStyle>
    </a:band1V>
    <a:band2V>
      <a:tcTxStyle/>
    </a:band2V>
    <a:lastCol>
      <a:tcTxStyle b="on" i="off">
        <a:font>
          <a:latin typeface="Franklin Gothic Book"/>
          <a:ea typeface="Franklin Gothic Book"/>
          <a:cs typeface="Franklin Gothic Book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Franklin Gothic Book"/>
          <a:ea typeface="Franklin Gothic Book"/>
          <a:cs typeface="Franklin Gothic Book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Franklin Gothic Book"/>
          <a:ea typeface="Franklin Gothic Book"/>
          <a:cs typeface="Franklin Gothic Book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Franklin Gothic Book"/>
          <a:ea typeface="Franklin Gothic Book"/>
          <a:cs typeface="Franklin Gothic Book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LibreFranklin-bold.fntdata"/><Relationship Id="rId30" Type="http://schemas.openxmlformats.org/officeDocument/2006/relationships/font" Target="fonts/LibreFranklin-regular.fntdata"/><Relationship Id="rId11" Type="http://schemas.openxmlformats.org/officeDocument/2006/relationships/slide" Target="slides/slide5.xml"/><Relationship Id="rId33" Type="http://schemas.openxmlformats.org/officeDocument/2006/relationships/font" Target="fonts/LibreFranklin-boldItalic.fntdata"/><Relationship Id="rId10" Type="http://schemas.openxmlformats.org/officeDocument/2006/relationships/slide" Target="slides/slide4.xml"/><Relationship Id="rId32" Type="http://schemas.openxmlformats.org/officeDocument/2006/relationships/font" Target="fonts/LibreFranklin-italic.fntdata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fr-FR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6" name="Google Shape;156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Chez des patients qui n’ont pas d’athérosclérose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Expliquer pourquoi les patients ont ces douleurs</a:t>
            </a:r>
            <a:endParaRPr/>
          </a:p>
        </p:txBody>
      </p:sp>
      <p:sp>
        <p:nvSpPr>
          <p:cNvPr id="157" name="Google Shape;157;p1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3" name="Google Shape;163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Dans notre cas clinique: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fr-FR"/>
              <a:t>Protocole en cours pour la validation de la NON-inocuité de la TEP-TDM de perfusion myocardique chez les enfants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fr-FR"/>
              <a:t>En réunion pluridisciplinaire, l’équipe médicale a décidé la réalisé de la TEP-TDM au 82Rb pour valider l’indication chirurgicale</a:t>
            </a:r>
            <a:endParaRPr/>
          </a:p>
        </p:txBody>
      </p:sp>
      <p:sp>
        <p:nvSpPr>
          <p:cNvPr id="164" name="Google Shape;164;p1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" name="Google Shape;176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5" name="Google Shape;195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Google Shape;202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7" name="Google Shape;217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Google Shape;224;p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2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1" name="Google Shape;231;p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2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p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2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" name="Google Shape;244;p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2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0" name="Google Shape;250;p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Google Shape;121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Google Shape;134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1" name="Google Shape;141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8" name="Google Shape;148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Chez des patients qui n’ont pas d’athérosclérose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Expliquer pourquoi les patients ont ces douleurs</a:t>
            </a:r>
            <a:endParaRPr/>
          </a:p>
        </p:txBody>
      </p:sp>
      <p:sp>
        <p:nvSpPr>
          <p:cNvPr id="149" name="Google Shape;149;p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e de titre" showMasterSp="0" type="title">
  <p:cSld name="TITLE">
    <p:bg>
      <p:bgPr>
        <a:solidFill>
          <a:schemeClr val="lt2"/>
        </a:solidFill>
      </p:bgPr>
    </p:bg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2"/>
          <p:cNvSpPr txBox="1"/>
          <p:nvPr>
            <p:ph type="ctrTitle"/>
          </p:nvPr>
        </p:nvSpPr>
        <p:spPr>
          <a:xfrm>
            <a:off x="1915128" y="1788454"/>
            <a:ext cx="8361229" cy="209822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200"/>
              <a:buFont typeface="Libre Franklin"/>
              <a:buNone/>
              <a:defRPr sz="7200" cap="none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2"/>
          <p:cNvSpPr txBox="1"/>
          <p:nvPr>
            <p:ph idx="1" type="subTitle"/>
          </p:nvPr>
        </p:nvSpPr>
        <p:spPr>
          <a:xfrm>
            <a:off x="2679906" y="3956279"/>
            <a:ext cx="6831673" cy="10862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00"/>
              <a:buNone/>
              <a:defRPr sz="2300"/>
            </a:lvl1pPr>
            <a:lvl2pPr lvl="1" algn="ctr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/>
            </a:lvl2pPr>
            <a:lvl3pPr lvl="2" algn="ctr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/>
            </a:lvl3pPr>
            <a:lvl4pPr lvl="3" algn="ctr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4pPr>
            <a:lvl5pPr lvl="4" algn="ctr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5pPr>
            <a:lvl6pPr lvl="5" algn="ctr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6pPr>
            <a:lvl7pPr lvl="6" algn="ctr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7pPr>
            <a:lvl8pPr lvl="7" algn="ctr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8pPr>
            <a:lvl9pPr lvl="8" algn="ctr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9" name="Google Shape;19;p2"/>
          <p:cNvSpPr txBox="1"/>
          <p:nvPr>
            <p:ph idx="10" type="dt"/>
          </p:nvPr>
        </p:nvSpPr>
        <p:spPr>
          <a:xfrm>
            <a:off x="752858" y="6453386"/>
            <a:ext cx="1607944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"/>
          <p:cNvSpPr txBox="1"/>
          <p:nvPr>
            <p:ph idx="11" type="ftr"/>
          </p:nvPr>
        </p:nvSpPr>
        <p:spPr>
          <a:xfrm>
            <a:off x="2584054" y="6453386"/>
            <a:ext cx="7023377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2"/>
          <p:cNvSpPr txBox="1"/>
          <p:nvPr>
            <p:ph idx="12" type="sldNum"/>
          </p:nvPr>
        </p:nvSpPr>
        <p:spPr>
          <a:xfrm>
            <a:off x="9830683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indent="0" lvl="1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indent="0" lvl="2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indent="0" lvl="3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indent="0" lvl="4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indent="0" lvl="5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indent="0" lvl="6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indent="0" lvl="7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indent="0" lvl="8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grpSp>
        <p:nvGrpSpPr>
          <p:cNvPr id="22" name="Google Shape;22;p2"/>
          <p:cNvGrpSpPr/>
          <p:nvPr/>
        </p:nvGrpSpPr>
        <p:grpSpPr>
          <a:xfrm>
            <a:off x="752858" y="744469"/>
            <a:ext cx="10674116" cy="5349671"/>
            <a:chOff x="752858" y="744469"/>
            <a:chExt cx="10674116" cy="5349671"/>
          </a:xfrm>
        </p:grpSpPr>
        <p:sp>
          <p:nvSpPr>
            <p:cNvPr id="23" name="Google Shape;23;p2"/>
            <p:cNvSpPr/>
            <p:nvPr/>
          </p:nvSpPr>
          <p:spPr>
            <a:xfrm>
              <a:off x="8151962" y="1685652"/>
              <a:ext cx="3275013" cy="4408488"/>
            </a:xfrm>
            <a:custGeom>
              <a:rect b="b" l="l" r="r" t="t"/>
              <a:pathLst>
                <a:path extrusionOk="0" h="10000" w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</p:sp>
        <p:sp>
          <p:nvSpPr>
            <p:cNvPr id="24" name="Google Shape;24;p2"/>
            <p:cNvSpPr/>
            <p:nvPr/>
          </p:nvSpPr>
          <p:spPr>
            <a:xfrm rot="10800000">
              <a:off x="752858" y="744469"/>
              <a:ext cx="3275668" cy="4408488"/>
            </a:xfrm>
            <a:custGeom>
              <a:rect b="b" l="l" r="r" t="t"/>
              <a:pathLst>
                <a:path extrusionOk="0" h="10000" w="10002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et texte vertical" type="vertTx">
  <p:cSld name="VERTICAL_TEXT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1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1"/>
          <p:cNvSpPr txBox="1"/>
          <p:nvPr>
            <p:ph idx="1" type="body"/>
          </p:nvPr>
        </p:nvSpPr>
        <p:spPr>
          <a:xfrm rot="5400000">
            <a:off x="4386262" y="-719138"/>
            <a:ext cx="3571875" cy="960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1pPr>
            <a:lvl2pPr indent="-3429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3pPr>
            <a:lvl4pPr indent="-3429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5pPr>
            <a:lvl6pPr indent="-3429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7pPr>
            <a:lvl8pPr indent="-3429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84" name="Google Shape;84;p11"/>
          <p:cNvSpPr txBox="1"/>
          <p:nvPr>
            <p:ph idx="10" type="dt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11"/>
          <p:cNvSpPr txBox="1"/>
          <p:nvPr>
            <p:ph idx="11" type="ftr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11"/>
          <p:cNvSpPr txBox="1"/>
          <p:nvPr>
            <p:ph idx="12" type="sldNum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vertical et texte" type="vertTitleAndTx">
  <p:cSld name="VERTICAL_TITLE_AND_VERTICAL_TEXT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2"/>
          <p:cNvSpPr txBox="1"/>
          <p:nvPr>
            <p:ph type="title"/>
          </p:nvPr>
        </p:nvSpPr>
        <p:spPr>
          <a:xfrm rot="5400000">
            <a:off x="7757822" y="2462895"/>
            <a:ext cx="5243244" cy="15657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12"/>
          <p:cNvSpPr txBox="1"/>
          <p:nvPr>
            <p:ph idx="1" type="body"/>
          </p:nvPr>
        </p:nvSpPr>
        <p:spPr>
          <a:xfrm rot="5400000">
            <a:off x="2839798" y="-844042"/>
            <a:ext cx="5243244" cy="81796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1pPr>
            <a:lvl2pPr indent="-3429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3pPr>
            <a:lvl4pPr indent="-3429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5pPr>
            <a:lvl6pPr indent="-3429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7pPr>
            <a:lvl8pPr indent="-3429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90" name="Google Shape;90;p12"/>
          <p:cNvSpPr txBox="1"/>
          <p:nvPr>
            <p:ph idx="10" type="dt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12"/>
          <p:cNvSpPr txBox="1"/>
          <p:nvPr>
            <p:ph idx="11" type="ftr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12"/>
          <p:cNvSpPr txBox="1"/>
          <p:nvPr>
            <p:ph idx="12" type="sldNum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et contenu" type="obj">
  <p:cSld name="OBJEC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3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3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1pPr>
            <a:lvl2pPr indent="-3429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3pPr>
            <a:lvl4pPr indent="-3429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5pPr>
            <a:lvl6pPr indent="-3429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7pPr>
            <a:lvl8pPr indent="-3429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28" name="Google Shape;28;p3"/>
          <p:cNvSpPr txBox="1"/>
          <p:nvPr>
            <p:ph idx="10" type="dt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3"/>
          <p:cNvSpPr txBox="1"/>
          <p:nvPr>
            <p:ph idx="11" type="ftr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3"/>
          <p:cNvSpPr txBox="1"/>
          <p:nvPr>
            <p:ph idx="12" type="sldNum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ux contenus" type="twoObj">
  <p:cSld name="TWO_OBJECTS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4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  <a:defRPr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4"/>
          <p:cNvSpPr txBox="1"/>
          <p:nvPr>
            <p:ph idx="1" type="body"/>
          </p:nvPr>
        </p:nvSpPr>
        <p:spPr>
          <a:xfrm>
            <a:off x="1371600" y="2285999"/>
            <a:ext cx="4447786" cy="35814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>
                <a:solidFill>
                  <a:schemeClr val="dk2"/>
                </a:solidFill>
              </a:defRPr>
            </a:lvl1pPr>
            <a:lvl2pPr indent="-3556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–"/>
              <a:defRPr>
                <a:solidFill>
                  <a:schemeClr val="dk2"/>
                </a:solidFill>
              </a:defRPr>
            </a:lvl2pPr>
            <a:lvl3pPr indent="-3429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>
                <a:solidFill>
                  <a:schemeClr val="dk2"/>
                </a:solidFill>
              </a:defRPr>
            </a:lvl3pPr>
            <a:lvl4pPr indent="-3429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>
                <a:solidFill>
                  <a:schemeClr val="dk2"/>
                </a:solidFill>
              </a:defRPr>
            </a:lvl4pPr>
            <a:lvl5pPr indent="-3302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  <a:defRPr>
                <a:solidFill>
                  <a:schemeClr val="dk2"/>
                </a:solidFill>
              </a:defRPr>
            </a:lvl5pPr>
            <a:lvl6pPr indent="-3429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7pPr>
            <a:lvl8pPr indent="-3429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34" name="Google Shape;34;p4"/>
          <p:cNvSpPr txBox="1"/>
          <p:nvPr>
            <p:ph idx="2" type="body"/>
          </p:nvPr>
        </p:nvSpPr>
        <p:spPr>
          <a:xfrm>
            <a:off x="6525403" y="2285999"/>
            <a:ext cx="4447786" cy="35814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>
                <a:solidFill>
                  <a:schemeClr val="dk2"/>
                </a:solidFill>
              </a:defRPr>
            </a:lvl1pPr>
            <a:lvl2pPr indent="-3556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–"/>
              <a:defRPr>
                <a:solidFill>
                  <a:schemeClr val="dk2"/>
                </a:solidFill>
              </a:defRPr>
            </a:lvl2pPr>
            <a:lvl3pPr indent="-3429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>
                <a:solidFill>
                  <a:schemeClr val="dk2"/>
                </a:solidFill>
              </a:defRPr>
            </a:lvl3pPr>
            <a:lvl4pPr indent="-3429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>
                <a:solidFill>
                  <a:schemeClr val="dk2"/>
                </a:solidFill>
              </a:defRPr>
            </a:lvl4pPr>
            <a:lvl5pPr indent="-3302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  <a:defRPr>
                <a:solidFill>
                  <a:schemeClr val="dk2"/>
                </a:solidFill>
              </a:defRPr>
            </a:lvl5pPr>
            <a:lvl6pPr indent="-3429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7pPr>
            <a:lvl8pPr indent="-3429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35" name="Google Shape;35;p4"/>
          <p:cNvSpPr txBox="1"/>
          <p:nvPr>
            <p:ph idx="10" type="dt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4"/>
          <p:cNvSpPr txBox="1"/>
          <p:nvPr>
            <p:ph idx="11" type="ftr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4"/>
          <p:cNvSpPr txBox="1"/>
          <p:nvPr>
            <p:ph idx="12" type="sldNum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de section" showMasterSp="0" type="secHead">
  <p:cSld name="SECTION_HEADER">
    <p:bg>
      <p:bgPr>
        <a:solidFill>
          <a:schemeClr val="dk2"/>
        </a:solidFill>
      </p:bgPr>
    </p:bg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5"/>
          <p:cNvSpPr txBox="1"/>
          <p:nvPr>
            <p:ph type="title"/>
          </p:nvPr>
        </p:nvSpPr>
        <p:spPr>
          <a:xfrm>
            <a:off x="765025" y="1301360"/>
            <a:ext cx="9612971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r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200"/>
              <a:buFont typeface="Libre Franklin"/>
              <a:buNone/>
              <a:defRPr sz="7200" cap="none"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5"/>
          <p:cNvSpPr txBox="1"/>
          <p:nvPr>
            <p:ph idx="1" type="body"/>
          </p:nvPr>
        </p:nvSpPr>
        <p:spPr>
          <a:xfrm>
            <a:off x="765025" y="4216328"/>
            <a:ext cx="9612971" cy="11433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 sz="2400">
                <a:solidFill>
                  <a:schemeClr val="lt2"/>
                </a:solidFill>
              </a:defRPr>
            </a:lvl1pPr>
            <a:lvl2pPr indent="-2286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indent="-2286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indent="-2286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indent="-2286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indent="-2286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1" name="Google Shape;41;p5"/>
          <p:cNvSpPr txBox="1"/>
          <p:nvPr>
            <p:ph idx="10" type="dt"/>
          </p:nvPr>
        </p:nvSpPr>
        <p:spPr>
          <a:xfrm>
            <a:off x="738908" y="6453386"/>
            <a:ext cx="1622409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5"/>
          <p:cNvSpPr txBox="1"/>
          <p:nvPr>
            <p:ph idx="11" type="ftr"/>
          </p:nvPr>
        </p:nvSpPr>
        <p:spPr>
          <a:xfrm>
            <a:off x="2584312" y="6453386"/>
            <a:ext cx="7023377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5"/>
          <p:cNvSpPr txBox="1"/>
          <p:nvPr>
            <p:ph idx="12" type="sldNum"/>
          </p:nvPr>
        </p:nvSpPr>
        <p:spPr>
          <a:xfrm>
            <a:off x="9830683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indent="0" lvl="1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indent="0" lvl="2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indent="0" lvl="3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indent="0" lvl="4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indent="0" lvl="5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indent="0" lvl="6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indent="0" lvl="7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indent="0" lvl="8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sp>
        <p:nvSpPr>
          <p:cNvPr id="44" name="Google Shape;44;p5"/>
          <p:cNvSpPr/>
          <p:nvPr/>
        </p:nvSpPr>
        <p:spPr>
          <a:xfrm>
            <a:off x="8151962" y="1685652"/>
            <a:ext cx="3275013" cy="4408488"/>
          </a:xfrm>
          <a:custGeom>
            <a:rect b="b" l="l" r="r" t="t"/>
            <a:pathLst>
              <a:path extrusionOk="0" h="5554" w="4125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ison" type="twoTxTwoObj">
  <p:cSld name="TWO_OBJECTS_WITH_TEX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6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  <a:defRPr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6"/>
          <p:cNvSpPr txBox="1"/>
          <p:nvPr>
            <p:ph idx="1" type="body"/>
          </p:nvPr>
        </p:nvSpPr>
        <p:spPr>
          <a:xfrm>
            <a:off x="1371600" y="2340864"/>
            <a:ext cx="4443984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b="0" sz="3000">
                <a:solidFill>
                  <a:schemeClr val="dk2"/>
                </a:solidFill>
              </a:defRPr>
            </a:lvl1pPr>
            <a:lvl2pPr indent="-2286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8" name="Google Shape;48;p6"/>
          <p:cNvSpPr txBox="1"/>
          <p:nvPr>
            <p:ph idx="2" type="body"/>
          </p:nvPr>
        </p:nvSpPr>
        <p:spPr>
          <a:xfrm>
            <a:off x="1371600" y="3305207"/>
            <a:ext cx="4443984" cy="256219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>
                <a:solidFill>
                  <a:schemeClr val="dk2"/>
                </a:solidFill>
              </a:defRPr>
            </a:lvl1pPr>
            <a:lvl2pPr indent="-3556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–"/>
              <a:defRPr>
                <a:solidFill>
                  <a:schemeClr val="dk2"/>
                </a:solidFill>
              </a:defRPr>
            </a:lvl2pPr>
            <a:lvl3pPr indent="-3429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>
                <a:solidFill>
                  <a:schemeClr val="dk2"/>
                </a:solidFill>
              </a:defRPr>
            </a:lvl3pPr>
            <a:lvl4pPr indent="-3429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>
                <a:solidFill>
                  <a:schemeClr val="dk2"/>
                </a:solidFill>
              </a:defRPr>
            </a:lvl4pPr>
            <a:lvl5pPr indent="-3302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  <a:defRPr>
                <a:solidFill>
                  <a:schemeClr val="dk2"/>
                </a:solidFill>
              </a:defRPr>
            </a:lvl5pPr>
            <a:lvl6pPr indent="-3429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7pPr>
            <a:lvl8pPr indent="-3429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49" name="Google Shape;49;p6"/>
          <p:cNvSpPr txBox="1"/>
          <p:nvPr>
            <p:ph idx="3" type="body"/>
          </p:nvPr>
        </p:nvSpPr>
        <p:spPr>
          <a:xfrm>
            <a:off x="6525014" y="2340864"/>
            <a:ext cx="4443984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b="0" sz="3000">
                <a:solidFill>
                  <a:schemeClr val="dk2"/>
                </a:solidFill>
              </a:defRPr>
            </a:lvl1pPr>
            <a:lvl2pPr indent="-2286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0" name="Google Shape;50;p6"/>
          <p:cNvSpPr txBox="1"/>
          <p:nvPr>
            <p:ph idx="4" type="body"/>
          </p:nvPr>
        </p:nvSpPr>
        <p:spPr>
          <a:xfrm>
            <a:off x="6525014" y="3305207"/>
            <a:ext cx="4443984" cy="256219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>
                <a:solidFill>
                  <a:schemeClr val="dk2"/>
                </a:solidFill>
              </a:defRPr>
            </a:lvl1pPr>
            <a:lvl2pPr indent="-3556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–"/>
              <a:defRPr>
                <a:solidFill>
                  <a:schemeClr val="dk2"/>
                </a:solidFill>
              </a:defRPr>
            </a:lvl2pPr>
            <a:lvl3pPr indent="-3429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>
                <a:solidFill>
                  <a:schemeClr val="dk2"/>
                </a:solidFill>
              </a:defRPr>
            </a:lvl3pPr>
            <a:lvl4pPr indent="-3429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>
                <a:solidFill>
                  <a:schemeClr val="dk2"/>
                </a:solidFill>
              </a:defRPr>
            </a:lvl4pPr>
            <a:lvl5pPr indent="-3302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  <a:defRPr>
                <a:solidFill>
                  <a:schemeClr val="dk2"/>
                </a:solidFill>
              </a:defRPr>
            </a:lvl5pPr>
            <a:lvl6pPr indent="-3429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7pPr>
            <a:lvl8pPr indent="-3429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51" name="Google Shape;51;p6"/>
          <p:cNvSpPr txBox="1"/>
          <p:nvPr>
            <p:ph idx="10" type="dt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6"/>
          <p:cNvSpPr txBox="1"/>
          <p:nvPr>
            <p:ph idx="11" type="ftr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6"/>
          <p:cNvSpPr txBox="1"/>
          <p:nvPr>
            <p:ph idx="12" type="sldNum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seul" type="titleOnly">
  <p:cSld name="TITLE_ONLY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7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7"/>
          <p:cNvSpPr txBox="1"/>
          <p:nvPr>
            <p:ph idx="10" type="dt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7"/>
          <p:cNvSpPr txBox="1"/>
          <p:nvPr>
            <p:ph idx="11" type="ftr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7"/>
          <p:cNvSpPr txBox="1"/>
          <p:nvPr>
            <p:ph idx="12" type="sldNum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ide" type="blank">
  <p:cSld name="BLANK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8"/>
          <p:cNvSpPr txBox="1"/>
          <p:nvPr>
            <p:ph idx="10" type="dt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8"/>
          <p:cNvSpPr txBox="1"/>
          <p:nvPr>
            <p:ph idx="11" type="ftr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8"/>
          <p:cNvSpPr txBox="1"/>
          <p:nvPr>
            <p:ph idx="12" type="sldNum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u avec légende" showMasterSp="0" type="objTx">
  <p:cSld name="OBJECT_WITH_CAPTION_TEXT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9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" name="Google Shape;65;p9"/>
          <p:cNvSpPr txBox="1"/>
          <p:nvPr>
            <p:ph type="title"/>
          </p:nvPr>
        </p:nvSpPr>
        <p:spPr>
          <a:xfrm>
            <a:off x="723900" y="685800"/>
            <a:ext cx="3855720" cy="21578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Libre Franklin"/>
              <a:buNone/>
              <a:defRPr sz="48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9"/>
          <p:cNvSpPr txBox="1"/>
          <p:nvPr>
            <p:ph idx="1" type="body"/>
          </p:nvPr>
        </p:nvSpPr>
        <p:spPr>
          <a:xfrm>
            <a:off x="6256020" y="685801"/>
            <a:ext cx="5212080" cy="5175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 sz="2000"/>
            </a:lvl1pPr>
            <a:lvl2pPr indent="-3556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–"/>
              <a:defRPr sz="2000"/>
            </a:lvl2pPr>
            <a:lvl3pPr indent="-3429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 sz="1800"/>
            </a:lvl3pPr>
            <a:lvl4pPr indent="-3429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 sz="1800"/>
            </a:lvl4pPr>
            <a:lvl5pPr indent="-3302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  <a:defRPr sz="1600"/>
            </a:lvl5pPr>
            <a:lvl6pPr indent="-3302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–"/>
              <a:defRPr sz="1600"/>
            </a:lvl6pPr>
            <a:lvl7pPr indent="-3302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  <a:defRPr sz="1600"/>
            </a:lvl7pPr>
            <a:lvl8pPr indent="-3302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–"/>
              <a:defRPr sz="1600"/>
            </a:lvl8pPr>
            <a:lvl9pPr indent="-3302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600"/>
              <a:buChar char="■"/>
              <a:defRPr sz="1600"/>
            </a:lvl9pPr>
          </a:lstStyle>
          <a:p/>
        </p:txBody>
      </p:sp>
      <p:sp>
        <p:nvSpPr>
          <p:cNvPr id="67" name="Google Shape;67;p9"/>
          <p:cNvSpPr txBox="1"/>
          <p:nvPr>
            <p:ph idx="2" type="body"/>
          </p:nvPr>
        </p:nvSpPr>
        <p:spPr>
          <a:xfrm>
            <a:off x="723900" y="2856344"/>
            <a:ext cx="3855720" cy="30110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4000"/>
              </a:lnSpc>
              <a:spcBef>
                <a:spcPts val="1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8" name="Google Shape;68;p9"/>
          <p:cNvSpPr txBox="1"/>
          <p:nvPr>
            <p:ph idx="10" type="dt"/>
          </p:nvPr>
        </p:nvSpPr>
        <p:spPr>
          <a:xfrm>
            <a:off x="72390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9"/>
          <p:cNvSpPr txBox="1"/>
          <p:nvPr>
            <p:ph idx="11" type="ftr"/>
          </p:nvPr>
        </p:nvSpPr>
        <p:spPr>
          <a:xfrm>
            <a:off x="2205945" y="6453386"/>
            <a:ext cx="2373675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9"/>
          <p:cNvSpPr txBox="1"/>
          <p:nvPr>
            <p:ph idx="12" type="sldNum"/>
          </p:nvPr>
        </p:nvSpPr>
        <p:spPr>
          <a:xfrm>
            <a:off x="9883140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indent="0" lvl="1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indent="0" lvl="2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indent="0" lvl="3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indent="0" lvl="4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indent="0" lvl="5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indent="0" lvl="6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indent="0" lvl="7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indent="0" lvl="8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sp>
        <p:nvSpPr>
          <p:cNvPr id="71" name="Google Shape;71;p9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avec légende" showMasterSp="0" type="picTx">
  <p:cSld name="PICTURE_WITH_CAPTION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0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" name="Google Shape;74;p10"/>
          <p:cNvSpPr txBox="1"/>
          <p:nvPr>
            <p:ph type="title"/>
          </p:nvPr>
        </p:nvSpPr>
        <p:spPr>
          <a:xfrm>
            <a:off x="723900" y="685800"/>
            <a:ext cx="3855720" cy="21578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Libre Franklin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10"/>
          <p:cNvSpPr/>
          <p:nvPr>
            <p:ph idx="2" type="pic"/>
          </p:nvPr>
        </p:nvSpPr>
        <p:spPr>
          <a:xfrm>
            <a:off x="5532120" y="0"/>
            <a:ext cx="6659880" cy="6857999"/>
          </a:xfrm>
          <a:prstGeom prst="rect">
            <a:avLst/>
          </a:prstGeom>
          <a:noFill/>
          <a:ln>
            <a:noFill/>
          </a:ln>
        </p:spPr>
      </p:sp>
      <p:sp>
        <p:nvSpPr>
          <p:cNvPr id="76" name="Google Shape;76;p10"/>
          <p:cNvSpPr txBox="1"/>
          <p:nvPr>
            <p:ph idx="1" type="body"/>
          </p:nvPr>
        </p:nvSpPr>
        <p:spPr>
          <a:xfrm>
            <a:off x="723900" y="2855968"/>
            <a:ext cx="3855720" cy="30114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4000"/>
              </a:lnSpc>
              <a:spcBef>
                <a:spcPts val="1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7" name="Google Shape;77;p10"/>
          <p:cNvSpPr txBox="1"/>
          <p:nvPr>
            <p:ph idx="10" type="dt"/>
          </p:nvPr>
        </p:nvSpPr>
        <p:spPr>
          <a:xfrm>
            <a:off x="72390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0"/>
          <p:cNvSpPr txBox="1"/>
          <p:nvPr>
            <p:ph idx="11" type="ftr"/>
          </p:nvPr>
        </p:nvSpPr>
        <p:spPr>
          <a:xfrm>
            <a:off x="2205945" y="6453386"/>
            <a:ext cx="2373675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0"/>
          <p:cNvSpPr txBox="1"/>
          <p:nvPr>
            <p:ph idx="12" type="sldNum"/>
          </p:nvPr>
        </p:nvSpPr>
        <p:spPr>
          <a:xfrm>
            <a:off x="9883140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indent="0" lvl="1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indent="0" lvl="2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indent="0" lvl="3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indent="0" lvl="4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indent="0" lvl="5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indent="0" lvl="6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indent="0" lvl="7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indent="0" lvl="8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sp>
        <p:nvSpPr>
          <p:cNvPr id="80" name="Google Shape;80;p10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  <a:defRPr b="0" i="0" sz="44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marR="0" rtl="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Libre Franklin"/>
              <a:buChar char="■"/>
              <a:defRPr b="0" i="0" sz="20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indent="-355600" lvl="1" marL="914400" marR="0" rtl="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Libre Franklin"/>
              <a:buChar char="–"/>
              <a:defRPr b="0" i="1" sz="20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indent="-342900" lvl="2" marL="1371600" marR="0" rtl="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Franklin"/>
              <a:buChar char="■"/>
              <a:defRPr b="0" i="0" sz="18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indent="-342900" lvl="3" marL="1828800" marR="0" rtl="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Franklin"/>
              <a:buChar char="–"/>
              <a:defRPr b="0" i="1" sz="18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indent="-330200" lvl="4" marL="2286000" marR="0" rtl="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Libre Franklin"/>
              <a:buChar char="■"/>
              <a:defRPr b="0" i="0" sz="16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indent="-330200" lvl="5" marL="2743200" marR="0" rtl="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Libre Franklin"/>
              <a:buChar char="–"/>
              <a:defRPr b="0" i="1" sz="16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indent="-317500" lvl="6" marL="3200400" marR="0" rtl="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ibre Franklin"/>
              <a:buChar char="■"/>
              <a:defRPr b="0" i="0" sz="14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indent="-317500" lvl="7" marL="3657600" marR="0" rtl="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ibre Franklin"/>
              <a:buChar char="–"/>
              <a:defRPr b="0" i="1" sz="14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indent="-317500" lvl="8" marL="4114800" marR="0" rtl="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400"/>
              <a:buFont typeface="Libre Franklin"/>
              <a:buChar char="■"/>
              <a:defRPr b="0" i="0" sz="14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sp>
        <p:nvSpPr>
          <p:cNvPr id="15" name="Google Shape;15;p1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1368">
          <p15:clr>
            <a:srgbClr val="F26B43"/>
          </p15:clr>
        </p15:guide>
        <p15:guide id="2" orient="horz" pos="1440">
          <p15:clr>
            <a:srgbClr val="F26B43"/>
          </p15:clr>
        </p15:guide>
        <p15:guide id="3" orient="horz" pos="3696">
          <p15:clr>
            <a:srgbClr val="F26B43"/>
          </p15:clr>
        </p15:guide>
        <p15:guide id="4" orient="horz" pos="432">
          <p15:clr>
            <a:srgbClr val="F26B43"/>
          </p15:clr>
        </p15:guide>
        <p15:guide id="5" orient="horz" pos="1512">
          <p15:clr>
            <a:srgbClr val="F26B43"/>
          </p15:clr>
        </p15:guide>
        <p15:guide id="6" pos="6912">
          <p15:clr>
            <a:srgbClr val="F26B43"/>
          </p15:clr>
        </p15:guide>
        <p15:guide id="7" pos="936">
          <p15:clr>
            <a:srgbClr val="F26B43"/>
          </p15:clr>
        </p15:guide>
        <p15:guide id="8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4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6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2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0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1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3"/>
          <p:cNvSpPr txBox="1"/>
          <p:nvPr>
            <p:ph type="ctrTitle"/>
          </p:nvPr>
        </p:nvSpPr>
        <p:spPr>
          <a:xfrm>
            <a:off x="1915128" y="1788454"/>
            <a:ext cx="8361229" cy="209822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600"/>
              <a:buFont typeface="Libre Franklin"/>
              <a:buNone/>
            </a:pPr>
            <a:r>
              <a:rPr baseline="30000" lang="fr-FR" sz="6600"/>
              <a:t>82</a:t>
            </a:r>
            <a:r>
              <a:rPr lang="fr-FR" sz="6600"/>
              <a:t>RB TEP CARDIAQUE – À PROPOS D’UN CAS </a:t>
            </a:r>
            <a:endParaRPr sz="6600"/>
          </a:p>
        </p:txBody>
      </p:sp>
      <p:sp>
        <p:nvSpPr>
          <p:cNvPr id="98" name="Google Shape;98;p13"/>
          <p:cNvSpPr txBox="1"/>
          <p:nvPr>
            <p:ph idx="1" type="subTitle"/>
          </p:nvPr>
        </p:nvSpPr>
        <p:spPr>
          <a:xfrm>
            <a:off x="1433384" y="3956279"/>
            <a:ext cx="9465275" cy="10862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</a:pPr>
            <a:r>
              <a:t/>
            </a:r>
            <a:endParaRPr sz="1800"/>
          </a:p>
          <a:p>
            <a:pPr indent="0" lvl="0" marL="0" rt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</a:pPr>
            <a:r>
              <a:rPr lang="fr-FR" sz="1800"/>
              <a:t>Ana Schaefer – Interne 6</a:t>
            </a:r>
            <a:r>
              <a:rPr baseline="30000" lang="fr-FR" sz="1800"/>
              <a:t>ème</a:t>
            </a:r>
            <a:r>
              <a:rPr lang="fr-FR" sz="1800"/>
              <a:t> semestre</a:t>
            </a:r>
            <a:endParaRPr/>
          </a:p>
          <a:p>
            <a:pPr indent="0" lvl="0" marL="0" rt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</a:pPr>
            <a:r>
              <a:rPr lang="fr-FR" sz="1800"/>
              <a:t>Présenté par Quentin Blart – Interne 2</a:t>
            </a:r>
            <a:r>
              <a:rPr baseline="30000" lang="fr-FR" sz="1800"/>
              <a:t>ème</a:t>
            </a:r>
            <a:r>
              <a:rPr lang="fr-FR" sz="1800"/>
              <a:t> semestre</a:t>
            </a:r>
            <a:endParaRPr/>
          </a:p>
        </p:txBody>
      </p:sp>
      <p:pic>
        <p:nvPicPr>
          <p:cNvPr id="99" name="Google Shape;99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229350" y="0"/>
            <a:ext cx="1148040" cy="1081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000450" y="130226"/>
            <a:ext cx="3016526" cy="13360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2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Libre Franklin"/>
              <a:buNone/>
            </a:pPr>
            <a:r>
              <a:rPr lang="fr-FR" sz="4000"/>
              <a:t>Malformation coronaire - Physiolopathologie</a:t>
            </a:r>
            <a:endParaRPr sz="4000"/>
          </a:p>
        </p:txBody>
      </p:sp>
      <p:sp>
        <p:nvSpPr>
          <p:cNvPr id="160" name="Google Shape;160;p22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Au repos : Perfusion coronaire normale</a:t>
            </a:r>
            <a:endParaRPr/>
          </a:p>
          <a:p>
            <a:pPr indent="-257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A l’effort : 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⮚"/>
            </a:pPr>
            <a:r>
              <a:rPr lang="fr-FR"/>
              <a:t> Augmentation du débit cardiaque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⮚"/>
            </a:pPr>
            <a:r>
              <a:rPr lang="fr-FR"/>
              <a:t> Augmentation du calibre artériel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⮚"/>
            </a:pPr>
            <a:r>
              <a:rPr lang="fr-FR"/>
              <a:t> L’artère coronaire anormale qui a un trajet inter-artériel peut être comprimée 🡺 Ischémie myocardique d’effort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3"/>
          <p:cNvSpPr txBox="1"/>
          <p:nvPr>
            <p:ph type="title"/>
          </p:nvPr>
        </p:nvSpPr>
        <p:spPr>
          <a:xfrm>
            <a:off x="1371600" y="685800"/>
            <a:ext cx="9601200" cy="8704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</a:pPr>
            <a:r>
              <a:rPr lang="fr-FR"/>
              <a:t>Indications chirurgicales</a:t>
            </a:r>
            <a:endParaRPr/>
          </a:p>
        </p:txBody>
      </p:sp>
      <p:sp>
        <p:nvSpPr>
          <p:cNvPr id="167" name="Google Shape;167;p23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DISCUTÉES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Consensus: Traitement chirurgical aux patients avec une symptomatologie d’ischémie d’effort typique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En cas de découverte fortuite ou lors d’une ETT cardiaque chez un patient asymptomatique il faut tout faire pour démasquer une ischémie d’effort, auquel cas un traitement chirurgical est indiqué -&gt; intérêt de la TEP au </a:t>
            </a:r>
            <a:r>
              <a:rPr baseline="30000" lang="fr-FR"/>
              <a:t>82</a:t>
            </a:r>
            <a:r>
              <a:rPr lang="fr-FR"/>
              <a:t>Rb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4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</a:pPr>
            <a:r>
              <a:rPr lang="fr-FR"/>
              <a:t>TEP de perfusion myocardique au 82Rb – Indications générales</a:t>
            </a:r>
            <a:endParaRPr/>
          </a:p>
        </p:txBody>
      </p:sp>
      <p:sp>
        <p:nvSpPr>
          <p:cNvPr id="173" name="Google Shape;173;p24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Recherche d’ischémie de stress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Evaluation de la sévérité et de l’étendue d’une ischémie de stress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Evaluation de la perfusion myocardique avant une recherche de viabilité myocardique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Evaluation de l’impact d’un traitement médical ou de revasularisation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Recherche de séquelles d’infarctus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5"/>
          <p:cNvSpPr txBox="1"/>
          <p:nvPr>
            <p:ph type="title"/>
          </p:nvPr>
        </p:nvSpPr>
        <p:spPr>
          <a:xfrm>
            <a:off x="1371600" y="685800"/>
            <a:ext cx="9601200" cy="118007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Libre Franklin"/>
              <a:buNone/>
            </a:pPr>
            <a:r>
              <a:rPr lang="fr-FR"/>
              <a:t>TEP de perfusion myocardique au 82Rb</a:t>
            </a:r>
            <a:br>
              <a:rPr lang="fr-FR"/>
            </a:br>
            <a:r>
              <a:rPr lang="fr-FR"/>
              <a:t>- Radiotraceur = 82Rb</a:t>
            </a:r>
            <a:endParaRPr/>
          </a:p>
        </p:txBody>
      </p:sp>
      <p:sp>
        <p:nvSpPr>
          <p:cNvPr id="179" name="Google Shape;179;p25"/>
          <p:cNvSpPr txBox="1"/>
          <p:nvPr>
            <p:ph idx="1" type="body"/>
          </p:nvPr>
        </p:nvSpPr>
        <p:spPr>
          <a:xfrm>
            <a:off x="1371600" y="2236573"/>
            <a:ext cx="10033686" cy="41765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</a:pPr>
            <a:r>
              <a:rPr lang="fr-FR"/>
              <a:t>Analogue du K+ aux propriétés pharmacodynamiques similaires au </a:t>
            </a:r>
            <a:r>
              <a:rPr baseline="30000" lang="fr-FR"/>
              <a:t>201</a:t>
            </a:r>
            <a:r>
              <a:rPr lang="fr-FR"/>
              <a:t>Tl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</a:pPr>
            <a:r>
              <a:rPr lang="fr-FR"/>
              <a:t>Absorbé par le myocarde par un transporteur actif via la Na+/K+ 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</a:pPr>
            <a:r>
              <a:rPr lang="fr-FR"/>
              <a:t>Fraction d’extraction par transit capillaire &gt; 50%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</a:pPr>
            <a:r>
              <a:rPr lang="fr-FR"/>
              <a:t>Produit par un générateur à partir du </a:t>
            </a:r>
            <a:r>
              <a:rPr baseline="30000" lang="fr-FR"/>
              <a:t>82</a:t>
            </a:r>
            <a:r>
              <a:rPr lang="fr-FR"/>
              <a:t>Sr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</a:pPr>
            <a:r>
              <a:rPr lang="fr-FR"/>
              <a:t>½ vie = 75s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</a:pPr>
            <a:r>
              <a:rPr lang="fr-FR"/>
              <a:t>Injection de 5MBq/Kg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6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Libre Franklin"/>
              <a:buNone/>
            </a:pPr>
            <a:r>
              <a:rPr lang="fr-FR"/>
              <a:t>TEP de perfusion myocardique au 82Rb</a:t>
            </a:r>
            <a:br>
              <a:rPr lang="fr-FR"/>
            </a:br>
            <a:r>
              <a:rPr lang="fr-FR"/>
              <a:t>- Préparation avant injection</a:t>
            </a:r>
            <a:br>
              <a:rPr lang="fr-FR"/>
            </a:br>
            <a:endParaRPr/>
          </a:p>
        </p:txBody>
      </p:sp>
      <p:sp>
        <p:nvSpPr>
          <p:cNvPr id="185" name="Google Shape;185;p26"/>
          <p:cNvSpPr txBox="1"/>
          <p:nvPr>
            <p:ph idx="1" type="body"/>
          </p:nvPr>
        </p:nvSpPr>
        <p:spPr>
          <a:xfrm>
            <a:off x="1371600" y="2669058"/>
            <a:ext cx="9601200" cy="31983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</a:pPr>
            <a:r>
              <a:rPr lang="fr-FR"/>
              <a:t>Absence de produits à base de xanthiques = Café, thé, chocolat, ect pendant 24 heures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</a:pPr>
            <a:r>
              <a:rPr lang="fr-FR"/>
              <a:t>Enregistrement ECG de repos + mesure de la TA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7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Libre Franklin"/>
              <a:buNone/>
            </a:pPr>
            <a:r>
              <a:rPr lang="fr-FR"/>
              <a:t>TEP de perfusion myocardique au 82Rb</a:t>
            </a:r>
            <a:br>
              <a:rPr lang="fr-FR"/>
            </a:br>
            <a:r>
              <a:rPr lang="fr-FR"/>
              <a:t>- Acquisition</a:t>
            </a:r>
            <a:br>
              <a:rPr lang="fr-FR"/>
            </a:br>
            <a:endParaRPr/>
          </a:p>
        </p:txBody>
      </p:sp>
      <p:sp>
        <p:nvSpPr>
          <p:cNvPr id="191" name="Google Shape;191;p27"/>
          <p:cNvSpPr txBox="1"/>
          <p:nvPr>
            <p:ph idx="1" type="body"/>
          </p:nvPr>
        </p:nvSpPr>
        <p:spPr>
          <a:xfrm>
            <a:off x="1371600" y="2310713"/>
            <a:ext cx="5486400" cy="35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TDM low dose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D’abord acquisition au repos :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⮚"/>
            </a:pPr>
            <a:r>
              <a:rPr lang="fr-FR"/>
              <a:t>Immédiatement après l’injection IV de 82Rb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⮚"/>
            </a:pPr>
            <a:r>
              <a:rPr lang="fr-FR"/>
              <a:t>Durée d’acquisition = 8’19’’</a:t>
            </a:r>
            <a:endParaRPr/>
          </a:p>
          <a:p>
            <a:pPr indent="-257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</p:txBody>
      </p:sp>
      <p:pic>
        <p:nvPicPr>
          <p:cNvPr id="192" name="Google Shape;192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49960" y="1409061"/>
            <a:ext cx="3322840" cy="53847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8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Libre Franklin"/>
              <a:buNone/>
            </a:pPr>
            <a:r>
              <a:rPr lang="fr-FR"/>
              <a:t>TEP de perfusion myocardique au 82Rb</a:t>
            </a:r>
            <a:br>
              <a:rPr lang="fr-FR"/>
            </a:br>
            <a:r>
              <a:rPr lang="fr-FR"/>
              <a:t>- Acquisition</a:t>
            </a:r>
            <a:br>
              <a:rPr lang="fr-FR"/>
            </a:br>
            <a:endParaRPr/>
          </a:p>
        </p:txBody>
      </p:sp>
      <p:sp>
        <p:nvSpPr>
          <p:cNvPr id="198" name="Google Shape;198;p28"/>
          <p:cNvSpPr txBox="1"/>
          <p:nvPr>
            <p:ph idx="1" type="body"/>
          </p:nvPr>
        </p:nvSpPr>
        <p:spPr>
          <a:xfrm>
            <a:off x="1371600" y="2286000"/>
            <a:ext cx="5745892" cy="35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Epreuve de stress: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⮚"/>
            </a:pPr>
            <a:r>
              <a:rPr lang="fr-FR"/>
              <a:t>Dobutamine + atropine 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⮚"/>
            </a:pPr>
            <a:r>
              <a:rPr lang="fr-FR"/>
              <a:t>90% de la FCMT atteinte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⮚"/>
            </a:pPr>
            <a:r>
              <a:rPr lang="fr-FR"/>
              <a:t>Cliniquement douteuse avec douleurs thoraciques atypiques et électriquement négative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⮚"/>
            </a:pPr>
            <a:r>
              <a:rPr lang="fr-FR"/>
              <a:t>Administration de 20mg d’esmolol en fin d’acquisition pour atteindre une FC &lt; 100BPM</a:t>
            </a:r>
            <a:endParaRPr/>
          </a:p>
          <a:p>
            <a:pPr indent="-257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  <a:p>
            <a:pPr indent="-257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</p:txBody>
      </p:sp>
      <p:pic>
        <p:nvPicPr>
          <p:cNvPr id="199" name="Google Shape;199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04032" y="1385501"/>
            <a:ext cx="3427648" cy="53504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29"/>
          <p:cNvSpPr txBox="1"/>
          <p:nvPr>
            <p:ph type="title"/>
          </p:nvPr>
        </p:nvSpPr>
        <p:spPr>
          <a:xfrm>
            <a:off x="1371600" y="413238"/>
            <a:ext cx="9601200" cy="5451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Libre Franklin"/>
              <a:buNone/>
            </a:pPr>
            <a:r>
              <a:rPr lang="fr-FR" sz="2400"/>
              <a:t>TEP de perfusion myocardique au 82Rb - Résultats</a:t>
            </a:r>
            <a:endParaRPr/>
          </a:p>
        </p:txBody>
      </p:sp>
      <p:sp>
        <p:nvSpPr>
          <p:cNvPr id="205" name="Google Shape;205;p29"/>
          <p:cNvSpPr txBox="1"/>
          <p:nvPr>
            <p:ph idx="1" type="body"/>
          </p:nvPr>
        </p:nvSpPr>
        <p:spPr>
          <a:xfrm>
            <a:off x="1112226" y="6221154"/>
            <a:ext cx="10119946" cy="53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Analyse semi-quantitative = Captation homogène du myocarde ventriculaire gauche</a:t>
            </a:r>
            <a:endParaRPr/>
          </a:p>
        </p:txBody>
      </p:sp>
      <p:pic>
        <p:nvPicPr>
          <p:cNvPr id="206" name="Google Shape;206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63140" y="958361"/>
            <a:ext cx="6692956" cy="5262793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29"/>
          <p:cNvSpPr/>
          <p:nvPr/>
        </p:nvSpPr>
        <p:spPr>
          <a:xfrm>
            <a:off x="1890346" y="1235319"/>
            <a:ext cx="861646" cy="342900"/>
          </a:xfrm>
          <a:prstGeom prst="rect">
            <a:avLst/>
          </a:prstGeom>
          <a:solidFill>
            <a:schemeClr val="accent1"/>
          </a:solidFill>
          <a:ln cap="flat" cmpd="sng" w="34925">
            <a:solidFill>
              <a:srgbClr val="66666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fr-FR" sz="1800" u="none" cap="none" strike="noStrike">
                <a:solidFill>
                  <a:schemeClr val="lt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Stress </a:t>
            </a:r>
            <a:endParaRPr b="0" i="0" sz="1800" u="none" cap="none" strike="noStrike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208" name="Google Shape;208;p29"/>
          <p:cNvSpPr/>
          <p:nvPr/>
        </p:nvSpPr>
        <p:spPr>
          <a:xfrm>
            <a:off x="1890346" y="1855178"/>
            <a:ext cx="861646" cy="342900"/>
          </a:xfrm>
          <a:prstGeom prst="rect">
            <a:avLst/>
          </a:prstGeom>
          <a:solidFill>
            <a:schemeClr val="accent1"/>
          </a:solidFill>
          <a:ln cap="flat" cmpd="sng" w="34925">
            <a:solidFill>
              <a:srgbClr val="66666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fr-FR" sz="1800" u="none" cap="none" strike="noStrike">
                <a:solidFill>
                  <a:schemeClr val="lt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Rest  </a:t>
            </a:r>
            <a:endParaRPr b="0" i="0" sz="1800" u="none" cap="none" strike="noStrike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209" name="Google Shape;209;p29"/>
          <p:cNvSpPr/>
          <p:nvPr/>
        </p:nvSpPr>
        <p:spPr>
          <a:xfrm>
            <a:off x="1890346" y="2930771"/>
            <a:ext cx="861646" cy="342900"/>
          </a:xfrm>
          <a:prstGeom prst="rect">
            <a:avLst/>
          </a:prstGeom>
          <a:solidFill>
            <a:schemeClr val="accent1"/>
          </a:solidFill>
          <a:ln cap="flat" cmpd="sng" w="34925">
            <a:solidFill>
              <a:srgbClr val="66666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fr-FR" sz="1800" u="none" cap="none" strike="noStrike">
                <a:solidFill>
                  <a:schemeClr val="lt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Rest  </a:t>
            </a:r>
            <a:endParaRPr b="0" i="0" sz="1800" u="none" cap="none" strike="noStrike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210" name="Google Shape;210;p29"/>
          <p:cNvSpPr/>
          <p:nvPr/>
        </p:nvSpPr>
        <p:spPr>
          <a:xfrm>
            <a:off x="1890346" y="4404512"/>
            <a:ext cx="861646" cy="342900"/>
          </a:xfrm>
          <a:prstGeom prst="rect">
            <a:avLst/>
          </a:prstGeom>
          <a:solidFill>
            <a:schemeClr val="accent1"/>
          </a:solidFill>
          <a:ln cap="flat" cmpd="sng" w="34925">
            <a:solidFill>
              <a:srgbClr val="66666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fr-FR" sz="1800" u="none" cap="none" strike="noStrike">
                <a:solidFill>
                  <a:schemeClr val="lt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Rest  </a:t>
            </a:r>
            <a:endParaRPr b="0" i="0" sz="1800" u="none" cap="none" strike="noStrike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211" name="Google Shape;211;p29"/>
          <p:cNvSpPr/>
          <p:nvPr/>
        </p:nvSpPr>
        <p:spPr>
          <a:xfrm>
            <a:off x="1890346" y="5706803"/>
            <a:ext cx="861646" cy="342900"/>
          </a:xfrm>
          <a:prstGeom prst="rect">
            <a:avLst/>
          </a:prstGeom>
          <a:solidFill>
            <a:schemeClr val="accent1"/>
          </a:solidFill>
          <a:ln cap="flat" cmpd="sng" w="34925">
            <a:solidFill>
              <a:srgbClr val="66666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fr-FR" sz="1800" u="none" cap="none" strike="noStrike">
                <a:solidFill>
                  <a:schemeClr val="lt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Rest  </a:t>
            </a:r>
            <a:endParaRPr b="0" i="0" sz="1800" u="none" cap="none" strike="noStrike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212" name="Google Shape;212;p29"/>
          <p:cNvSpPr/>
          <p:nvPr/>
        </p:nvSpPr>
        <p:spPr>
          <a:xfrm>
            <a:off x="1890346" y="2391508"/>
            <a:ext cx="861646" cy="342900"/>
          </a:xfrm>
          <a:prstGeom prst="rect">
            <a:avLst/>
          </a:prstGeom>
          <a:solidFill>
            <a:schemeClr val="accent1"/>
          </a:solidFill>
          <a:ln cap="flat" cmpd="sng" w="34925">
            <a:solidFill>
              <a:srgbClr val="66666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fr-FR" sz="1800" u="none" cap="none" strike="noStrike">
                <a:solidFill>
                  <a:schemeClr val="lt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Stress </a:t>
            </a:r>
            <a:endParaRPr b="0" i="0" sz="1800" u="none" cap="none" strike="noStrike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213" name="Google Shape;213;p29"/>
          <p:cNvSpPr/>
          <p:nvPr/>
        </p:nvSpPr>
        <p:spPr>
          <a:xfrm>
            <a:off x="1890346" y="3760694"/>
            <a:ext cx="861646" cy="342900"/>
          </a:xfrm>
          <a:prstGeom prst="rect">
            <a:avLst/>
          </a:prstGeom>
          <a:solidFill>
            <a:schemeClr val="accent1"/>
          </a:solidFill>
          <a:ln cap="flat" cmpd="sng" w="34925">
            <a:solidFill>
              <a:srgbClr val="66666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fr-FR" sz="1800" u="none" cap="none" strike="noStrike">
                <a:solidFill>
                  <a:schemeClr val="lt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Stress </a:t>
            </a:r>
            <a:endParaRPr b="0" i="0" sz="1800" u="none" cap="none" strike="noStrike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214" name="Google Shape;214;p29"/>
          <p:cNvSpPr/>
          <p:nvPr/>
        </p:nvSpPr>
        <p:spPr>
          <a:xfrm>
            <a:off x="1890346" y="5141383"/>
            <a:ext cx="861646" cy="342900"/>
          </a:xfrm>
          <a:prstGeom prst="rect">
            <a:avLst/>
          </a:prstGeom>
          <a:solidFill>
            <a:schemeClr val="accent1"/>
          </a:solidFill>
          <a:ln cap="flat" cmpd="sng" w="34925">
            <a:solidFill>
              <a:srgbClr val="66666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fr-FR" sz="1800" u="none" cap="none" strike="noStrike">
                <a:solidFill>
                  <a:schemeClr val="lt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Stress </a:t>
            </a:r>
            <a:endParaRPr b="0" i="0" sz="1800" u="none" cap="none" strike="noStrike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30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Libre Franklin"/>
              <a:buNone/>
            </a:pPr>
            <a:r>
              <a:rPr lang="fr-FR"/>
              <a:t>TEP de perfusion myocardique au 82Rb</a:t>
            </a:r>
            <a:br>
              <a:rPr lang="fr-FR"/>
            </a:br>
            <a:r>
              <a:rPr lang="fr-FR"/>
              <a:t>- Résultats</a:t>
            </a:r>
            <a:endParaRPr/>
          </a:p>
        </p:txBody>
      </p:sp>
      <p:sp>
        <p:nvSpPr>
          <p:cNvPr id="220" name="Google Shape;220;p30"/>
          <p:cNvSpPr txBox="1"/>
          <p:nvPr>
            <p:ph idx="1" type="body"/>
          </p:nvPr>
        </p:nvSpPr>
        <p:spPr>
          <a:xfrm>
            <a:off x="1371600" y="2286000"/>
            <a:ext cx="3731741" cy="35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Analyse semi-quantitative = Captation homogène du myocarde ventriculaire gauche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fr-FR"/>
              <a:t> </a:t>
            </a:r>
            <a:endParaRPr/>
          </a:p>
        </p:txBody>
      </p:sp>
      <p:pic>
        <p:nvPicPr>
          <p:cNvPr id="221" name="Google Shape;221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10635" y="1662410"/>
            <a:ext cx="5954144" cy="48285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31"/>
          <p:cNvSpPr txBox="1"/>
          <p:nvPr>
            <p:ph type="title"/>
          </p:nvPr>
        </p:nvSpPr>
        <p:spPr>
          <a:xfrm>
            <a:off x="1371600" y="351478"/>
            <a:ext cx="9601200" cy="84025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Libre Franklin"/>
              <a:buNone/>
            </a:pPr>
            <a:r>
              <a:rPr lang="fr-FR" sz="3200"/>
              <a:t>TEP de perfusion myocardique au 82Rb</a:t>
            </a:r>
            <a:br>
              <a:rPr lang="fr-FR" sz="3200"/>
            </a:br>
            <a:r>
              <a:rPr lang="fr-FR" sz="3200"/>
              <a:t>- Résultats</a:t>
            </a:r>
            <a:endParaRPr/>
          </a:p>
        </p:txBody>
      </p:sp>
      <p:sp>
        <p:nvSpPr>
          <p:cNvPr id="227" name="Google Shape;227;p31"/>
          <p:cNvSpPr txBox="1"/>
          <p:nvPr>
            <p:ph idx="1" type="body"/>
          </p:nvPr>
        </p:nvSpPr>
        <p:spPr>
          <a:xfrm>
            <a:off x="1371600" y="1315994"/>
            <a:ext cx="8563232" cy="35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</a:pPr>
            <a:r>
              <a:rPr lang="fr-FR" sz="1600"/>
              <a:t>Analyse quantitative: 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Noto Sans Symbols"/>
              <a:buChar char="⮚"/>
            </a:pPr>
            <a:r>
              <a:rPr lang="fr-FR" sz="1600"/>
              <a:t>Absence d’anomalie de la perfusion myocardique au repos et au stress 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Noto Sans Symbols"/>
              <a:buChar char="⮚"/>
            </a:pPr>
            <a:r>
              <a:rPr lang="fr-FR" sz="1600"/>
              <a:t>Absence d’anomalie de la réserve de perfusion myocardique et  de la capacité de perfusion </a:t>
            </a:r>
            <a:endParaRPr/>
          </a:p>
        </p:txBody>
      </p:sp>
      <p:pic>
        <p:nvPicPr>
          <p:cNvPr id="228" name="Google Shape;228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55695" y="2483019"/>
            <a:ext cx="5925066" cy="42164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4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</a:pPr>
            <a:r>
              <a:rPr lang="fr-FR"/>
              <a:t>Enfant M. - Anamnèse</a:t>
            </a:r>
            <a:endParaRPr/>
          </a:p>
        </p:txBody>
      </p:sp>
      <p:sp>
        <p:nvSpPr>
          <p:cNvPr id="106" name="Google Shape;106;p14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12 ans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Sportif: 5 heures de sport par semaine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Absence d’antécédent particulier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Absence d’antécédent familiaux signicatifs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32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</a:pPr>
            <a:r>
              <a:rPr lang="fr-FR"/>
              <a:t>Au total </a:t>
            </a:r>
            <a:endParaRPr/>
          </a:p>
        </p:txBody>
      </p:sp>
      <p:sp>
        <p:nvSpPr>
          <p:cNvPr id="234" name="Google Shape;234;p32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Enfant de 12 ans, tableau évocateur d’angor d’effort </a:t>
            </a:r>
            <a:endParaRPr/>
          </a:p>
          <a:p>
            <a:pPr indent="-257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Hypothèse diagnostique : ischémie d’effort liée à une malformation coronaire </a:t>
            </a:r>
            <a:endParaRPr/>
          </a:p>
          <a:p>
            <a:pPr indent="-257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Nécessité d’une preuve d’ischémie d’effort avant prise en charge chirurgicale -&gt; intérêt de la TEP au </a:t>
            </a:r>
            <a:r>
              <a:rPr baseline="30000" lang="fr-FR"/>
              <a:t>82</a:t>
            </a:r>
            <a:r>
              <a:rPr lang="fr-FR"/>
              <a:t>Rb</a:t>
            </a:r>
            <a:endParaRPr/>
          </a:p>
          <a:p>
            <a:pPr indent="-257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TEP au </a:t>
            </a:r>
            <a:r>
              <a:rPr baseline="30000" lang="fr-FR"/>
              <a:t>82</a:t>
            </a:r>
            <a:r>
              <a:rPr lang="fr-FR"/>
              <a:t>Rb négative -&gt; pas de chirurgie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33"/>
          <p:cNvSpPr txBox="1"/>
          <p:nvPr>
            <p:ph type="title"/>
          </p:nvPr>
        </p:nvSpPr>
        <p:spPr>
          <a:xfrm>
            <a:off x="1371600" y="685800"/>
            <a:ext cx="9601200" cy="116058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Libre Franklin"/>
              <a:buNone/>
            </a:pPr>
            <a:r>
              <a:rPr lang="fr-FR" sz="3600"/>
              <a:t>TEP au </a:t>
            </a:r>
            <a:r>
              <a:rPr baseline="30000" lang="fr-FR" sz="3600"/>
              <a:t>82</a:t>
            </a:r>
            <a:r>
              <a:rPr lang="fr-FR" sz="3600"/>
              <a:t>Rb VERSUS Scintigraphie de perfusion myocardique</a:t>
            </a:r>
            <a:endParaRPr/>
          </a:p>
        </p:txBody>
      </p:sp>
      <p:sp>
        <p:nvSpPr>
          <p:cNvPr id="240" name="Google Shape;240;p33"/>
          <p:cNvSpPr txBox="1"/>
          <p:nvPr>
            <p:ph idx="1" type="body"/>
          </p:nvPr>
        </p:nvSpPr>
        <p:spPr>
          <a:xfrm>
            <a:off x="1371600" y="1855177"/>
            <a:ext cx="9601200" cy="41765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Meilleure sensibilité et spécificité du fait d’une meilleure qualité d’image </a:t>
            </a:r>
            <a:endParaRPr/>
          </a:p>
          <a:p>
            <a:pPr indent="-384048" lvl="1" marL="914400" rtl="0" algn="l">
              <a:lnSpc>
                <a:spcPct val="94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2000"/>
              <a:buChar char="–"/>
            </a:pPr>
            <a:r>
              <a:rPr lang="fr-FR"/>
              <a:t>Meilleure résolution spatiale</a:t>
            </a:r>
            <a:endParaRPr/>
          </a:p>
          <a:p>
            <a:pPr indent="-384048" lvl="1" marL="914400" rtl="0" algn="l">
              <a:lnSpc>
                <a:spcPct val="94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2000"/>
              <a:buChar char="–"/>
            </a:pPr>
            <a:r>
              <a:rPr lang="fr-FR"/>
              <a:t>Bonnes possibilités de correction d’atténuation </a:t>
            </a:r>
            <a:endParaRPr/>
          </a:p>
          <a:p>
            <a:pPr indent="-384048" lvl="1" marL="914400" rtl="0" algn="l">
              <a:lnSpc>
                <a:spcPct val="94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2000"/>
              <a:buChar char="–"/>
            </a:pPr>
            <a:r>
              <a:rPr lang="fr-FR"/>
              <a:t>Pas d’écueil de collimation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Inconvénient : énergie cinétique importante de la particule bêta + (3,4 MeV versus 0,6 MeV pour la particule du </a:t>
            </a:r>
            <a:r>
              <a:rPr baseline="30000" lang="fr-FR"/>
              <a:t>18</a:t>
            </a:r>
            <a:r>
              <a:rPr lang="fr-FR"/>
              <a:t>Fluor) -&gt; trajet important avant annihilation </a:t>
            </a:r>
            <a:endParaRPr/>
          </a:p>
        </p:txBody>
      </p:sp>
      <p:pic>
        <p:nvPicPr>
          <p:cNvPr id="241" name="Google Shape;241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966051" y="4137136"/>
            <a:ext cx="4534025" cy="25274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34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</a:pPr>
            <a:r>
              <a:rPr lang="fr-FR"/>
              <a:t>TEP au 82Rb VERSUS Scintigraphie de perfusion myocardique</a:t>
            </a:r>
            <a:endParaRPr/>
          </a:p>
        </p:txBody>
      </p:sp>
      <p:sp>
        <p:nvSpPr>
          <p:cNvPr id="247" name="Google Shape;247;p34"/>
          <p:cNvSpPr txBox="1"/>
          <p:nvPr>
            <p:ph idx="1" type="body"/>
          </p:nvPr>
        </p:nvSpPr>
        <p:spPr>
          <a:xfrm>
            <a:off x="1371600" y="2397210"/>
            <a:ext cx="9601200" cy="40653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Demi-vie plus courte que le </a:t>
            </a:r>
            <a:r>
              <a:rPr baseline="30000" lang="fr-FR"/>
              <a:t>201</a:t>
            </a:r>
            <a:r>
              <a:rPr lang="fr-FR"/>
              <a:t>Thalium</a:t>
            </a:r>
            <a:endParaRPr/>
          </a:p>
          <a:p>
            <a:pPr indent="-257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Permet la quantification du flux sanguin myocardique et le débit pendant le stress et le repos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⮚"/>
            </a:pPr>
            <a:r>
              <a:rPr lang="fr-FR"/>
              <a:t>Le rapport est la réserve de flux coronaire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⮚"/>
            </a:pPr>
            <a:r>
              <a:rPr lang="fr-FR"/>
              <a:t>Permet la détection d’une coronaropathie obstructive diffuse (équilibrée)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⮚"/>
            </a:pPr>
            <a:r>
              <a:rPr lang="fr-FR"/>
              <a:t>Analyse de la microcirculation 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35"/>
          <p:cNvSpPr txBox="1"/>
          <p:nvPr>
            <p:ph type="title"/>
          </p:nvPr>
        </p:nvSpPr>
        <p:spPr>
          <a:xfrm>
            <a:off x="1371600" y="685800"/>
            <a:ext cx="96012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</a:pPr>
            <a:r>
              <a:rPr lang="fr-FR"/>
              <a:t>Conclusion</a:t>
            </a:r>
            <a:endParaRPr/>
          </a:p>
        </p:txBody>
      </p:sp>
      <p:graphicFrame>
        <p:nvGraphicFramePr>
          <p:cNvPr id="253" name="Google Shape;253;p35"/>
          <p:cNvGraphicFramePr/>
          <p:nvPr/>
        </p:nvGraphicFramePr>
        <p:xfrm>
          <a:off x="1371600" y="2286000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{D20793F0-0780-4919-8FF7-965731997A2D}</a:tableStyleId>
              </a:tblPr>
              <a:tblGrid>
                <a:gridCol w="2277200"/>
                <a:gridCol w="3578475"/>
                <a:gridCol w="3745525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800"/>
                        <a:t>Scintigraphie myocardique </a:t>
                      </a:r>
                      <a:endParaRPr sz="18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800"/>
                        <a:t>Rb</a:t>
                      </a:r>
                      <a:r>
                        <a:rPr lang="fr-FR" sz="1800"/>
                        <a:t> 82 PET</a:t>
                      </a:r>
                      <a:endParaRPr sz="1800"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800"/>
                        <a:t>Avantages </a:t>
                      </a:r>
                      <a:endParaRPr sz="18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Libre Franklin"/>
                        <a:buChar char="-"/>
                      </a:pPr>
                      <a:r>
                        <a:rPr lang="fr-FR" sz="1800"/>
                        <a:t>Disponibilité </a:t>
                      </a:r>
                      <a:endParaRPr sz="1800"/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Libre Franklin"/>
                        <a:buChar char="-"/>
                      </a:pPr>
                      <a:r>
                        <a:rPr lang="fr-FR" sz="1800"/>
                        <a:t>Expérience 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Libre Franklin"/>
                        <a:buChar char="-"/>
                      </a:pPr>
                      <a:r>
                        <a:rPr lang="fr-FR" sz="1800"/>
                        <a:t>Qualité</a:t>
                      </a:r>
                      <a:r>
                        <a:rPr lang="fr-FR" sz="1800"/>
                        <a:t> d’image</a:t>
                      </a:r>
                      <a:endParaRPr/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Libre Franklin"/>
                        <a:buChar char="-"/>
                      </a:pPr>
                      <a:r>
                        <a:rPr lang="fr-FR" sz="1800"/>
                        <a:t>Analyse quantitative </a:t>
                      </a:r>
                      <a:endParaRPr sz="1800"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800"/>
                        <a:t>Inconvénients </a:t>
                      </a:r>
                      <a:endParaRPr sz="18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Libre Franklin"/>
                        <a:buChar char="-"/>
                      </a:pPr>
                      <a:r>
                        <a:rPr lang="fr-FR" sz="1800"/>
                        <a:t>Analyse</a:t>
                      </a:r>
                      <a:r>
                        <a:rPr lang="fr-FR" sz="1800"/>
                        <a:t> semi-quantitative </a:t>
                      </a:r>
                      <a:endParaRPr/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Libre Franklin"/>
                        <a:buChar char="-"/>
                      </a:pPr>
                      <a:r>
                        <a:rPr lang="fr-FR" sz="1800"/>
                        <a:t>Moins bonne qualité d’image </a:t>
                      </a:r>
                      <a:endParaRPr sz="18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Libre Franklin"/>
                        <a:buChar char="-"/>
                      </a:pPr>
                      <a:r>
                        <a:rPr lang="fr-FR" sz="1800"/>
                        <a:t>Non disponible en France </a:t>
                      </a:r>
                      <a:endParaRPr/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Libre Franklin"/>
                        <a:buChar char="-"/>
                      </a:pPr>
                      <a:r>
                        <a:rPr lang="fr-FR" sz="1800"/>
                        <a:t>Coût</a:t>
                      </a:r>
                      <a:r>
                        <a:rPr lang="fr-FR" sz="1800"/>
                        <a:t> </a:t>
                      </a:r>
                      <a:endParaRPr/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Libre Franklin"/>
                        <a:buChar char="-"/>
                      </a:pPr>
                      <a:r>
                        <a:rPr lang="fr-FR" sz="1800"/>
                        <a:t>Epreuve d’effort exclusivement pharmacologique</a:t>
                      </a:r>
                      <a:endParaRPr sz="1800"/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5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</a:pPr>
            <a:r>
              <a:rPr lang="fr-FR"/>
              <a:t>Enfant M. – Histoire de la maladie </a:t>
            </a:r>
            <a:endParaRPr/>
          </a:p>
        </p:txBody>
      </p:sp>
      <p:sp>
        <p:nvSpPr>
          <p:cNvPr id="112" name="Google Shape;112;p15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Douleurs thoraciques rétrosternales: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⮚"/>
            </a:pPr>
            <a:r>
              <a:rPr lang="fr-FR"/>
              <a:t> Depuis plusieurs semaines et d’aggravation progressive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⮚"/>
            </a:pPr>
            <a:r>
              <a:rPr lang="fr-FR"/>
              <a:t> Irradiation dorsale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⮚"/>
            </a:pPr>
            <a:r>
              <a:rPr lang="fr-FR"/>
              <a:t> A l’effort exclusivement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⮚"/>
            </a:pPr>
            <a:r>
              <a:rPr lang="fr-FR"/>
              <a:t> Cédant spontanément à la mise au repos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Dyspnée d’effort NYHA II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6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</a:pPr>
            <a:r>
              <a:rPr lang="fr-FR"/>
              <a:t>Enfant M. – Examen clinique</a:t>
            </a:r>
            <a:endParaRPr/>
          </a:p>
        </p:txBody>
      </p:sp>
      <p:sp>
        <p:nvSpPr>
          <p:cNvPr id="118" name="Google Shape;118;p16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Examen clinique au repos sans anomalie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Absence de palpitations et de syncope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Absence de déformation de la cage thoracique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7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</a:pPr>
            <a:r>
              <a:rPr lang="fr-FR"/>
              <a:t>Enfant – Examen paraclinique</a:t>
            </a:r>
            <a:endParaRPr/>
          </a:p>
        </p:txBody>
      </p:sp>
      <p:sp>
        <p:nvSpPr>
          <p:cNvPr id="124" name="Google Shape;124;p17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Bilan biologique au repos : 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⮚"/>
            </a:pPr>
            <a:r>
              <a:rPr lang="fr-FR"/>
              <a:t> NFS sans anomalie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⮚"/>
            </a:pPr>
            <a:r>
              <a:rPr lang="fr-FR"/>
              <a:t> Absence d’élévation des enzymes cardiaques notamment troponine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ECG au repos sans anomalie significative: Rythme sinusal régulier, sans trouble de la conduction ni du rythme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Bilan d’imagerie: ETT et coroscanner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8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</a:pPr>
            <a:r>
              <a:rPr lang="fr-FR"/>
              <a:t>Coroscanner </a:t>
            </a:r>
            <a:endParaRPr/>
          </a:p>
        </p:txBody>
      </p:sp>
      <p:pic>
        <p:nvPicPr>
          <p:cNvPr id="130" name="Google Shape;130;p18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172200" y="1152912"/>
            <a:ext cx="5268098" cy="5268098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18"/>
          <p:cNvSpPr txBox="1"/>
          <p:nvPr>
            <p:ph idx="2" type="body"/>
          </p:nvPr>
        </p:nvSpPr>
        <p:spPr>
          <a:xfrm>
            <a:off x="827902" y="1825625"/>
            <a:ext cx="5142159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Naissance de l’artère coronaire droite à hauteur du sinus </a:t>
            </a:r>
            <a:r>
              <a:rPr lang="fr-FR">
                <a:solidFill>
                  <a:schemeClr val="dk1"/>
                </a:solidFill>
              </a:rPr>
              <a:t>aortique</a:t>
            </a:r>
            <a:r>
              <a:rPr lang="fr-FR"/>
              <a:t> gauche</a:t>
            </a:r>
            <a:endParaRPr/>
          </a:p>
          <a:p>
            <a:pPr indent="-257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  <a:p>
            <a:pPr indent="-257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  <a:p>
            <a:pPr indent="-257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9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</a:pPr>
            <a:r>
              <a:rPr lang="fr-FR"/>
              <a:t>Coroscanner</a:t>
            </a:r>
            <a:endParaRPr/>
          </a:p>
        </p:txBody>
      </p:sp>
      <p:pic>
        <p:nvPicPr>
          <p:cNvPr id="137" name="Google Shape;137;p19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82945" y="1068839"/>
            <a:ext cx="5315465" cy="5315465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19"/>
          <p:cNvSpPr txBox="1"/>
          <p:nvPr>
            <p:ph idx="2" type="body"/>
          </p:nvPr>
        </p:nvSpPr>
        <p:spPr>
          <a:xfrm>
            <a:off x="1288964" y="2032966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Départ très oblique 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Trajet: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⮚"/>
            </a:pPr>
            <a:r>
              <a:rPr lang="fr-FR"/>
              <a:t>Initialement interartériel entre l’aorte et le tronc pulmonaire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⮚"/>
            </a:pPr>
            <a:r>
              <a:rPr lang="fr-FR"/>
              <a:t>Puis entre l’aorte et la chambre de chasse du ventricule droit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0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</a:pPr>
            <a:r>
              <a:rPr lang="fr-FR"/>
              <a:t>Malformation coronaire - Généralités</a:t>
            </a:r>
            <a:endParaRPr/>
          </a:p>
        </p:txBody>
      </p:sp>
      <p:sp>
        <p:nvSpPr>
          <p:cNvPr id="144" name="Google Shape;144;p20"/>
          <p:cNvSpPr txBox="1"/>
          <p:nvPr>
            <p:ph idx="1" type="body"/>
          </p:nvPr>
        </p:nvSpPr>
        <p:spPr>
          <a:xfrm>
            <a:off x="1371600" y="2285999"/>
            <a:ext cx="4447786" cy="35814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</a:pPr>
            <a:r>
              <a:rPr lang="fr-FR" sz="2400"/>
              <a:t>= Naissance de l’artère coronaire droite depuis le sinus aortique antéro-gauche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</a:pPr>
            <a:r>
              <a:t/>
            </a:r>
            <a:endParaRPr sz="2400"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400"/>
              <a:buChar char="■"/>
            </a:pPr>
            <a:r>
              <a:rPr lang="fr-FR" sz="2400"/>
              <a:t>≃ 0,1% des patients qui ont une coronarographie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400"/>
              <a:buChar char="■"/>
            </a:pPr>
            <a:r>
              <a:rPr lang="fr-FR" sz="2400"/>
              <a:t>Associé avec un surrisque de mort subite</a:t>
            </a:r>
            <a:endParaRPr/>
          </a:p>
        </p:txBody>
      </p:sp>
      <p:pic>
        <p:nvPicPr>
          <p:cNvPr id="145" name="Google Shape;145;p20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58011" y="1803634"/>
            <a:ext cx="4546129" cy="45461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1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</a:pPr>
            <a:r>
              <a:rPr lang="fr-FR"/>
              <a:t>Malformation coronaire - Clinique</a:t>
            </a:r>
            <a:endParaRPr/>
          </a:p>
        </p:txBody>
      </p:sp>
      <p:sp>
        <p:nvSpPr>
          <p:cNvPr id="152" name="Google Shape;152;p21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Angine de poitrine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Syncope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Tachycardie ventriculaire</a:t>
            </a:r>
            <a:endParaRPr/>
          </a:p>
          <a:p>
            <a:pPr indent="-257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</p:txBody>
      </p:sp>
      <p:pic>
        <p:nvPicPr>
          <p:cNvPr id="153" name="Google Shape;153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50892" y="1644134"/>
            <a:ext cx="3962400" cy="406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hèm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adrage">
  <a:themeElements>
    <a:clrScheme name="Cadrage">
      <a:dk1>
        <a:srgbClr val="000000"/>
      </a:dk1>
      <a:lt1>
        <a:srgbClr val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