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7"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Lst>
  <p:sldSz cy="5143500" cx="9144000"/>
  <p:notesSz cx="6858000" cy="9144000"/>
  <p:embeddedFontLst>
    <p:embeddedFont>
      <p:font typeface="Ubuntu"/>
      <p:regular r:id="rId51"/>
      <p:bold r:id="rId52"/>
      <p:italic r:id="rId53"/>
      <p:boldItalic r:id="rId54"/>
    </p:embeddedFont>
    <p:embeddedFont>
      <p:font typeface="Ubuntu Medium"/>
      <p:regular r:id="rId55"/>
      <p:bold r:id="rId56"/>
      <p:italic r:id="rId57"/>
      <p:boldItalic r:id="rId58"/>
    </p:embeddedFont>
    <p:embeddedFont>
      <p:font typeface="Montserrat"/>
      <p:regular r:id="rId59"/>
      <p:bold r:id="rId60"/>
      <p:italic r:id="rId61"/>
      <p:boldItalic r:id="rId6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font" Target="fonts/Montserrat-boldItalic.fntdata"/><Relationship Id="rId61" Type="http://schemas.openxmlformats.org/officeDocument/2006/relationships/font" Target="fonts/Montserrat-italic.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60" Type="http://schemas.openxmlformats.org/officeDocument/2006/relationships/font" Target="fonts/Montserrat-bold.fntdata"/><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Ubuntu-regular.fntdata"/><Relationship Id="rId50" Type="http://schemas.openxmlformats.org/officeDocument/2006/relationships/slide" Target="slides/slide46.xml"/><Relationship Id="rId53" Type="http://schemas.openxmlformats.org/officeDocument/2006/relationships/font" Target="fonts/Ubuntu-italic.fntdata"/><Relationship Id="rId52" Type="http://schemas.openxmlformats.org/officeDocument/2006/relationships/font" Target="fonts/Ubuntu-bold.fntdata"/><Relationship Id="rId11" Type="http://schemas.openxmlformats.org/officeDocument/2006/relationships/slide" Target="slides/slide7.xml"/><Relationship Id="rId55" Type="http://schemas.openxmlformats.org/officeDocument/2006/relationships/font" Target="fonts/UbuntuMedium-regular.fntdata"/><Relationship Id="rId10" Type="http://schemas.openxmlformats.org/officeDocument/2006/relationships/slide" Target="slides/slide6.xml"/><Relationship Id="rId54" Type="http://schemas.openxmlformats.org/officeDocument/2006/relationships/font" Target="fonts/Ubuntu-boldItalic.fntdata"/><Relationship Id="rId13" Type="http://schemas.openxmlformats.org/officeDocument/2006/relationships/slide" Target="slides/slide9.xml"/><Relationship Id="rId57" Type="http://schemas.openxmlformats.org/officeDocument/2006/relationships/font" Target="fonts/UbuntuMedium-italic.fntdata"/><Relationship Id="rId12" Type="http://schemas.openxmlformats.org/officeDocument/2006/relationships/slide" Target="slides/slide8.xml"/><Relationship Id="rId56" Type="http://schemas.openxmlformats.org/officeDocument/2006/relationships/font" Target="fonts/UbuntuMedium-bold.fntdata"/><Relationship Id="rId15" Type="http://schemas.openxmlformats.org/officeDocument/2006/relationships/slide" Target="slides/slide11.xml"/><Relationship Id="rId59" Type="http://schemas.openxmlformats.org/officeDocument/2006/relationships/font" Target="fonts/Montserrat-regular.fntdata"/><Relationship Id="rId14" Type="http://schemas.openxmlformats.org/officeDocument/2006/relationships/slide" Target="slides/slide10.xml"/><Relationship Id="rId58" Type="http://schemas.openxmlformats.org/officeDocument/2006/relationships/font" Target="fonts/UbuntuMedium-boldItalic.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 name="Google Shape;7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 name="Google Shape;134;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2: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1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2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2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22: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2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2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2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2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2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2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2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3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3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32: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3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3" name="Google Shape;353;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0" name="Google Shape;360;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3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p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3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3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3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4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4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p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42: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4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2" name="Google Shape;442;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4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4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 name="Google Shape;10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 name="Google Shape;11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8" name="Google Shape;12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1587138" y="1358119"/>
            <a:ext cx="59697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47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0" name="Google Shape;10;p2"/>
          <p:cNvSpPr txBox="1"/>
          <p:nvPr>
            <p:ph idx="1" type="subTitle"/>
          </p:nvPr>
        </p:nvSpPr>
        <p:spPr>
          <a:xfrm>
            <a:off x="1869512" y="3398494"/>
            <a:ext cx="5434200" cy="5145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1" name="Google Shape;11;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fr-FR"/>
              <a:t>‹#›</a:t>
            </a:fld>
            <a:endParaRPr/>
          </a:p>
        </p:txBody>
      </p:sp>
      <p:sp>
        <p:nvSpPr>
          <p:cNvPr id="12" name="Google Shape;12;p2"/>
          <p:cNvSpPr/>
          <p:nvPr/>
        </p:nvSpPr>
        <p:spPr>
          <a:xfrm>
            <a:off x="5390375" y="4237225"/>
            <a:ext cx="1475100" cy="1475100"/>
          </a:xfrm>
          <a:prstGeom prst="ellipse">
            <a:avLst/>
          </a:prstGeom>
          <a:noFill/>
          <a:ln cap="flat" cmpd="sng" w="2286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 name="Google Shape;13;p2"/>
          <p:cNvSpPr/>
          <p:nvPr/>
        </p:nvSpPr>
        <p:spPr>
          <a:xfrm rot="10800000">
            <a:off x="6813856" y="3627085"/>
            <a:ext cx="3288691" cy="1541205"/>
          </a:xfrm>
          <a:custGeom>
            <a:rect b="b" l="l" r="r" t="t"/>
            <a:pathLst>
              <a:path extrusionOk="0" h="42475" w="90635">
                <a:moveTo>
                  <a:pt x="1" y="1"/>
                </a:moveTo>
                <a:lnTo>
                  <a:pt x="1" y="38897"/>
                </a:lnTo>
                <a:cubicBezTo>
                  <a:pt x="1" y="38897"/>
                  <a:pt x="5662" y="42474"/>
                  <a:pt x="14848" y="42474"/>
                </a:cubicBezTo>
                <a:cubicBezTo>
                  <a:pt x="23066" y="42474"/>
                  <a:pt x="34104" y="39611"/>
                  <a:pt x="46432" y="28762"/>
                </a:cubicBezTo>
                <a:cubicBezTo>
                  <a:pt x="46432" y="28762"/>
                  <a:pt x="74290" y="5307"/>
                  <a:pt x="90634" y="1"/>
                </a:cubicBez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 name="Google Shape;14;p2"/>
          <p:cNvSpPr/>
          <p:nvPr/>
        </p:nvSpPr>
        <p:spPr>
          <a:xfrm flipH="1" rot="-516579">
            <a:off x="-450704" y="3497933"/>
            <a:ext cx="5712485" cy="2147984"/>
          </a:xfrm>
          <a:custGeom>
            <a:rect b="b" l="l" r="r" t="t"/>
            <a:pathLst>
              <a:path extrusionOk="0" h="49227" w="130910">
                <a:moveTo>
                  <a:pt x="117240" y="1"/>
                </a:moveTo>
                <a:cubicBezTo>
                  <a:pt x="105254" y="1"/>
                  <a:pt x="85138" y="4423"/>
                  <a:pt x="57045" y="25347"/>
                </a:cubicBezTo>
                <a:cubicBezTo>
                  <a:pt x="57045" y="25347"/>
                  <a:pt x="39799" y="39515"/>
                  <a:pt x="1" y="49226"/>
                </a:cubicBezTo>
                <a:lnTo>
                  <a:pt x="130910" y="49226"/>
                </a:lnTo>
                <a:lnTo>
                  <a:pt x="130432" y="2371"/>
                </a:lnTo>
                <a:cubicBezTo>
                  <a:pt x="130432" y="2371"/>
                  <a:pt x="126015" y="1"/>
                  <a:pt x="117240"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 name="Google Shape;15;p2"/>
          <p:cNvSpPr/>
          <p:nvPr/>
        </p:nvSpPr>
        <p:spPr>
          <a:xfrm rot="10800000">
            <a:off x="-926325" y="-24783"/>
            <a:ext cx="10996647" cy="2048934"/>
          </a:xfrm>
          <a:custGeom>
            <a:rect b="b" l="l" r="r" t="t"/>
            <a:pathLst>
              <a:path extrusionOk="0" h="53064" w="284795">
                <a:moveTo>
                  <a:pt x="7058" y="0"/>
                </a:moveTo>
                <a:lnTo>
                  <a:pt x="0" y="53064"/>
                </a:lnTo>
                <a:lnTo>
                  <a:pt x="284795" y="53064"/>
                </a:lnTo>
                <a:lnTo>
                  <a:pt x="284795" y="47758"/>
                </a:lnTo>
                <a:cubicBezTo>
                  <a:pt x="284795" y="47758"/>
                  <a:pt x="280389" y="28166"/>
                  <a:pt x="228590" y="28166"/>
                </a:cubicBezTo>
                <a:cubicBezTo>
                  <a:pt x="210768" y="28166"/>
                  <a:pt x="187334" y="30485"/>
                  <a:pt x="156539" y="36720"/>
                </a:cubicBezTo>
                <a:cubicBezTo>
                  <a:pt x="136562" y="40756"/>
                  <a:pt x="119098" y="42439"/>
                  <a:pt x="103863" y="42439"/>
                </a:cubicBezTo>
                <a:cubicBezTo>
                  <a:pt x="27354" y="42439"/>
                  <a:pt x="7058" y="0"/>
                  <a:pt x="7058" y="0"/>
                </a:cubicBez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 name="Google Shape;16;p2"/>
          <p:cNvSpPr/>
          <p:nvPr/>
        </p:nvSpPr>
        <p:spPr>
          <a:xfrm>
            <a:off x="-841950" y="-739200"/>
            <a:ext cx="2184900" cy="2184600"/>
          </a:xfrm>
          <a:prstGeom prst="ellipse">
            <a:avLst/>
          </a:prstGeom>
          <a:noFill/>
          <a:ln cap="flat" cmpd="sng" w="2286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 name="Google Shape;17;p2"/>
          <p:cNvSpPr/>
          <p:nvPr/>
        </p:nvSpPr>
        <p:spPr>
          <a:xfrm>
            <a:off x="7667575" y="-1022775"/>
            <a:ext cx="2316900" cy="2316600"/>
          </a:xfrm>
          <a:prstGeom prst="ellipse">
            <a:avLst/>
          </a:prstGeom>
          <a:noFill/>
          <a:ln cap="flat" cmpd="sng" w="2286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 name="Shape 18"/>
        <p:cNvGrpSpPr/>
        <p:nvPr/>
      </p:nvGrpSpPr>
      <p:grpSpPr>
        <a:xfrm>
          <a:off x="0" y="0"/>
          <a:ext cx="0" cy="0"/>
          <a:chOff x="0" y="0"/>
          <a:chExt cx="0" cy="0"/>
        </a:xfrm>
      </p:grpSpPr>
      <p:sp>
        <p:nvSpPr>
          <p:cNvPr id="19" name="Google Shape;19;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3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4"/>
          <p:cNvSpPr txBox="1"/>
          <p:nvPr>
            <p:ph idx="1" type="body"/>
          </p:nvPr>
        </p:nvSpPr>
        <p:spPr>
          <a:xfrm>
            <a:off x="685800" y="1152475"/>
            <a:ext cx="77724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Clr>
                <a:srgbClr val="8C5A79"/>
              </a:buClr>
              <a:buSzPts val="1400"/>
              <a:buFont typeface="Lato"/>
              <a:buChar char="❏"/>
              <a:defRPr sz="1200">
                <a:latin typeface="Ubuntu"/>
                <a:ea typeface="Ubuntu"/>
                <a:cs typeface="Ubuntu"/>
                <a:sym typeface="Ubuntu"/>
              </a:defRPr>
            </a:lvl1pPr>
            <a:lvl2pPr indent="-317500" lvl="1" marL="914400" algn="l">
              <a:lnSpc>
                <a:spcPct val="115000"/>
              </a:lnSpc>
              <a:spcBef>
                <a:spcPts val="1600"/>
              </a:spcBef>
              <a:spcAft>
                <a:spcPts val="0"/>
              </a:spcAft>
              <a:buClr>
                <a:srgbClr val="555555"/>
              </a:buClr>
              <a:buSzPts val="1400"/>
              <a:buFont typeface="Lato"/>
              <a:buChar char="❏"/>
              <a:defRPr/>
            </a:lvl2pPr>
            <a:lvl3pPr indent="-317500" lvl="2" marL="1371600" algn="l">
              <a:lnSpc>
                <a:spcPct val="115000"/>
              </a:lnSpc>
              <a:spcBef>
                <a:spcPts val="1600"/>
              </a:spcBef>
              <a:spcAft>
                <a:spcPts val="0"/>
              </a:spcAft>
              <a:buClr>
                <a:srgbClr val="555555"/>
              </a:buClr>
              <a:buSzPts val="1400"/>
              <a:buFont typeface="Lato"/>
              <a:buChar char="❏"/>
              <a:defRPr/>
            </a:lvl3pPr>
            <a:lvl4pPr indent="-317500" lvl="3" marL="1828800" algn="l">
              <a:lnSpc>
                <a:spcPct val="115000"/>
              </a:lnSpc>
              <a:spcBef>
                <a:spcPts val="1600"/>
              </a:spcBef>
              <a:spcAft>
                <a:spcPts val="0"/>
              </a:spcAft>
              <a:buClr>
                <a:srgbClr val="555555"/>
              </a:buClr>
              <a:buSzPts val="1400"/>
              <a:buFont typeface="Lato"/>
              <a:buChar char="❏"/>
              <a:defRPr/>
            </a:lvl4pPr>
            <a:lvl5pPr indent="-317500" lvl="4" marL="2286000" algn="l">
              <a:lnSpc>
                <a:spcPct val="115000"/>
              </a:lnSpc>
              <a:spcBef>
                <a:spcPts val="1600"/>
              </a:spcBef>
              <a:spcAft>
                <a:spcPts val="0"/>
              </a:spcAft>
              <a:buClr>
                <a:srgbClr val="555555"/>
              </a:buClr>
              <a:buSzPts val="1400"/>
              <a:buFont typeface="Lato"/>
              <a:buChar char="❏"/>
              <a:defRPr/>
            </a:lvl5pPr>
            <a:lvl6pPr indent="-317500" lvl="5" marL="2743200" algn="l">
              <a:lnSpc>
                <a:spcPct val="115000"/>
              </a:lnSpc>
              <a:spcBef>
                <a:spcPts val="1600"/>
              </a:spcBef>
              <a:spcAft>
                <a:spcPts val="0"/>
              </a:spcAft>
              <a:buClr>
                <a:srgbClr val="555555"/>
              </a:buClr>
              <a:buSzPts val="1400"/>
              <a:buFont typeface="Lato"/>
              <a:buChar char="❏"/>
              <a:defRPr/>
            </a:lvl6pPr>
            <a:lvl7pPr indent="-317500" lvl="6" marL="3200400" algn="l">
              <a:lnSpc>
                <a:spcPct val="115000"/>
              </a:lnSpc>
              <a:spcBef>
                <a:spcPts val="1600"/>
              </a:spcBef>
              <a:spcAft>
                <a:spcPts val="0"/>
              </a:spcAft>
              <a:buClr>
                <a:srgbClr val="555555"/>
              </a:buClr>
              <a:buSzPts val="1400"/>
              <a:buFont typeface="Lato"/>
              <a:buChar char="❏"/>
              <a:defRPr/>
            </a:lvl7pPr>
            <a:lvl8pPr indent="-317500" lvl="7" marL="3657600" algn="l">
              <a:lnSpc>
                <a:spcPct val="115000"/>
              </a:lnSpc>
              <a:spcBef>
                <a:spcPts val="1600"/>
              </a:spcBef>
              <a:spcAft>
                <a:spcPts val="0"/>
              </a:spcAft>
              <a:buClr>
                <a:srgbClr val="555555"/>
              </a:buClr>
              <a:buSzPts val="1400"/>
              <a:buFont typeface="Lato"/>
              <a:buChar char="❏"/>
              <a:defRPr/>
            </a:lvl8pPr>
            <a:lvl9pPr indent="-317500" lvl="8" marL="4114800" algn="l">
              <a:lnSpc>
                <a:spcPct val="115000"/>
              </a:lnSpc>
              <a:spcBef>
                <a:spcPts val="1600"/>
              </a:spcBef>
              <a:spcAft>
                <a:spcPts val="1600"/>
              </a:spcAft>
              <a:buClr>
                <a:srgbClr val="555555"/>
              </a:buClr>
              <a:buSzPts val="1400"/>
              <a:buFont typeface="Lato"/>
              <a:buChar char="❏"/>
              <a:defRPr/>
            </a:lvl9pPr>
          </a:lstStyle>
          <a:p/>
        </p:txBody>
      </p:sp>
      <p:sp>
        <p:nvSpPr>
          <p:cNvPr id="23" name="Google Shape;23;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fr-FR"/>
              <a:t>‹#›</a:t>
            </a:fld>
            <a:endParaRPr/>
          </a:p>
        </p:txBody>
      </p:sp>
      <p:sp>
        <p:nvSpPr>
          <p:cNvPr id="24" name="Google Shape;24;p4"/>
          <p:cNvSpPr/>
          <p:nvPr/>
        </p:nvSpPr>
        <p:spPr>
          <a:xfrm>
            <a:off x="8610600" y="3820800"/>
            <a:ext cx="1475100" cy="1475100"/>
          </a:xfrm>
          <a:prstGeom prst="ellipse">
            <a:avLst/>
          </a:prstGeom>
          <a:noFill/>
          <a:ln cap="flat" cmpd="sng" w="2286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4"/>
          <p:cNvSpPr/>
          <p:nvPr/>
        </p:nvSpPr>
        <p:spPr>
          <a:xfrm>
            <a:off x="-1154425" y="-1442437"/>
            <a:ext cx="2184900" cy="2184600"/>
          </a:xfrm>
          <a:prstGeom prst="ellipse">
            <a:avLst/>
          </a:prstGeom>
          <a:noFill/>
          <a:ln cap="flat" cmpd="sng" w="2286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4"/>
          <p:cNvSpPr/>
          <p:nvPr/>
        </p:nvSpPr>
        <p:spPr>
          <a:xfrm>
            <a:off x="5833233" y="4412672"/>
            <a:ext cx="3923045" cy="1475087"/>
          </a:xfrm>
          <a:custGeom>
            <a:rect b="b" l="l" r="r" t="t"/>
            <a:pathLst>
              <a:path extrusionOk="0" h="49227" w="130910">
                <a:moveTo>
                  <a:pt x="117240" y="1"/>
                </a:moveTo>
                <a:cubicBezTo>
                  <a:pt x="105254" y="1"/>
                  <a:pt x="85138" y="4423"/>
                  <a:pt x="57045" y="25347"/>
                </a:cubicBezTo>
                <a:cubicBezTo>
                  <a:pt x="57045" y="25347"/>
                  <a:pt x="39799" y="39515"/>
                  <a:pt x="1" y="49226"/>
                </a:cubicBezTo>
                <a:lnTo>
                  <a:pt x="130910" y="49226"/>
                </a:lnTo>
                <a:lnTo>
                  <a:pt x="130432" y="2371"/>
                </a:lnTo>
                <a:cubicBezTo>
                  <a:pt x="130432" y="2371"/>
                  <a:pt x="126015" y="1"/>
                  <a:pt x="117240" y="1"/>
                </a:cubicBez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2899125" y="1675602"/>
            <a:ext cx="3490500" cy="660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5000"/>
              <a:buNone/>
              <a:defRPr sz="50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9" name="Google Shape;29;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fr-FR"/>
              <a:t>‹#›</a:t>
            </a:fld>
            <a:endParaRPr/>
          </a:p>
        </p:txBody>
      </p:sp>
      <p:sp>
        <p:nvSpPr>
          <p:cNvPr id="30" name="Google Shape;30;p5"/>
          <p:cNvSpPr txBox="1"/>
          <p:nvPr>
            <p:ph idx="2" type="title"/>
          </p:nvPr>
        </p:nvSpPr>
        <p:spPr>
          <a:xfrm>
            <a:off x="2899125" y="2486000"/>
            <a:ext cx="3490500" cy="6606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4000"/>
              <a:buNone/>
              <a:defRPr sz="40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31" name="Google Shape;31;p5"/>
          <p:cNvSpPr txBox="1"/>
          <p:nvPr>
            <p:ph idx="1" type="subTitle"/>
          </p:nvPr>
        </p:nvSpPr>
        <p:spPr>
          <a:xfrm>
            <a:off x="2566125" y="3089777"/>
            <a:ext cx="4156500" cy="3705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1400"/>
              <a:buFont typeface="Ubuntu"/>
              <a:buNone/>
              <a:defRPr sz="1400">
                <a:latin typeface="Ubuntu"/>
                <a:ea typeface="Ubuntu"/>
                <a:cs typeface="Ubuntu"/>
                <a:sym typeface="Ubuntu"/>
              </a:defRPr>
            </a:lvl1pPr>
            <a:lvl2pPr lvl="1" algn="ctr">
              <a:lnSpc>
                <a:spcPct val="115000"/>
              </a:lnSpc>
              <a:spcBef>
                <a:spcPts val="0"/>
              </a:spcBef>
              <a:spcAft>
                <a:spcPts val="0"/>
              </a:spcAft>
              <a:buSzPts val="1400"/>
              <a:buFont typeface="Ubuntu"/>
              <a:buNone/>
              <a:defRPr>
                <a:latin typeface="Ubuntu"/>
                <a:ea typeface="Ubuntu"/>
                <a:cs typeface="Ubuntu"/>
                <a:sym typeface="Ubuntu"/>
              </a:defRPr>
            </a:lvl2pPr>
            <a:lvl3pPr lvl="2" algn="ctr">
              <a:lnSpc>
                <a:spcPct val="115000"/>
              </a:lnSpc>
              <a:spcBef>
                <a:spcPts val="1600"/>
              </a:spcBef>
              <a:spcAft>
                <a:spcPts val="0"/>
              </a:spcAft>
              <a:buSzPts val="1400"/>
              <a:buFont typeface="Ubuntu"/>
              <a:buNone/>
              <a:defRPr>
                <a:latin typeface="Ubuntu"/>
                <a:ea typeface="Ubuntu"/>
                <a:cs typeface="Ubuntu"/>
                <a:sym typeface="Ubuntu"/>
              </a:defRPr>
            </a:lvl3pPr>
            <a:lvl4pPr lvl="3" algn="ctr">
              <a:lnSpc>
                <a:spcPct val="115000"/>
              </a:lnSpc>
              <a:spcBef>
                <a:spcPts val="1600"/>
              </a:spcBef>
              <a:spcAft>
                <a:spcPts val="0"/>
              </a:spcAft>
              <a:buSzPts val="1400"/>
              <a:buFont typeface="Ubuntu"/>
              <a:buNone/>
              <a:defRPr>
                <a:latin typeface="Ubuntu"/>
                <a:ea typeface="Ubuntu"/>
                <a:cs typeface="Ubuntu"/>
                <a:sym typeface="Ubuntu"/>
              </a:defRPr>
            </a:lvl4pPr>
            <a:lvl5pPr lvl="4" algn="ctr">
              <a:lnSpc>
                <a:spcPct val="115000"/>
              </a:lnSpc>
              <a:spcBef>
                <a:spcPts val="1600"/>
              </a:spcBef>
              <a:spcAft>
                <a:spcPts val="0"/>
              </a:spcAft>
              <a:buSzPts val="1400"/>
              <a:buFont typeface="Ubuntu"/>
              <a:buNone/>
              <a:defRPr>
                <a:latin typeface="Ubuntu"/>
                <a:ea typeface="Ubuntu"/>
                <a:cs typeface="Ubuntu"/>
                <a:sym typeface="Ubuntu"/>
              </a:defRPr>
            </a:lvl5pPr>
            <a:lvl6pPr lvl="5" algn="ctr">
              <a:lnSpc>
                <a:spcPct val="115000"/>
              </a:lnSpc>
              <a:spcBef>
                <a:spcPts val="1600"/>
              </a:spcBef>
              <a:spcAft>
                <a:spcPts val="0"/>
              </a:spcAft>
              <a:buSzPts val="1400"/>
              <a:buFont typeface="Ubuntu"/>
              <a:buNone/>
              <a:defRPr>
                <a:latin typeface="Ubuntu"/>
                <a:ea typeface="Ubuntu"/>
                <a:cs typeface="Ubuntu"/>
                <a:sym typeface="Ubuntu"/>
              </a:defRPr>
            </a:lvl6pPr>
            <a:lvl7pPr lvl="6" algn="ctr">
              <a:lnSpc>
                <a:spcPct val="115000"/>
              </a:lnSpc>
              <a:spcBef>
                <a:spcPts val="1600"/>
              </a:spcBef>
              <a:spcAft>
                <a:spcPts val="0"/>
              </a:spcAft>
              <a:buSzPts val="1400"/>
              <a:buFont typeface="Ubuntu"/>
              <a:buNone/>
              <a:defRPr>
                <a:latin typeface="Ubuntu"/>
                <a:ea typeface="Ubuntu"/>
                <a:cs typeface="Ubuntu"/>
                <a:sym typeface="Ubuntu"/>
              </a:defRPr>
            </a:lvl7pPr>
            <a:lvl8pPr lvl="7" algn="ctr">
              <a:lnSpc>
                <a:spcPct val="115000"/>
              </a:lnSpc>
              <a:spcBef>
                <a:spcPts val="1600"/>
              </a:spcBef>
              <a:spcAft>
                <a:spcPts val="0"/>
              </a:spcAft>
              <a:buSzPts val="1400"/>
              <a:buFont typeface="Ubuntu"/>
              <a:buNone/>
              <a:defRPr>
                <a:latin typeface="Ubuntu"/>
                <a:ea typeface="Ubuntu"/>
                <a:cs typeface="Ubuntu"/>
                <a:sym typeface="Ubuntu"/>
              </a:defRPr>
            </a:lvl8pPr>
            <a:lvl9pPr lvl="8" algn="ctr">
              <a:lnSpc>
                <a:spcPct val="115000"/>
              </a:lnSpc>
              <a:spcBef>
                <a:spcPts val="1600"/>
              </a:spcBef>
              <a:spcAft>
                <a:spcPts val="1600"/>
              </a:spcAft>
              <a:buSzPts val="1400"/>
              <a:buFont typeface="Ubuntu"/>
              <a:buNone/>
              <a:defRPr>
                <a:latin typeface="Ubuntu"/>
                <a:ea typeface="Ubuntu"/>
                <a:cs typeface="Ubuntu"/>
                <a:sym typeface="Ubuntu"/>
              </a:defRPr>
            </a:lvl9pPr>
          </a:lstStyle>
          <a:p/>
        </p:txBody>
      </p:sp>
      <p:sp>
        <p:nvSpPr>
          <p:cNvPr id="32" name="Google Shape;32;p5"/>
          <p:cNvSpPr/>
          <p:nvPr/>
        </p:nvSpPr>
        <p:spPr>
          <a:xfrm rot="204752">
            <a:off x="4201146" y="3532144"/>
            <a:ext cx="5712569" cy="2148022"/>
          </a:xfrm>
          <a:custGeom>
            <a:rect b="b" l="l" r="r" t="t"/>
            <a:pathLst>
              <a:path extrusionOk="0" h="49227" w="130910">
                <a:moveTo>
                  <a:pt x="117240" y="1"/>
                </a:moveTo>
                <a:cubicBezTo>
                  <a:pt x="105254" y="1"/>
                  <a:pt x="85138" y="4423"/>
                  <a:pt x="57045" y="25347"/>
                </a:cubicBezTo>
                <a:cubicBezTo>
                  <a:pt x="57045" y="25347"/>
                  <a:pt x="39799" y="39515"/>
                  <a:pt x="1" y="49226"/>
                </a:cubicBezTo>
                <a:lnTo>
                  <a:pt x="130910" y="49226"/>
                </a:lnTo>
                <a:lnTo>
                  <a:pt x="130432" y="2371"/>
                </a:lnTo>
                <a:cubicBezTo>
                  <a:pt x="130432" y="2371"/>
                  <a:pt x="126015" y="1"/>
                  <a:pt x="117240"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5"/>
          <p:cNvSpPr/>
          <p:nvPr/>
        </p:nvSpPr>
        <p:spPr>
          <a:xfrm rot="10800000">
            <a:off x="-622450" y="-41960"/>
            <a:ext cx="10996647" cy="2048934"/>
          </a:xfrm>
          <a:custGeom>
            <a:rect b="b" l="l" r="r" t="t"/>
            <a:pathLst>
              <a:path extrusionOk="0" h="53064" w="284795">
                <a:moveTo>
                  <a:pt x="7058" y="0"/>
                </a:moveTo>
                <a:lnTo>
                  <a:pt x="0" y="53064"/>
                </a:lnTo>
                <a:lnTo>
                  <a:pt x="284795" y="53064"/>
                </a:lnTo>
                <a:lnTo>
                  <a:pt x="284795" y="47758"/>
                </a:lnTo>
                <a:cubicBezTo>
                  <a:pt x="284795" y="47758"/>
                  <a:pt x="280389" y="28166"/>
                  <a:pt x="228590" y="28166"/>
                </a:cubicBezTo>
                <a:cubicBezTo>
                  <a:pt x="210768" y="28166"/>
                  <a:pt x="187334" y="30485"/>
                  <a:pt x="156539" y="36720"/>
                </a:cubicBezTo>
                <a:cubicBezTo>
                  <a:pt x="136562" y="40756"/>
                  <a:pt x="119098" y="42439"/>
                  <a:pt x="103863" y="42439"/>
                </a:cubicBezTo>
                <a:cubicBezTo>
                  <a:pt x="27354" y="42439"/>
                  <a:pt x="7058" y="0"/>
                  <a:pt x="7058" y="0"/>
                </a:cubicBez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5"/>
          <p:cNvSpPr/>
          <p:nvPr/>
        </p:nvSpPr>
        <p:spPr>
          <a:xfrm rot="10800000">
            <a:off x="5389847" y="-507800"/>
            <a:ext cx="1475100" cy="1475100"/>
          </a:xfrm>
          <a:prstGeom prst="ellipse">
            <a:avLst/>
          </a:prstGeom>
          <a:noFill/>
          <a:ln cap="flat" cmpd="sng" w="2286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5"/>
          <p:cNvSpPr/>
          <p:nvPr/>
        </p:nvSpPr>
        <p:spPr>
          <a:xfrm rot="10800000">
            <a:off x="-675153" y="-586800"/>
            <a:ext cx="2316900" cy="2316600"/>
          </a:xfrm>
          <a:prstGeom prst="ellipse">
            <a:avLst/>
          </a:prstGeom>
          <a:noFill/>
          <a:ln cap="flat" cmpd="sng" w="2286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5"/>
          <p:cNvSpPr/>
          <p:nvPr/>
        </p:nvSpPr>
        <p:spPr>
          <a:xfrm rot="10800000">
            <a:off x="3479547" y="4568875"/>
            <a:ext cx="2184900" cy="2184600"/>
          </a:xfrm>
          <a:prstGeom prst="ellipse">
            <a:avLst/>
          </a:prstGeom>
          <a:noFill/>
          <a:ln cap="flat" cmpd="sng" w="2286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ITLE + TEXT">
  <p:cSld name="CUSTOM_6">
    <p:spTree>
      <p:nvGrpSpPr>
        <p:cNvPr id="37" name="Shape 37"/>
        <p:cNvGrpSpPr/>
        <p:nvPr/>
      </p:nvGrpSpPr>
      <p:grpSpPr>
        <a:xfrm>
          <a:off x="0" y="0"/>
          <a:ext cx="0" cy="0"/>
          <a:chOff x="0" y="0"/>
          <a:chExt cx="0" cy="0"/>
        </a:xfrm>
      </p:grpSpPr>
      <p:sp>
        <p:nvSpPr>
          <p:cNvPr id="38" name="Google Shape;38;p6"/>
          <p:cNvSpPr txBox="1"/>
          <p:nvPr>
            <p:ph type="title"/>
          </p:nvPr>
        </p:nvSpPr>
        <p:spPr>
          <a:xfrm>
            <a:off x="609725" y="1641019"/>
            <a:ext cx="3654000" cy="1209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7000"/>
              <a:buNone/>
              <a:defRPr sz="7000"/>
            </a:lvl1pPr>
            <a:lvl2pPr lvl="1" algn="l">
              <a:lnSpc>
                <a:spcPct val="100000"/>
              </a:lnSpc>
              <a:spcBef>
                <a:spcPts val="0"/>
              </a:spcBef>
              <a:spcAft>
                <a:spcPts val="0"/>
              </a:spcAft>
              <a:buSzPts val="2800"/>
              <a:buNone/>
              <a:defRPr>
                <a:latin typeface="Ubuntu Medium"/>
                <a:ea typeface="Ubuntu Medium"/>
                <a:cs typeface="Ubuntu Medium"/>
                <a:sym typeface="Ubuntu Medium"/>
              </a:defRPr>
            </a:lvl2pPr>
            <a:lvl3pPr lvl="2" algn="l">
              <a:lnSpc>
                <a:spcPct val="100000"/>
              </a:lnSpc>
              <a:spcBef>
                <a:spcPts val="0"/>
              </a:spcBef>
              <a:spcAft>
                <a:spcPts val="0"/>
              </a:spcAft>
              <a:buSzPts val="2800"/>
              <a:buNone/>
              <a:defRPr>
                <a:latin typeface="Ubuntu Medium"/>
                <a:ea typeface="Ubuntu Medium"/>
                <a:cs typeface="Ubuntu Medium"/>
                <a:sym typeface="Ubuntu Medium"/>
              </a:defRPr>
            </a:lvl3pPr>
            <a:lvl4pPr lvl="3" algn="l">
              <a:lnSpc>
                <a:spcPct val="100000"/>
              </a:lnSpc>
              <a:spcBef>
                <a:spcPts val="0"/>
              </a:spcBef>
              <a:spcAft>
                <a:spcPts val="0"/>
              </a:spcAft>
              <a:buSzPts val="2800"/>
              <a:buNone/>
              <a:defRPr>
                <a:latin typeface="Ubuntu Medium"/>
                <a:ea typeface="Ubuntu Medium"/>
                <a:cs typeface="Ubuntu Medium"/>
                <a:sym typeface="Ubuntu Medium"/>
              </a:defRPr>
            </a:lvl4pPr>
            <a:lvl5pPr lvl="4" algn="l">
              <a:lnSpc>
                <a:spcPct val="100000"/>
              </a:lnSpc>
              <a:spcBef>
                <a:spcPts val="0"/>
              </a:spcBef>
              <a:spcAft>
                <a:spcPts val="0"/>
              </a:spcAft>
              <a:buSzPts val="2800"/>
              <a:buNone/>
              <a:defRPr>
                <a:latin typeface="Ubuntu Medium"/>
                <a:ea typeface="Ubuntu Medium"/>
                <a:cs typeface="Ubuntu Medium"/>
                <a:sym typeface="Ubuntu Medium"/>
              </a:defRPr>
            </a:lvl5pPr>
            <a:lvl6pPr lvl="5" algn="l">
              <a:lnSpc>
                <a:spcPct val="100000"/>
              </a:lnSpc>
              <a:spcBef>
                <a:spcPts val="0"/>
              </a:spcBef>
              <a:spcAft>
                <a:spcPts val="0"/>
              </a:spcAft>
              <a:buSzPts val="2800"/>
              <a:buNone/>
              <a:defRPr>
                <a:latin typeface="Ubuntu Medium"/>
                <a:ea typeface="Ubuntu Medium"/>
                <a:cs typeface="Ubuntu Medium"/>
                <a:sym typeface="Ubuntu Medium"/>
              </a:defRPr>
            </a:lvl6pPr>
            <a:lvl7pPr lvl="6" algn="l">
              <a:lnSpc>
                <a:spcPct val="100000"/>
              </a:lnSpc>
              <a:spcBef>
                <a:spcPts val="0"/>
              </a:spcBef>
              <a:spcAft>
                <a:spcPts val="0"/>
              </a:spcAft>
              <a:buSzPts val="2800"/>
              <a:buNone/>
              <a:defRPr>
                <a:latin typeface="Ubuntu Medium"/>
                <a:ea typeface="Ubuntu Medium"/>
                <a:cs typeface="Ubuntu Medium"/>
                <a:sym typeface="Ubuntu Medium"/>
              </a:defRPr>
            </a:lvl7pPr>
            <a:lvl8pPr lvl="7" algn="l">
              <a:lnSpc>
                <a:spcPct val="100000"/>
              </a:lnSpc>
              <a:spcBef>
                <a:spcPts val="0"/>
              </a:spcBef>
              <a:spcAft>
                <a:spcPts val="0"/>
              </a:spcAft>
              <a:buSzPts val="2800"/>
              <a:buNone/>
              <a:defRPr>
                <a:latin typeface="Ubuntu Medium"/>
                <a:ea typeface="Ubuntu Medium"/>
                <a:cs typeface="Ubuntu Medium"/>
                <a:sym typeface="Ubuntu Medium"/>
              </a:defRPr>
            </a:lvl8pPr>
            <a:lvl9pPr lvl="8" algn="l">
              <a:lnSpc>
                <a:spcPct val="100000"/>
              </a:lnSpc>
              <a:spcBef>
                <a:spcPts val="0"/>
              </a:spcBef>
              <a:spcAft>
                <a:spcPts val="0"/>
              </a:spcAft>
              <a:buSzPts val="2800"/>
              <a:buNone/>
              <a:defRPr>
                <a:latin typeface="Ubuntu Medium"/>
                <a:ea typeface="Ubuntu Medium"/>
                <a:cs typeface="Ubuntu Medium"/>
                <a:sym typeface="Ubuntu Medium"/>
              </a:defRPr>
            </a:lvl9pPr>
          </a:lstStyle>
          <a:p/>
        </p:txBody>
      </p:sp>
      <p:sp>
        <p:nvSpPr>
          <p:cNvPr id="39" name="Google Shape;39;p6"/>
          <p:cNvSpPr txBox="1"/>
          <p:nvPr>
            <p:ph idx="1" type="subTitle"/>
          </p:nvPr>
        </p:nvSpPr>
        <p:spPr>
          <a:xfrm>
            <a:off x="609725" y="2733994"/>
            <a:ext cx="3654000" cy="7437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400"/>
              <a:buNone/>
              <a:defRPr sz="1400"/>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1400"/>
              <a:buNone/>
              <a:defRPr/>
            </a:lvl5pPr>
            <a:lvl6pPr lvl="5" algn="l">
              <a:lnSpc>
                <a:spcPct val="115000"/>
              </a:lnSpc>
              <a:spcBef>
                <a:spcPts val="1600"/>
              </a:spcBef>
              <a:spcAft>
                <a:spcPts val="0"/>
              </a:spcAft>
              <a:buSzPts val="14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1400"/>
              <a:buNone/>
              <a:defRPr/>
            </a:lvl8pPr>
            <a:lvl9pPr lvl="8" algn="l">
              <a:lnSpc>
                <a:spcPct val="115000"/>
              </a:lnSpc>
              <a:spcBef>
                <a:spcPts val="1600"/>
              </a:spcBef>
              <a:spcAft>
                <a:spcPts val="1600"/>
              </a:spcAft>
              <a:buSzPts val="1400"/>
              <a:buNone/>
              <a:defRPr/>
            </a:lvl9pPr>
          </a:lstStyle>
          <a:p/>
        </p:txBody>
      </p:sp>
      <p:sp>
        <p:nvSpPr>
          <p:cNvPr id="40" name="Google Shape;40;p6"/>
          <p:cNvSpPr/>
          <p:nvPr/>
        </p:nvSpPr>
        <p:spPr>
          <a:xfrm rot="10800000">
            <a:off x="-926322" y="-394179"/>
            <a:ext cx="10996647" cy="2048934"/>
          </a:xfrm>
          <a:custGeom>
            <a:rect b="b" l="l" r="r" t="t"/>
            <a:pathLst>
              <a:path extrusionOk="0" h="53064" w="284795">
                <a:moveTo>
                  <a:pt x="7058" y="0"/>
                </a:moveTo>
                <a:lnTo>
                  <a:pt x="0" y="53064"/>
                </a:lnTo>
                <a:lnTo>
                  <a:pt x="284795" y="53064"/>
                </a:lnTo>
                <a:lnTo>
                  <a:pt x="284795" y="47758"/>
                </a:lnTo>
                <a:cubicBezTo>
                  <a:pt x="284795" y="47758"/>
                  <a:pt x="280389" y="28166"/>
                  <a:pt x="228590" y="28166"/>
                </a:cubicBezTo>
                <a:cubicBezTo>
                  <a:pt x="210768" y="28166"/>
                  <a:pt x="187334" y="30485"/>
                  <a:pt x="156539" y="36720"/>
                </a:cubicBezTo>
                <a:cubicBezTo>
                  <a:pt x="136562" y="40756"/>
                  <a:pt x="119098" y="42439"/>
                  <a:pt x="103863" y="42439"/>
                </a:cubicBezTo>
                <a:cubicBezTo>
                  <a:pt x="27354" y="42439"/>
                  <a:pt x="7058" y="0"/>
                  <a:pt x="7058" y="0"/>
                </a:cubicBez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 name="Google Shape;41;p6"/>
          <p:cNvSpPr/>
          <p:nvPr/>
        </p:nvSpPr>
        <p:spPr>
          <a:xfrm rot="10800000">
            <a:off x="2983650" y="-646378"/>
            <a:ext cx="1475100" cy="1475100"/>
          </a:xfrm>
          <a:prstGeom prst="ellipse">
            <a:avLst/>
          </a:prstGeom>
          <a:noFill/>
          <a:ln cap="flat" cmpd="sng" w="2286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4">
  <p:cSld name="CUSTOM_15">
    <p:spTree>
      <p:nvGrpSpPr>
        <p:cNvPr id="42" name="Shape 42"/>
        <p:cNvGrpSpPr/>
        <p:nvPr/>
      </p:nvGrpSpPr>
      <p:grpSpPr>
        <a:xfrm>
          <a:off x="0" y="0"/>
          <a:ext cx="0" cy="0"/>
          <a:chOff x="0" y="0"/>
          <a:chExt cx="0" cy="0"/>
        </a:xfrm>
      </p:grpSpPr>
      <p:sp>
        <p:nvSpPr>
          <p:cNvPr id="43" name="Google Shape;43;p7"/>
          <p:cNvSpPr txBox="1"/>
          <p:nvPr>
            <p:ph type="title"/>
          </p:nvPr>
        </p:nvSpPr>
        <p:spPr>
          <a:xfrm>
            <a:off x="591957" y="461983"/>
            <a:ext cx="41055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2800"/>
              <a:buNone/>
              <a:defRPr>
                <a:latin typeface="Ubuntu Medium"/>
                <a:ea typeface="Ubuntu Medium"/>
                <a:cs typeface="Ubuntu Medium"/>
                <a:sym typeface="Ubuntu Medium"/>
              </a:defRPr>
            </a:lvl2pPr>
            <a:lvl3pPr lvl="2" algn="l">
              <a:lnSpc>
                <a:spcPct val="100000"/>
              </a:lnSpc>
              <a:spcBef>
                <a:spcPts val="0"/>
              </a:spcBef>
              <a:spcAft>
                <a:spcPts val="0"/>
              </a:spcAft>
              <a:buSzPts val="2800"/>
              <a:buNone/>
              <a:defRPr>
                <a:latin typeface="Ubuntu Medium"/>
                <a:ea typeface="Ubuntu Medium"/>
                <a:cs typeface="Ubuntu Medium"/>
                <a:sym typeface="Ubuntu Medium"/>
              </a:defRPr>
            </a:lvl3pPr>
            <a:lvl4pPr lvl="3" algn="l">
              <a:lnSpc>
                <a:spcPct val="100000"/>
              </a:lnSpc>
              <a:spcBef>
                <a:spcPts val="0"/>
              </a:spcBef>
              <a:spcAft>
                <a:spcPts val="0"/>
              </a:spcAft>
              <a:buSzPts val="2800"/>
              <a:buNone/>
              <a:defRPr>
                <a:latin typeface="Ubuntu Medium"/>
                <a:ea typeface="Ubuntu Medium"/>
                <a:cs typeface="Ubuntu Medium"/>
                <a:sym typeface="Ubuntu Medium"/>
              </a:defRPr>
            </a:lvl4pPr>
            <a:lvl5pPr lvl="4" algn="l">
              <a:lnSpc>
                <a:spcPct val="100000"/>
              </a:lnSpc>
              <a:spcBef>
                <a:spcPts val="0"/>
              </a:spcBef>
              <a:spcAft>
                <a:spcPts val="0"/>
              </a:spcAft>
              <a:buSzPts val="2800"/>
              <a:buNone/>
              <a:defRPr>
                <a:latin typeface="Ubuntu Medium"/>
                <a:ea typeface="Ubuntu Medium"/>
                <a:cs typeface="Ubuntu Medium"/>
                <a:sym typeface="Ubuntu Medium"/>
              </a:defRPr>
            </a:lvl5pPr>
            <a:lvl6pPr lvl="5" algn="l">
              <a:lnSpc>
                <a:spcPct val="100000"/>
              </a:lnSpc>
              <a:spcBef>
                <a:spcPts val="0"/>
              </a:spcBef>
              <a:spcAft>
                <a:spcPts val="0"/>
              </a:spcAft>
              <a:buSzPts val="2800"/>
              <a:buNone/>
              <a:defRPr>
                <a:latin typeface="Ubuntu Medium"/>
                <a:ea typeface="Ubuntu Medium"/>
                <a:cs typeface="Ubuntu Medium"/>
                <a:sym typeface="Ubuntu Medium"/>
              </a:defRPr>
            </a:lvl6pPr>
            <a:lvl7pPr lvl="6" algn="l">
              <a:lnSpc>
                <a:spcPct val="100000"/>
              </a:lnSpc>
              <a:spcBef>
                <a:spcPts val="0"/>
              </a:spcBef>
              <a:spcAft>
                <a:spcPts val="0"/>
              </a:spcAft>
              <a:buSzPts val="2800"/>
              <a:buNone/>
              <a:defRPr>
                <a:latin typeface="Ubuntu Medium"/>
                <a:ea typeface="Ubuntu Medium"/>
                <a:cs typeface="Ubuntu Medium"/>
                <a:sym typeface="Ubuntu Medium"/>
              </a:defRPr>
            </a:lvl7pPr>
            <a:lvl8pPr lvl="7" algn="l">
              <a:lnSpc>
                <a:spcPct val="100000"/>
              </a:lnSpc>
              <a:spcBef>
                <a:spcPts val="0"/>
              </a:spcBef>
              <a:spcAft>
                <a:spcPts val="0"/>
              </a:spcAft>
              <a:buSzPts val="2800"/>
              <a:buNone/>
              <a:defRPr>
                <a:latin typeface="Ubuntu Medium"/>
                <a:ea typeface="Ubuntu Medium"/>
                <a:cs typeface="Ubuntu Medium"/>
                <a:sym typeface="Ubuntu Medium"/>
              </a:defRPr>
            </a:lvl8pPr>
            <a:lvl9pPr lvl="8" algn="l">
              <a:lnSpc>
                <a:spcPct val="100000"/>
              </a:lnSpc>
              <a:spcBef>
                <a:spcPts val="0"/>
              </a:spcBef>
              <a:spcAft>
                <a:spcPts val="0"/>
              </a:spcAft>
              <a:buSzPts val="2800"/>
              <a:buNone/>
              <a:defRPr>
                <a:latin typeface="Ubuntu Medium"/>
                <a:ea typeface="Ubuntu Medium"/>
                <a:cs typeface="Ubuntu Medium"/>
                <a:sym typeface="Ubuntu Medium"/>
              </a:defRPr>
            </a:lvl9pPr>
          </a:lstStyle>
          <a:p/>
        </p:txBody>
      </p:sp>
      <p:sp>
        <p:nvSpPr>
          <p:cNvPr id="44" name="Google Shape;44;p7"/>
          <p:cNvSpPr txBox="1"/>
          <p:nvPr>
            <p:ph idx="1" type="subTitle"/>
          </p:nvPr>
        </p:nvSpPr>
        <p:spPr>
          <a:xfrm>
            <a:off x="601304" y="1663132"/>
            <a:ext cx="3668100" cy="28020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400"/>
              <a:buNone/>
              <a:defRPr sz="1400"/>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1400"/>
              <a:buNone/>
              <a:defRPr/>
            </a:lvl5pPr>
            <a:lvl6pPr lvl="5" algn="l">
              <a:lnSpc>
                <a:spcPct val="115000"/>
              </a:lnSpc>
              <a:spcBef>
                <a:spcPts val="1600"/>
              </a:spcBef>
              <a:spcAft>
                <a:spcPts val="0"/>
              </a:spcAft>
              <a:buSzPts val="14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1400"/>
              <a:buNone/>
              <a:defRPr/>
            </a:lvl8pPr>
            <a:lvl9pPr lvl="8" algn="l">
              <a:lnSpc>
                <a:spcPct val="115000"/>
              </a:lnSpc>
              <a:spcBef>
                <a:spcPts val="1600"/>
              </a:spcBef>
              <a:spcAft>
                <a:spcPts val="1600"/>
              </a:spcAft>
              <a:buSzPts val="1400"/>
              <a:buNone/>
              <a:defRPr/>
            </a:lvl9pPr>
          </a:lstStyle>
          <a:p/>
        </p:txBody>
      </p:sp>
      <p:sp>
        <p:nvSpPr>
          <p:cNvPr id="45" name="Google Shape;45;p7"/>
          <p:cNvSpPr/>
          <p:nvPr/>
        </p:nvSpPr>
        <p:spPr>
          <a:xfrm rot="7529868">
            <a:off x="980571" y="2082049"/>
            <a:ext cx="12108411" cy="5674461"/>
          </a:xfrm>
          <a:custGeom>
            <a:rect b="b" l="l" r="r" t="t"/>
            <a:pathLst>
              <a:path extrusionOk="0" h="42475" w="90635">
                <a:moveTo>
                  <a:pt x="1" y="1"/>
                </a:moveTo>
                <a:lnTo>
                  <a:pt x="1" y="38897"/>
                </a:lnTo>
                <a:cubicBezTo>
                  <a:pt x="1" y="38897"/>
                  <a:pt x="5662" y="42474"/>
                  <a:pt x="14848" y="42474"/>
                </a:cubicBezTo>
                <a:cubicBezTo>
                  <a:pt x="23066" y="42474"/>
                  <a:pt x="34104" y="39611"/>
                  <a:pt x="46432" y="28762"/>
                </a:cubicBezTo>
                <a:cubicBezTo>
                  <a:pt x="46432" y="28762"/>
                  <a:pt x="74290" y="5307"/>
                  <a:pt x="90634" y="1"/>
                </a:cubicBez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p7"/>
          <p:cNvSpPr/>
          <p:nvPr/>
        </p:nvSpPr>
        <p:spPr>
          <a:xfrm>
            <a:off x="7639497" y="-1030850"/>
            <a:ext cx="2184900" cy="2184600"/>
          </a:xfrm>
          <a:prstGeom prst="ellipse">
            <a:avLst/>
          </a:prstGeom>
          <a:noFill/>
          <a:ln cap="flat" cmpd="sng" w="2286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7"/>
          <p:cNvSpPr/>
          <p:nvPr/>
        </p:nvSpPr>
        <p:spPr>
          <a:xfrm rot="10800000">
            <a:off x="4798550" y="3831322"/>
            <a:ext cx="1475100" cy="1475100"/>
          </a:xfrm>
          <a:prstGeom prst="ellipse">
            <a:avLst/>
          </a:prstGeom>
          <a:noFill/>
          <a:ln cap="flat" cmpd="sng" w="2286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7"/>
          <p:cNvSpPr/>
          <p:nvPr/>
        </p:nvSpPr>
        <p:spPr>
          <a:xfrm flipH="1" rot="-159400">
            <a:off x="-530419" y="4488821"/>
            <a:ext cx="5712179" cy="2147990"/>
          </a:xfrm>
          <a:custGeom>
            <a:rect b="b" l="l" r="r" t="t"/>
            <a:pathLst>
              <a:path extrusionOk="0" h="49227" w="130910">
                <a:moveTo>
                  <a:pt x="117240" y="1"/>
                </a:moveTo>
                <a:cubicBezTo>
                  <a:pt x="105254" y="1"/>
                  <a:pt x="85138" y="4423"/>
                  <a:pt x="57045" y="25347"/>
                </a:cubicBezTo>
                <a:cubicBezTo>
                  <a:pt x="57045" y="25347"/>
                  <a:pt x="39799" y="39515"/>
                  <a:pt x="1" y="49226"/>
                </a:cubicBezTo>
                <a:lnTo>
                  <a:pt x="130910" y="49226"/>
                </a:lnTo>
                <a:lnTo>
                  <a:pt x="130432" y="2371"/>
                </a:lnTo>
                <a:cubicBezTo>
                  <a:pt x="130432" y="2371"/>
                  <a:pt x="126015" y="1"/>
                  <a:pt x="117240"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9" name="Shape 49"/>
        <p:cNvGrpSpPr/>
        <p:nvPr/>
      </p:nvGrpSpPr>
      <p:grpSpPr>
        <a:xfrm>
          <a:off x="0" y="0"/>
          <a:ext cx="0" cy="0"/>
          <a:chOff x="0" y="0"/>
          <a:chExt cx="0" cy="0"/>
        </a:xfrm>
      </p:grpSpPr>
      <p:sp>
        <p:nvSpPr>
          <p:cNvPr id="50" name="Google Shape;50;p8"/>
          <p:cNvSpPr txBox="1"/>
          <p:nvPr>
            <p:ph type="title"/>
          </p:nvPr>
        </p:nvSpPr>
        <p:spPr>
          <a:xfrm>
            <a:off x="685800" y="455594"/>
            <a:ext cx="77724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3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1" name="Google Shape;51;p8"/>
          <p:cNvSpPr txBox="1"/>
          <p:nvPr>
            <p:ph idx="1" type="subTitle"/>
          </p:nvPr>
        </p:nvSpPr>
        <p:spPr>
          <a:xfrm>
            <a:off x="731590" y="3097077"/>
            <a:ext cx="3054300" cy="11763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2500"/>
              <a:buFont typeface="Montserrat"/>
              <a:buNone/>
              <a:defRPr sz="1400">
                <a:solidFill>
                  <a:srgbClr val="434343"/>
                </a:solidFill>
                <a:latin typeface="Ubuntu"/>
                <a:ea typeface="Ubuntu"/>
                <a:cs typeface="Ubuntu"/>
                <a:sym typeface="Ubuntu"/>
              </a:defRPr>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1400"/>
              <a:buNone/>
              <a:defRPr/>
            </a:lvl5pPr>
            <a:lvl6pPr lvl="5" algn="l">
              <a:lnSpc>
                <a:spcPct val="115000"/>
              </a:lnSpc>
              <a:spcBef>
                <a:spcPts val="1600"/>
              </a:spcBef>
              <a:spcAft>
                <a:spcPts val="0"/>
              </a:spcAft>
              <a:buSzPts val="14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1400"/>
              <a:buNone/>
              <a:defRPr/>
            </a:lvl8pPr>
            <a:lvl9pPr lvl="8" algn="l">
              <a:lnSpc>
                <a:spcPct val="115000"/>
              </a:lnSpc>
              <a:spcBef>
                <a:spcPts val="1600"/>
              </a:spcBef>
              <a:spcAft>
                <a:spcPts val="1600"/>
              </a:spcAft>
              <a:buSzPts val="1400"/>
              <a:buNone/>
              <a:defRPr/>
            </a:lvl9pPr>
          </a:lstStyle>
          <a:p/>
        </p:txBody>
      </p:sp>
      <p:sp>
        <p:nvSpPr>
          <p:cNvPr id="52" name="Google Shape;52;p8"/>
          <p:cNvSpPr txBox="1"/>
          <p:nvPr>
            <p:ph idx="2" type="subTitle"/>
          </p:nvPr>
        </p:nvSpPr>
        <p:spPr>
          <a:xfrm>
            <a:off x="731600" y="2668937"/>
            <a:ext cx="3054300" cy="4059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2500"/>
              <a:buFont typeface="Montserrat"/>
              <a:buNone/>
              <a:defRPr b="1" sz="2000">
                <a:latin typeface="Ubuntu"/>
                <a:ea typeface="Ubuntu"/>
                <a:cs typeface="Ubuntu"/>
                <a:sym typeface="Ubuntu"/>
              </a:defRPr>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1400"/>
              <a:buNone/>
              <a:defRPr/>
            </a:lvl5pPr>
            <a:lvl6pPr lvl="5" algn="l">
              <a:lnSpc>
                <a:spcPct val="115000"/>
              </a:lnSpc>
              <a:spcBef>
                <a:spcPts val="1600"/>
              </a:spcBef>
              <a:spcAft>
                <a:spcPts val="0"/>
              </a:spcAft>
              <a:buSzPts val="14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1400"/>
              <a:buNone/>
              <a:defRPr/>
            </a:lvl8pPr>
            <a:lvl9pPr lvl="8" algn="l">
              <a:lnSpc>
                <a:spcPct val="115000"/>
              </a:lnSpc>
              <a:spcBef>
                <a:spcPts val="1600"/>
              </a:spcBef>
              <a:spcAft>
                <a:spcPts val="1600"/>
              </a:spcAft>
              <a:buSzPts val="1400"/>
              <a:buNone/>
              <a:defRPr/>
            </a:lvl9pPr>
          </a:lstStyle>
          <a:p/>
        </p:txBody>
      </p:sp>
      <p:sp>
        <p:nvSpPr>
          <p:cNvPr id="53" name="Google Shape;53;p8"/>
          <p:cNvSpPr/>
          <p:nvPr/>
        </p:nvSpPr>
        <p:spPr>
          <a:xfrm flipH="1">
            <a:off x="-1306790" y="4229587"/>
            <a:ext cx="11298515" cy="4048921"/>
          </a:xfrm>
          <a:custGeom>
            <a:rect b="b" l="l" r="r" t="t"/>
            <a:pathLst>
              <a:path extrusionOk="0" h="49227" w="130910">
                <a:moveTo>
                  <a:pt x="117240" y="1"/>
                </a:moveTo>
                <a:cubicBezTo>
                  <a:pt x="105254" y="1"/>
                  <a:pt x="85138" y="4423"/>
                  <a:pt x="57045" y="25347"/>
                </a:cubicBezTo>
                <a:cubicBezTo>
                  <a:pt x="57045" y="25347"/>
                  <a:pt x="39799" y="39515"/>
                  <a:pt x="1" y="49226"/>
                </a:cubicBezTo>
                <a:lnTo>
                  <a:pt x="130910" y="49226"/>
                </a:lnTo>
                <a:lnTo>
                  <a:pt x="130432" y="2371"/>
                </a:lnTo>
                <a:cubicBezTo>
                  <a:pt x="130432" y="2371"/>
                  <a:pt x="126015" y="1"/>
                  <a:pt x="117240" y="1"/>
                </a:cubicBez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8"/>
          <p:cNvSpPr/>
          <p:nvPr/>
        </p:nvSpPr>
        <p:spPr>
          <a:xfrm rot="10800000">
            <a:off x="-1155850" y="-547212"/>
            <a:ext cx="10996647" cy="2048934"/>
          </a:xfrm>
          <a:custGeom>
            <a:rect b="b" l="l" r="r" t="t"/>
            <a:pathLst>
              <a:path extrusionOk="0" h="53064" w="284795">
                <a:moveTo>
                  <a:pt x="7058" y="0"/>
                </a:moveTo>
                <a:lnTo>
                  <a:pt x="0" y="53064"/>
                </a:lnTo>
                <a:lnTo>
                  <a:pt x="284795" y="53064"/>
                </a:lnTo>
                <a:lnTo>
                  <a:pt x="284795" y="47758"/>
                </a:lnTo>
                <a:cubicBezTo>
                  <a:pt x="284795" y="47758"/>
                  <a:pt x="280389" y="28166"/>
                  <a:pt x="228590" y="28166"/>
                </a:cubicBezTo>
                <a:cubicBezTo>
                  <a:pt x="210768" y="28166"/>
                  <a:pt x="187334" y="30485"/>
                  <a:pt x="156539" y="36720"/>
                </a:cubicBezTo>
                <a:cubicBezTo>
                  <a:pt x="136562" y="40756"/>
                  <a:pt x="119098" y="42439"/>
                  <a:pt x="103863" y="42439"/>
                </a:cubicBezTo>
                <a:cubicBezTo>
                  <a:pt x="27354" y="42439"/>
                  <a:pt x="7058" y="0"/>
                  <a:pt x="7058" y="0"/>
                </a:cubicBez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8"/>
          <p:cNvSpPr/>
          <p:nvPr/>
        </p:nvSpPr>
        <p:spPr>
          <a:xfrm rot="10800000">
            <a:off x="7944297" y="4174648"/>
            <a:ext cx="1475100" cy="1475100"/>
          </a:xfrm>
          <a:prstGeom prst="ellipse">
            <a:avLst/>
          </a:prstGeom>
          <a:noFill/>
          <a:ln cap="flat" cmpd="sng" w="2286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8"/>
          <p:cNvSpPr/>
          <p:nvPr/>
        </p:nvSpPr>
        <p:spPr>
          <a:xfrm rot="10800000">
            <a:off x="-853900" y="4479447"/>
            <a:ext cx="2316900" cy="2316600"/>
          </a:xfrm>
          <a:prstGeom prst="ellipse">
            <a:avLst/>
          </a:prstGeom>
          <a:noFill/>
          <a:ln cap="flat" cmpd="sng" w="2286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8"/>
          <p:cNvSpPr/>
          <p:nvPr/>
        </p:nvSpPr>
        <p:spPr>
          <a:xfrm rot="10800000">
            <a:off x="4402400" y="-2172378"/>
            <a:ext cx="2316900" cy="2316600"/>
          </a:xfrm>
          <a:prstGeom prst="ellipse">
            <a:avLst/>
          </a:prstGeom>
          <a:noFill/>
          <a:ln cap="flat" cmpd="sng" w="2286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8"/>
          <p:cNvSpPr txBox="1"/>
          <p:nvPr>
            <p:ph idx="3" type="subTitle"/>
          </p:nvPr>
        </p:nvSpPr>
        <p:spPr>
          <a:xfrm>
            <a:off x="5410015" y="3084533"/>
            <a:ext cx="3054300" cy="11763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2500"/>
              <a:buFont typeface="Montserrat"/>
              <a:buNone/>
              <a:defRPr sz="1400"/>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1400"/>
              <a:buNone/>
              <a:defRPr/>
            </a:lvl5pPr>
            <a:lvl6pPr lvl="5" algn="l">
              <a:lnSpc>
                <a:spcPct val="115000"/>
              </a:lnSpc>
              <a:spcBef>
                <a:spcPts val="1600"/>
              </a:spcBef>
              <a:spcAft>
                <a:spcPts val="0"/>
              </a:spcAft>
              <a:buSzPts val="14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1400"/>
              <a:buNone/>
              <a:defRPr/>
            </a:lvl8pPr>
            <a:lvl9pPr lvl="8" algn="l">
              <a:lnSpc>
                <a:spcPct val="115000"/>
              </a:lnSpc>
              <a:spcBef>
                <a:spcPts val="1600"/>
              </a:spcBef>
              <a:spcAft>
                <a:spcPts val="1600"/>
              </a:spcAft>
              <a:buSzPts val="1400"/>
              <a:buNone/>
              <a:defRPr/>
            </a:lvl9pPr>
          </a:lstStyle>
          <a:p/>
        </p:txBody>
      </p:sp>
      <p:sp>
        <p:nvSpPr>
          <p:cNvPr id="59" name="Google Shape;59;p8"/>
          <p:cNvSpPr txBox="1"/>
          <p:nvPr>
            <p:ph idx="4" type="subTitle"/>
          </p:nvPr>
        </p:nvSpPr>
        <p:spPr>
          <a:xfrm>
            <a:off x="5410025" y="2668919"/>
            <a:ext cx="3054300" cy="405900"/>
          </a:xfrm>
          <a:prstGeom prst="rect">
            <a:avLst/>
          </a:prstGeom>
          <a:noFill/>
          <a:ln>
            <a:noFill/>
          </a:ln>
        </p:spPr>
        <p:txBody>
          <a:bodyPr anchorCtr="0" anchor="t" bIns="91425" lIns="91425" spcFirstLastPara="1" rIns="91425" wrap="square" tIns="91425">
            <a:noAutofit/>
          </a:bodyPr>
          <a:lstStyle>
            <a:lvl1pPr lvl="0" algn="ctr">
              <a:lnSpc>
                <a:spcPct val="115000"/>
              </a:lnSpc>
              <a:spcBef>
                <a:spcPts val="0"/>
              </a:spcBef>
              <a:spcAft>
                <a:spcPts val="0"/>
              </a:spcAft>
              <a:buSzPts val="2500"/>
              <a:buFont typeface="Montserrat"/>
              <a:buNone/>
              <a:defRPr b="1" sz="2000">
                <a:latin typeface="Ubuntu"/>
                <a:ea typeface="Ubuntu"/>
                <a:cs typeface="Ubuntu"/>
                <a:sym typeface="Ubuntu"/>
              </a:defRPr>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1400"/>
              <a:buNone/>
              <a:defRPr/>
            </a:lvl5pPr>
            <a:lvl6pPr lvl="5" algn="l">
              <a:lnSpc>
                <a:spcPct val="115000"/>
              </a:lnSpc>
              <a:spcBef>
                <a:spcPts val="1600"/>
              </a:spcBef>
              <a:spcAft>
                <a:spcPts val="0"/>
              </a:spcAft>
              <a:buSzPts val="14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1400"/>
              <a:buNone/>
              <a:defRPr/>
            </a:lvl8pPr>
            <a:lvl9pPr lvl="8" algn="l">
              <a:lnSpc>
                <a:spcPct val="115000"/>
              </a:lnSpc>
              <a:spcBef>
                <a:spcPts val="1600"/>
              </a:spcBef>
              <a:spcAft>
                <a:spcPts val="160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
  <p:cSld name="CUSTOM_9">
    <p:spTree>
      <p:nvGrpSpPr>
        <p:cNvPr id="60" name="Shape 60"/>
        <p:cNvGrpSpPr/>
        <p:nvPr/>
      </p:nvGrpSpPr>
      <p:grpSpPr>
        <a:xfrm>
          <a:off x="0" y="0"/>
          <a:ext cx="0" cy="0"/>
          <a:chOff x="0" y="0"/>
          <a:chExt cx="0" cy="0"/>
        </a:xfrm>
      </p:grpSpPr>
      <p:sp>
        <p:nvSpPr>
          <p:cNvPr id="61" name="Google Shape;61;p9"/>
          <p:cNvSpPr txBox="1"/>
          <p:nvPr>
            <p:ph type="title"/>
          </p:nvPr>
        </p:nvSpPr>
        <p:spPr>
          <a:xfrm>
            <a:off x="584800" y="3085700"/>
            <a:ext cx="2646000" cy="5727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400"/>
              <a:buNone/>
              <a:defRPr b="0" sz="1400">
                <a:latin typeface="Ubuntu"/>
                <a:ea typeface="Ubuntu"/>
                <a:cs typeface="Ubuntu"/>
                <a:sym typeface="Ubuntu"/>
              </a:defRPr>
            </a:lvl1pPr>
            <a:lvl2pPr lvl="1" algn="l">
              <a:lnSpc>
                <a:spcPct val="100000"/>
              </a:lnSpc>
              <a:spcBef>
                <a:spcPts val="1600"/>
              </a:spcBef>
              <a:spcAft>
                <a:spcPts val="0"/>
              </a:spcAft>
              <a:buSzPts val="2800"/>
              <a:buNone/>
              <a:defRPr>
                <a:latin typeface="Ubuntu Medium"/>
                <a:ea typeface="Ubuntu Medium"/>
                <a:cs typeface="Ubuntu Medium"/>
                <a:sym typeface="Ubuntu Medium"/>
              </a:defRPr>
            </a:lvl2pPr>
            <a:lvl3pPr lvl="2" algn="l">
              <a:lnSpc>
                <a:spcPct val="100000"/>
              </a:lnSpc>
              <a:spcBef>
                <a:spcPts val="0"/>
              </a:spcBef>
              <a:spcAft>
                <a:spcPts val="0"/>
              </a:spcAft>
              <a:buSzPts val="2800"/>
              <a:buNone/>
              <a:defRPr>
                <a:latin typeface="Ubuntu Medium"/>
                <a:ea typeface="Ubuntu Medium"/>
                <a:cs typeface="Ubuntu Medium"/>
                <a:sym typeface="Ubuntu Medium"/>
              </a:defRPr>
            </a:lvl3pPr>
            <a:lvl4pPr lvl="3" algn="l">
              <a:lnSpc>
                <a:spcPct val="100000"/>
              </a:lnSpc>
              <a:spcBef>
                <a:spcPts val="0"/>
              </a:spcBef>
              <a:spcAft>
                <a:spcPts val="0"/>
              </a:spcAft>
              <a:buSzPts val="2800"/>
              <a:buNone/>
              <a:defRPr>
                <a:latin typeface="Ubuntu Medium"/>
                <a:ea typeface="Ubuntu Medium"/>
                <a:cs typeface="Ubuntu Medium"/>
                <a:sym typeface="Ubuntu Medium"/>
              </a:defRPr>
            </a:lvl4pPr>
            <a:lvl5pPr lvl="4" algn="l">
              <a:lnSpc>
                <a:spcPct val="100000"/>
              </a:lnSpc>
              <a:spcBef>
                <a:spcPts val="0"/>
              </a:spcBef>
              <a:spcAft>
                <a:spcPts val="0"/>
              </a:spcAft>
              <a:buSzPts val="2800"/>
              <a:buNone/>
              <a:defRPr>
                <a:latin typeface="Ubuntu Medium"/>
                <a:ea typeface="Ubuntu Medium"/>
                <a:cs typeface="Ubuntu Medium"/>
                <a:sym typeface="Ubuntu Medium"/>
              </a:defRPr>
            </a:lvl5pPr>
            <a:lvl6pPr lvl="5" algn="l">
              <a:lnSpc>
                <a:spcPct val="100000"/>
              </a:lnSpc>
              <a:spcBef>
                <a:spcPts val="0"/>
              </a:spcBef>
              <a:spcAft>
                <a:spcPts val="0"/>
              </a:spcAft>
              <a:buSzPts val="2800"/>
              <a:buNone/>
              <a:defRPr>
                <a:latin typeface="Ubuntu Medium"/>
                <a:ea typeface="Ubuntu Medium"/>
                <a:cs typeface="Ubuntu Medium"/>
                <a:sym typeface="Ubuntu Medium"/>
              </a:defRPr>
            </a:lvl6pPr>
            <a:lvl7pPr lvl="6" algn="l">
              <a:lnSpc>
                <a:spcPct val="100000"/>
              </a:lnSpc>
              <a:spcBef>
                <a:spcPts val="0"/>
              </a:spcBef>
              <a:spcAft>
                <a:spcPts val="0"/>
              </a:spcAft>
              <a:buSzPts val="2800"/>
              <a:buNone/>
              <a:defRPr>
                <a:latin typeface="Ubuntu Medium"/>
                <a:ea typeface="Ubuntu Medium"/>
                <a:cs typeface="Ubuntu Medium"/>
                <a:sym typeface="Ubuntu Medium"/>
              </a:defRPr>
            </a:lvl7pPr>
            <a:lvl8pPr lvl="7" algn="l">
              <a:lnSpc>
                <a:spcPct val="100000"/>
              </a:lnSpc>
              <a:spcBef>
                <a:spcPts val="0"/>
              </a:spcBef>
              <a:spcAft>
                <a:spcPts val="0"/>
              </a:spcAft>
              <a:buSzPts val="2800"/>
              <a:buNone/>
              <a:defRPr>
                <a:latin typeface="Ubuntu Medium"/>
                <a:ea typeface="Ubuntu Medium"/>
                <a:cs typeface="Ubuntu Medium"/>
                <a:sym typeface="Ubuntu Medium"/>
              </a:defRPr>
            </a:lvl8pPr>
            <a:lvl9pPr lvl="8" algn="l">
              <a:lnSpc>
                <a:spcPct val="100000"/>
              </a:lnSpc>
              <a:spcBef>
                <a:spcPts val="0"/>
              </a:spcBef>
              <a:spcAft>
                <a:spcPts val="0"/>
              </a:spcAft>
              <a:buSzPts val="2800"/>
              <a:buNone/>
              <a:defRPr>
                <a:latin typeface="Ubuntu Medium"/>
                <a:ea typeface="Ubuntu Medium"/>
                <a:cs typeface="Ubuntu Medium"/>
                <a:sym typeface="Ubuntu Medium"/>
              </a:defRPr>
            </a:lvl9pPr>
          </a:lstStyle>
          <a:p/>
        </p:txBody>
      </p:sp>
      <p:sp>
        <p:nvSpPr>
          <p:cNvPr id="62" name="Google Shape;62;p9"/>
          <p:cNvSpPr txBox="1"/>
          <p:nvPr>
            <p:ph idx="2" type="title"/>
          </p:nvPr>
        </p:nvSpPr>
        <p:spPr>
          <a:xfrm>
            <a:off x="572425" y="1396225"/>
            <a:ext cx="4263900" cy="1355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2800"/>
              <a:buNone/>
              <a:defRPr>
                <a:latin typeface="Ubuntu Medium"/>
                <a:ea typeface="Ubuntu Medium"/>
                <a:cs typeface="Ubuntu Medium"/>
                <a:sym typeface="Ubuntu Medium"/>
              </a:defRPr>
            </a:lvl2pPr>
            <a:lvl3pPr lvl="2" algn="l">
              <a:lnSpc>
                <a:spcPct val="100000"/>
              </a:lnSpc>
              <a:spcBef>
                <a:spcPts val="0"/>
              </a:spcBef>
              <a:spcAft>
                <a:spcPts val="0"/>
              </a:spcAft>
              <a:buSzPts val="2800"/>
              <a:buNone/>
              <a:defRPr>
                <a:latin typeface="Ubuntu Medium"/>
                <a:ea typeface="Ubuntu Medium"/>
                <a:cs typeface="Ubuntu Medium"/>
                <a:sym typeface="Ubuntu Medium"/>
              </a:defRPr>
            </a:lvl3pPr>
            <a:lvl4pPr lvl="3" algn="l">
              <a:lnSpc>
                <a:spcPct val="100000"/>
              </a:lnSpc>
              <a:spcBef>
                <a:spcPts val="0"/>
              </a:spcBef>
              <a:spcAft>
                <a:spcPts val="0"/>
              </a:spcAft>
              <a:buSzPts val="2800"/>
              <a:buNone/>
              <a:defRPr>
                <a:latin typeface="Ubuntu Medium"/>
                <a:ea typeface="Ubuntu Medium"/>
                <a:cs typeface="Ubuntu Medium"/>
                <a:sym typeface="Ubuntu Medium"/>
              </a:defRPr>
            </a:lvl4pPr>
            <a:lvl5pPr lvl="4" algn="l">
              <a:lnSpc>
                <a:spcPct val="100000"/>
              </a:lnSpc>
              <a:spcBef>
                <a:spcPts val="0"/>
              </a:spcBef>
              <a:spcAft>
                <a:spcPts val="0"/>
              </a:spcAft>
              <a:buSzPts val="2800"/>
              <a:buNone/>
              <a:defRPr>
                <a:latin typeface="Ubuntu Medium"/>
                <a:ea typeface="Ubuntu Medium"/>
                <a:cs typeface="Ubuntu Medium"/>
                <a:sym typeface="Ubuntu Medium"/>
              </a:defRPr>
            </a:lvl5pPr>
            <a:lvl6pPr lvl="5" algn="l">
              <a:lnSpc>
                <a:spcPct val="100000"/>
              </a:lnSpc>
              <a:spcBef>
                <a:spcPts val="0"/>
              </a:spcBef>
              <a:spcAft>
                <a:spcPts val="0"/>
              </a:spcAft>
              <a:buSzPts val="2800"/>
              <a:buNone/>
              <a:defRPr>
                <a:latin typeface="Ubuntu Medium"/>
                <a:ea typeface="Ubuntu Medium"/>
                <a:cs typeface="Ubuntu Medium"/>
                <a:sym typeface="Ubuntu Medium"/>
              </a:defRPr>
            </a:lvl6pPr>
            <a:lvl7pPr lvl="6" algn="l">
              <a:lnSpc>
                <a:spcPct val="100000"/>
              </a:lnSpc>
              <a:spcBef>
                <a:spcPts val="0"/>
              </a:spcBef>
              <a:spcAft>
                <a:spcPts val="0"/>
              </a:spcAft>
              <a:buSzPts val="2800"/>
              <a:buNone/>
              <a:defRPr>
                <a:latin typeface="Ubuntu Medium"/>
                <a:ea typeface="Ubuntu Medium"/>
                <a:cs typeface="Ubuntu Medium"/>
                <a:sym typeface="Ubuntu Medium"/>
              </a:defRPr>
            </a:lvl7pPr>
            <a:lvl8pPr lvl="7" algn="l">
              <a:lnSpc>
                <a:spcPct val="100000"/>
              </a:lnSpc>
              <a:spcBef>
                <a:spcPts val="0"/>
              </a:spcBef>
              <a:spcAft>
                <a:spcPts val="0"/>
              </a:spcAft>
              <a:buSzPts val="2800"/>
              <a:buNone/>
              <a:defRPr>
                <a:latin typeface="Ubuntu Medium"/>
                <a:ea typeface="Ubuntu Medium"/>
                <a:cs typeface="Ubuntu Medium"/>
                <a:sym typeface="Ubuntu Medium"/>
              </a:defRPr>
            </a:lvl8pPr>
            <a:lvl9pPr lvl="8" algn="l">
              <a:lnSpc>
                <a:spcPct val="100000"/>
              </a:lnSpc>
              <a:spcBef>
                <a:spcPts val="0"/>
              </a:spcBef>
              <a:spcAft>
                <a:spcPts val="0"/>
              </a:spcAft>
              <a:buSzPts val="2800"/>
              <a:buNone/>
              <a:defRPr>
                <a:latin typeface="Ubuntu Medium"/>
                <a:ea typeface="Ubuntu Medium"/>
                <a:cs typeface="Ubuntu Medium"/>
                <a:sym typeface="Ubuntu Medium"/>
              </a:defRPr>
            </a:lvl9pPr>
          </a:lstStyle>
          <a:p/>
        </p:txBody>
      </p:sp>
      <p:sp>
        <p:nvSpPr>
          <p:cNvPr id="63" name="Google Shape;63;p9"/>
          <p:cNvSpPr/>
          <p:nvPr/>
        </p:nvSpPr>
        <p:spPr>
          <a:xfrm rot="-10446538">
            <a:off x="-575910" y="-199972"/>
            <a:ext cx="12553803" cy="1341141"/>
          </a:xfrm>
          <a:custGeom>
            <a:rect b="b" l="l" r="r" t="t"/>
            <a:pathLst>
              <a:path extrusionOk="0" h="49227" w="130910">
                <a:moveTo>
                  <a:pt x="117240" y="1"/>
                </a:moveTo>
                <a:cubicBezTo>
                  <a:pt x="105254" y="1"/>
                  <a:pt x="85138" y="4423"/>
                  <a:pt x="57045" y="25347"/>
                </a:cubicBezTo>
                <a:cubicBezTo>
                  <a:pt x="57045" y="25347"/>
                  <a:pt x="39799" y="39515"/>
                  <a:pt x="1" y="49226"/>
                </a:cubicBezTo>
                <a:lnTo>
                  <a:pt x="130910" y="49226"/>
                </a:lnTo>
                <a:lnTo>
                  <a:pt x="130432" y="2371"/>
                </a:lnTo>
                <a:cubicBezTo>
                  <a:pt x="130432" y="2371"/>
                  <a:pt x="126015" y="1"/>
                  <a:pt x="117240" y="1"/>
                </a:cubicBez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 name="Google Shape;64;p9"/>
          <p:cNvSpPr/>
          <p:nvPr/>
        </p:nvSpPr>
        <p:spPr>
          <a:xfrm rot="10800000">
            <a:off x="-535225" y="4317572"/>
            <a:ext cx="2316900" cy="2316600"/>
          </a:xfrm>
          <a:prstGeom prst="ellipse">
            <a:avLst/>
          </a:prstGeom>
          <a:noFill/>
          <a:ln cap="flat" cmpd="sng" w="2286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9"/>
          <p:cNvSpPr/>
          <p:nvPr/>
        </p:nvSpPr>
        <p:spPr>
          <a:xfrm rot="10800000">
            <a:off x="-282300" y="-389253"/>
            <a:ext cx="1475100" cy="1475100"/>
          </a:xfrm>
          <a:prstGeom prst="ellipse">
            <a:avLst/>
          </a:prstGeom>
          <a:noFill/>
          <a:ln cap="flat" cmpd="sng" w="2286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9"/>
          <p:cNvSpPr/>
          <p:nvPr/>
        </p:nvSpPr>
        <p:spPr>
          <a:xfrm flipH="1" rot="10799914">
            <a:off x="-777600" y="4550302"/>
            <a:ext cx="9032004" cy="1449035"/>
          </a:xfrm>
          <a:custGeom>
            <a:rect b="b" l="l" r="r" t="t"/>
            <a:pathLst>
              <a:path extrusionOk="0" h="42475" w="90635">
                <a:moveTo>
                  <a:pt x="1" y="1"/>
                </a:moveTo>
                <a:lnTo>
                  <a:pt x="1" y="38897"/>
                </a:lnTo>
                <a:cubicBezTo>
                  <a:pt x="1" y="38897"/>
                  <a:pt x="5662" y="42474"/>
                  <a:pt x="14848" y="42474"/>
                </a:cubicBezTo>
                <a:cubicBezTo>
                  <a:pt x="23066" y="42474"/>
                  <a:pt x="34104" y="39611"/>
                  <a:pt x="46432" y="28762"/>
                </a:cubicBezTo>
                <a:cubicBezTo>
                  <a:pt x="46432" y="28762"/>
                  <a:pt x="74290" y="5307"/>
                  <a:pt x="90634" y="1"/>
                </a:cubicBez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7" name="Shape 67"/>
        <p:cNvGrpSpPr/>
        <p:nvPr/>
      </p:nvGrpSpPr>
      <p:grpSpPr>
        <a:xfrm>
          <a:off x="0" y="0"/>
          <a:ext cx="0" cy="0"/>
          <a:chOff x="0" y="0"/>
          <a:chExt cx="0" cy="0"/>
        </a:xfrm>
      </p:grpSpPr>
      <p:sp>
        <p:nvSpPr>
          <p:cNvPr id="68" name="Google Shape;68;p1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p10"/>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70" name="Google Shape;70;p10"/>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71" name="Google Shape;71;p10"/>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72" name="Google Shape;72;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fr-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0"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2"/>
              </a:buClr>
              <a:buSzPts val="2800"/>
              <a:buFont typeface="Montserrat"/>
              <a:buNone/>
              <a:defRPr b="1" i="0" sz="2800" u="none" cap="none" strike="noStrike">
                <a:solidFill>
                  <a:schemeClr val="dk2"/>
                </a:solidFill>
                <a:latin typeface="Montserrat"/>
                <a:ea typeface="Montserrat"/>
                <a:cs typeface="Montserrat"/>
                <a:sym typeface="Montserrat"/>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Ubuntu Medium"/>
              <a:buChar char="●"/>
              <a:defRPr b="0" i="0" sz="1800" u="none" cap="none" strike="noStrike">
                <a:solidFill>
                  <a:schemeClr val="dk2"/>
                </a:solidFill>
                <a:latin typeface="Ubuntu Medium"/>
                <a:ea typeface="Ubuntu Medium"/>
                <a:cs typeface="Ubuntu Medium"/>
                <a:sym typeface="Ubuntu Medium"/>
              </a:defRPr>
            </a:lvl1pPr>
            <a:lvl2pPr indent="-317500" lvl="1" marL="914400" marR="0" rtl="0" algn="l">
              <a:lnSpc>
                <a:spcPct val="115000"/>
              </a:lnSpc>
              <a:spcBef>
                <a:spcPts val="1600"/>
              </a:spcBef>
              <a:spcAft>
                <a:spcPts val="0"/>
              </a:spcAft>
              <a:buClr>
                <a:schemeClr val="dk2"/>
              </a:buClr>
              <a:buSzPts val="1400"/>
              <a:buFont typeface="Ubuntu Medium"/>
              <a:buChar char="○"/>
              <a:defRPr b="0" i="0" sz="1400" u="none" cap="none" strike="noStrike">
                <a:solidFill>
                  <a:schemeClr val="dk2"/>
                </a:solidFill>
                <a:latin typeface="Ubuntu Medium"/>
                <a:ea typeface="Ubuntu Medium"/>
                <a:cs typeface="Ubuntu Medium"/>
                <a:sym typeface="Ubuntu Medium"/>
              </a:defRPr>
            </a:lvl2pPr>
            <a:lvl3pPr indent="-317500" lvl="2" marL="1371600" marR="0" rtl="0" algn="l">
              <a:lnSpc>
                <a:spcPct val="115000"/>
              </a:lnSpc>
              <a:spcBef>
                <a:spcPts val="1600"/>
              </a:spcBef>
              <a:spcAft>
                <a:spcPts val="0"/>
              </a:spcAft>
              <a:buClr>
                <a:schemeClr val="dk2"/>
              </a:buClr>
              <a:buSzPts val="1400"/>
              <a:buFont typeface="Ubuntu Medium"/>
              <a:buChar char="■"/>
              <a:defRPr b="0" i="0" sz="1400" u="none" cap="none" strike="noStrike">
                <a:solidFill>
                  <a:schemeClr val="dk2"/>
                </a:solidFill>
                <a:latin typeface="Ubuntu Medium"/>
                <a:ea typeface="Ubuntu Medium"/>
                <a:cs typeface="Ubuntu Medium"/>
                <a:sym typeface="Ubuntu Medium"/>
              </a:defRPr>
            </a:lvl3pPr>
            <a:lvl4pPr indent="-317500" lvl="3" marL="1828800" marR="0" rtl="0" algn="l">
              <a:lnSpc>
                <a:spcPct val="115000"/>
              </a:lnSpc>
              <a:spcBef>
                <a:spcPts val="1600"/>
              </a:spcBef>
              <a:spcAft>
                <a:spcPts val="0"/>
              </a:spcAft>
              <a:buClr>
                <a:schemeClr val="dk2"/>
              </a:buClr>
              <a:buSzPts val="1400"/>
              <a:buFont typeface="Ubuntu Medium"/>
              <a:buChar char="●"/>
              <a:defRPr b="0" i="0" sz="1400" u="none" cap="none" strike="noStrike">
                <a:solidFill>
                  <a:schemeClr val="dk2"/>
                </a:solidFill>
                <a:latin typeface="Ubuntu Medium"/>
                <a:ea typeface="Ubuntu Medium"/>
                <a:cs typeface="Ubuntu Medium"/>
                <a:sym typeface="Ubuntu Medium"/>
              </a:defRPr>
            </a:lvl4pPr>
            <a:lvl5pPr indent="-317500" lvl="4" marL="2286000" marR="0" rtl="0" algn="l">
              <a:lnSpc>
                <a:spcPct val="115000"/>
              </a:lnSpc>
              <a:spcBef>
                <a:spcPts val="1600"/>
              </a:spcBef>
              <a:spcAft>
                <a:spcPts val="0"/>
              </a:spcAft>
              <a:buClr>
                <a:schemeClr val="dk2"/>
              </a:buClr>
              <a:buSzPts val="1400"/>
              <a:buFont typeface="Ubuntu Medium"/>
              <a:buChar char="○"/>
              <a:defRPr b="0" i="0" sz="1400" u="none" cap="none" strike="noStrike">
                <a:solidFill>
                  <a:schemeClr val="dk2"/>
                </a:solidFill>
                <a:latin typeface="Ubuntu Medium"/>
                <a:ea typeface="Ubuntu Medium"/>
                <a:cs typeface="Ubuntu Medium"/>
                <a:sym typeface="Ubuntu Medium"/>
              </a:defRPr>
            </a:lvl5pPr>
            <a:lvl6pPr indent="-317500" lvl="5" marL="2743200" marR="0" rtl="0" algn="l">
              <a:lnSpc>
                <a:spcPct val="115000"/>
              </a:lnSpc>
              <a:spcBef>
                <a:spcPts val="1600"/>
              </a:spcBef>
              <a:spcAft>
                <a:spcPts val="0"/>
              </a:spcAft>
              <a:buClr>
                <a:schemeClr val="dk2"/>
              </a:buClr>
              <a:buSzPts val="1400"/>
              <a:buFont typeface="Ubuntu Medium"/>
              <a:buChar char="■"/>
              <a:defRPr b="0" i="0" sz="1400" u="none" cap="none" strike="noStrike">
                <a:solidFill>
                  <a:schemeClr val="dk2"/>
                </a:solidFill>
                <a:latin typeface="Ubuntu Medium"/>
                <a:ea typeface="Ubuntu Medium"/>
                <a:cs typeface="Ubuntu Medium"/>
                <a:sym typeface="Ubuntu Medium"/>
              </a:defRPr>
            </a:lvl6pPr>
            <a:lvl7pPr indent="-317500" lvl="6" marL="3200400" marR="0" rtl="0" algn="l">
              <a:lnSpc>
                <a:spcPct val="115000"/>
              </a:lnSpc>
              <a:spcBef>
                <a:spcPts val="1600"/>
              </a:spcBef>
              <a:spcAft>
                <a:spcPts val="0"/>
              </a:spcAft>
              <a:buClr>
                <a:schemeClr val="dk2"/>
              </a:buClr>
              <a:buSzPts val="1400"/>
              <a:buFont typeface="Ubuntu Medium"/>
              <a:buChar char="●"/>
              <a:defRPr b="0" i="0" sz="1400" u="none" cap="none" strike="noStrike">
                <a:solidFill>
                  <a:schemeClr val="dk2"/>
                </a:solidFill>
                <a:latin typeface="Ubuntu Medium"/>
                <a:ea typeface="Ubuntu Medium"/>
                <a:cs typeface="Ubuntu Medium"/>
                <a:sym typeface="Ubuntu Medium"/>
              </a:defRPr>
            </a:lvl7pPr>
            <a:lvl8pPr indent="-317500" lvl="7" marL="3657600" marR="0" rtl="0" algn="l">
              <a:lnSpc>
                <a:spcPct val="115000"/>
              </a:lnSpc>
              <a:spcBef>
                <a:spcPts val="1600"/>
              </a:spcBef>
              <a:spcAft>
                <a:spcPts val="0"/>
              </a:spcAft>
              <a:buClr>
                <a:schemeClr val="dk2"/>
              </a:buClr>
              <a:buSzPts val="1400"/>
              <a:buFont typeface="Ubuntu Medium"/>
              <a:buChar char="○"/>
              <a:defRPr b="0" i="0" sz="1400" u="none" cap="none" strike="noStrike">
                <a:solidFill>
                  <a:schemeClr val="dk2"/>
                </a:solidFill>
                <a:latin typeface="Ubuntu Medium"/>
                <a:ea typeface="Ubuntu Medium"/>
                <a:cs typeface="Ubuntu Medium"/>
                <a:sym typeface="Ubuntu Medium"/>
              </a:defRPr>
            </a:lvl8pPr>
            <a:lvl9pPr indent="-317500" lvl="8" marL="4114800" marR="0" rtl="0" algn="l">
              <a:lnSpc>
                <a:spcPct val="115000"/>
              </a:lnSpc>
              <a:spcBef>
                <a:spcPts val="1600"/>
              </a:spcBef>
              <a:spcAft>
                <a:spcPts val="1600"/>
              </a:spcAft>
              <a:buClr>
                <a:schemeClr val="dk2"/>
              </a:buClr>
              <a:buSzPts val="1400"/>
              <a:buFont typeface="Ubuntu Medium"/>
              <a:buChar char="■"/>
              <a:defRPr b="0" i="0" sz="1400" u="none" cap="none" strike="noStrike">
                <a:solidFill>
                  <a:schemeClr val="dk2"/>
                </a:solidFill>
                <a:latin typeface="Ubuntu Medium"/>
                <a:ea typeface="Ubuntu Medium"/>
                <a:cs typeface="Ubuntu Medium"/>
                <a:sym typeface="Ubuntu Medium"/>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1.jpg"/><Relationship Id="rId4" Type="http://schemas.openxmlformats.org/officeDocument/2006/relationships/image" Target="../media/image14.jpg"/><Relationship Id="rId10" Type="http://schemas.openxmlformats.org/officeDocument/2006/relationships/image" Target="../media/image16.jpg"/><Relationship Id="rId9" Type="http://schemas.openxmlformats.org/officeDocument/2006/relationships/image" Target="../media/image8.png"/><Relationship Id="rId5" Type="http://schemas.openxmlformats.org/officeDocument/2006/relationships/image" Target="../media/image4.jpg"/><Relationship Id="rId6" Type="http://schemas.openxmlformats.org/officeDocument/2006/relationships/image" Target="../media/image15.gif"/><Relationship Id="rId7" Type="http://schemas.openxmlformats.org/officeDocument/2006/relationships/image" Target="../media/image1.png"/><Relationship Id="rId8"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3.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0.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1.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5.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0.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1.png"/><Relationship Id="rId4" Type="http://schemas.openxmlformats.org/officeDocument/2006/relationships/image" Target="../media/image18.png"/><Relationship Id="rId5"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43.png"/><Relationship Id="rId4" Type="http://schemas.openxmlformats.org/officeDocument/2006/relationships/image" Target="../media/image33.jpg"/><Relationship Id="rId5" Type="http://schemas.openxmlformats.org/officeDocument/2006/relationships/image" Target="../media/image36.jpg"/><Relationship Id="rId6" Type="http://schemas.openxmlformats.org/officeDocument/2006/relationships/image" Target="../media/image2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43.png"/><Relationship Id="rId4" Type="http://schemas.openxmlformats.org/officeDocument/2006/relationships/image" Target="../media/image3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4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3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30.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5.xml"/><Relationship Id="rId3" Type="http://schemas.openxmlformats.org/officeDocument/2006/relationships/image" Target="../media/image49.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4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4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35.png"/><Relationship Id="rId4" Type="http://schemas.openxmlformats.org/officeDocument/2006/relationships/image" Target="../media/image32.png"/><Relationship Id="rId5" Type="http://schemas.openxmlformats.org/officeDocument/2006/relationships/image" Target="../media/image4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47.png"/><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5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51.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1"/>
          <p:cNvSpPr txBox="1"/>
          <p:nvPr>
            <p:ph type="ctrTitle"/>
          </p:nvPr>
        </p:nvSpPr>
        <p:spPr>
          <a:xfrm>
            <a:off x="1587150" y="1358119"/>
            <a:ext cx="59697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r>
              <a:rPr lang="fr-FR">
                <a:solidFill>
                  <a:schemeClr val="dk2"/>
                </a:solidFill>
              </a:rPr>
              <a:t>Depistage et Suivi de la Maladie Coronaire</a:t>
            </a:r>
            <a:endParaRPr>
              <a:solidFill>
                <a:schemeClr val="dk2"/>
              </a:solidFill>
            </a:endParaRPr>
          </a:p>
        </p:txBody>
      </p:sp>
      <p:sp>
        <p:nvSpPr>
          <p:cNvPr id="78" name="Google Shape;78;p11"/>
          <p:cNvSpPr txBox="1"/>
          <p:nvPr>
            <p:ph idx="1" type="subTitle"/>
          </p:nvPr>
        </p:nvSpPr>
        <p:spPr>
          <a:xfrm>
            <a:off x="1869512" y="3398494"/>
            <a:ext cx="5434200" cy="5145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fr-FR" sz="1800"/>
              <a:t>Réunion Scientifique AFRINN 2 Octobre 2021</a:t>
            </a:r>
            <a:endParaRPr/>
          </a:p>
          <a:p>
            <a:pPr indent="0" lvl="0" marL="0" rtl="0" algn="ctr">
              <a:lnSpc>
                <a:spcPct val="100000"/>
              </a:lnSpc>
              <a:spcBef>
                <a:spcPts val="0"/>
              </a:spcBef>
              <a:spcAft>
                <a:spcPts val="0"/>
              </a:spcAft>
              <a:buSzPts val="2800"/>
              <a:buNone/>
            </a:pPr>
            <a:r>
              <a:t/>
            </a:r>
            <a:endParaRPr b="1" sz="1800"/>
          </a:p>
          <a:p>
            <a:pPr indent="0" lvl="0" marL="0" rtl="0" algn="ctr">
              <a:lnSpc>
                <a:spcPct val="100000"/>
              </a:lnSpc>
              <a:spcBef>
                <a:spcPts val="0"/>
              </a:spcBef>
              <a:spcAft>
                <a:spcPts val="0"/>
              </a:spcAft>
              <a:buSzPts val="2800"/>
              <a:buNone/>
            </a:pPr>
            <a:r>
              <a:rPr lang="fr-FR" sz="1600"/>
              <a:t>Dr Pierre-François LESAULT, Cardiologue HPE, Le Havre.</a:t>
            </a:r>
            <a:endParaRPr sz="1600"/>
          </a:p>
          <a:p>
            <a:pPr indent="0" lvl="0" marL="0" rtl="0" algn="ctr">
              <a:lnSpc>
                <a:spcPct val="100000"/>
              </a:lnSpc>
              <a:spcBef>
                <a:spcPts val="0"/>
              </a:spcBef>
              <a:spcAft>
                <a:spcPts val="0"/>
              </a:spcAft>
              <a:buSzPts val="2800"/>
              <a:buNone/>
            </a:pPr>
            <a:r>
              <a:rPr lang="fr-FR"/>
              <a:t> </a:t>
            </a:r>
            <a:endParaRPr/>
          </a:p>
        </p:txBody>
      </p:sp>
      <p:sp>
        <p:nvSpPr>
          <p:cNvPr id="79" name="Google Shape;79;p11"/>
          <p:cNvSpPr/>
          <p:nvPr/>
        </p:nvSpPr>
        <p:spPr>
          <a:xfrm>
            <a:off x="86483" y="95312"/>
            <a:ext cx="1034821" cy="885021"/>
          </a:xfrm>
          <a:custGeom>
            <a:rect b="b" l="l" r="r" t="t"/>
            <a:pathLst>
              <a:path extrusionOk="0" h="8993" w="12026">
                <a:moveTo>
                  <a:pt x="3929" y="0"/>
                </a:moveTo>
                <a:cubicBezTo>
                  <a:pt x="1691" y="0"/>
                  <a:pt x="0" y="2322"/>
                  <a:pt x="1167" y="4763"/>
                </a:cubicBezTo>
                <a:lnTo>
                  <a:pt x="453" y="4763"/>
                </a:lnTo>
                <a:cubicBezTo>
                  <a:pt x="369" y="4763"/>
                  <a:pt x="298" y="4834"/>
                  <a:pt x="298" y="4929"/>
                </a:cubicBezTo>
                <a:cubicBezTo>
                  <a:pt x="298" y="5013"/>
                  <a:pt x="369" y="5096"/>
                  <a:pt x="453" y="5096"/>
                </a:cubicBezTo>
                <a:lnTo>
                  <a:pt x="1346" y="5096"/>
                </a:lnTo>
                <a:cubicBezTo>
                  <a:pt x="2334" y="6727"/>
                  <a:pt x="4382" y="7918"/>
                  <a:pt x="5977" y="8965"/>
                </a:cubicBezTo>
                <a:cubicBezTo>
                  <a:pt x="6007" y="8983"/>
                  <a:pt x="6040" y="8992"/>
                  <a:pt x="6071" y="8992"/>
                </a:cubicBezTo>
                <a:cubicBezTo>
                  <a:pt x="6102" y="8992"/>
                  <a:pt x="6132" y="8983"/>
                  <a:pt x="6156" y="8965"/>
                </a:cubicBezTo>
                <a:cubicBezTo>
                  <a:pt x="7751" y="7930"/>
                  <a:pt x="9799" y="6739"/>
                  <a:pt x="10787" y="5096"/>
                </a:cubicBezTo>
                <a:lnTo>
                  <a:pt x="11680" y="5096"/>
                </a:lnTo>
                <a:cubicBezTo>
                  <a:pt x="11764" y="5096"/>
                  <a:pt x="11847" y="5013"/>
                  <a:pt x="11847" y="4929"/>
                </a:cubicBezTo>
                <a:cubicBezTo>
                  <a:pt x="11883" y="4774"/>
                  <a:pt x="11811" y="4703"/>
                  <a:pt x="11704" y="4703"/>
                </a:cubicBezTo>
                <a:lnTo>
                  <a:pt x="10990" y="4703"/>
                </a:lnTo>
                <a:cubicBezTo>
                  <a:pt x="12025" y="2572"/>
                  <a:pt x="10859" y="452"/>
                  <a:pt x="8930" y="12"/>
                </a:cubicBezTo>
                <a:cubicBezTo>
                  <a:pt x="8922" y="11"/>
                  <a:pt x="8914" y="10"/>
                  <a:pt x="8906" y="10"/>
                </a:cubicBezTo>
                <a:cubicBezTo>
                  <a:pt x="8821" y="10"/>
                  <a:pt x="8748" y="68"/>
                  <a:pt x="8716" y="155"/>
                </a:cubicBezTo>
                <a:cubicBezTo>
                  <a:pt x="8704" y="238"/>
                  <a:pt x="8763" y="333"/>
                  <a:pt x="8847" y="357"/>
                </a:cubicBezTo>
                <a:cubicBezTo>
                  <a:pt x="10609" y="762"/>
                  <a:pt x="11668" y="2738"/>
                  <a:pt x="10621" y="4715"/>
                </a:cubicBezTo>
                <a:lnTo>
                  <a:pt x="10001" y="4715"/>
                </a:lnTo>
                <a:lnTo>
                  <a:pt x="9418" y="3548"/>
                </a:lnTo>
                <a:cubicBezTo>
                  <a:pt x="9385" y="3483"/>
                  <a:pt x="9325" y="3452"/>
                  <a:pt x="9266" y="3452"/>
                </a:cubicBezTo>
                <a:cubicBezTo>
                  <a:pt x="9196" y="3452"/>
                  <a:pt x="9128" y="3495"/>
                  <a:pt x="9108" y="3572"/>
                </a:cubicBezTo>
                <a:lnTo>
                  <a:pt x="8573" y="5251"/>
                </a:lnTo>
                <a:lnTo>
                  <a:pt x="7954" y="3870"/>
                </a:lnTo>
                <a:cubicBezTo>
                  <a:pt x="7927" y="3808"/>
                  <a:pt x="7868" y="3772"/>
                  <a:pt x="7806" y="3772"/>
                </a:cubicBezTo>
                <a:cubicBezTo>
                  <a:pt x="7784" y="3772"/>
                  <a:pt x="7761" y="3777"/>
                  <a:pt x="7739" y="3786"/>
                </a:cubicBezTo>
                <a:cubicBezTo>
                  <a:pt x="7644" y="3822"/>
                  <a:pt x="7620" y="3917"/>
                  <a:pt x="7644" y="4001"/>
                </a:cubicBezTo>
                <a:lnTo>
                  <a:pt x="8430" y="5810"/>
                </a:lnTo>
                <a:cubicBezTo>
                  <a:pt x="8458" y="5877"/>
                  <a:pt x="8520" y="5910"/>
                  <a:pt x="8583" y="5910"/>
                </a:cubicBezTo>
                <a:cubicBezTo>
                  <a:pt x="8654" y="5910"/>
                  <a:pt x="8726" y="5869"/>
                  <a:pt x="8751" y="5786"/>
                </a:cubicBezTo>
                <a:lnTo>
                  <a:pt x="9299" y="4084"/>
                </a:lnTo>
                <a:lnTo>
                  <a:pt x="9739" y="4989"/>
                </a:lnTo>
                <a:cubicBezTo>
                  <a:pt x="9775" y="5048"/>
                  <a:pt x="9835" y="5072"/>
                  <a:pt x="9894" y="5072"/>
                </a:cubicBezTo>
                <a:lnTo>
                  <a:pt x="10418" y="5072"/>
                </a:lnTo>
                <a:cubicBezTo>
                  <a:pt x="9323" y="6715"/>
                  <a:pt x="6989" y="7965"/>
                  <a:pt x="6084" y="8584"/>
                </a:cubicBezTo>
                <a:cubicBezTo>
                  <a:pt x="4644" y="7656"/>
                  <a:pt x="2715" y="6537"/>
                  <a:pt x="1750" y="5072"/>
                </a:cubicBezTo>
                <a:lnTo>
                  <a:pt x="2572" y="5072"/>
                </a:lnTo>
                <a:cubicBezTo>
                  <a:pt x="2631" y="5072"/>
                  <a:pt x="2691" y="5036"/>
                  <a:pt x="2715" y="4989"/>
                </a:cubicBezTo>
                <a:lnTo>
                  <a:pt x="3453" y="3500"/>
                </a:lnTo>
                <a:lnTo>
                  <a:pt x="4358" y="6167"/>
                </a:lnTo>
                <a:cubicBezTo>
                  <a:pt x="4387" y="6243"/>
                  <a:pt x="4456" y="6279"/>
                  <a:pt x="4523" y="6279"/>
                </a:cubicBezTo>
                <a:cubicBezTo>
                  <a:pt x="4593" y="6279"/>
                  <a:pt x="4661" y="6240"/>
                  <a:pt x="4679" y="6167"/>
                </a:cubicBezTo>
                <a:lnTo>
                  <a:pt x="5394" y="3739"/>
                </a:lnTo>
                <a:lnTo>
                  <a:pt x="6049" y="4822"/>
                </a:lnTo>
                <a:cubicBezTo>
                  <a:pt x="6087" y="4877"/>
                  <a:pt x="6146" y="4904"/>
                  <a:pt x="6202" y="4904"/>
                </a:cubicBezTo>
                <a:cubicBezTo>
                  <a:pt x="6267" y="4904"/>
                  <a:pt x="6327" y="4868"/>
                  <a:pt x="6346" y="4798"/>
                </a:cubicBezTo>
                <a:lnTo>
                  <a:pt x="7120" y="2893"/>
                </a:lnTo>
                <a:lnTo>
                  <a:pt x="7358" y="3429"/>
                </a:lnTo>
                <a:cubicBezTo>
                  <a:pt x="7393" y="3491"/>
                  <a:pt x="7455" y="3526"/>
                  <a:pt x="7518" y="3526"/>
                </a:cubicBezTo>
                <a:cubicBezTo>
                  <a:pt x="7540" y="3526"/>
                  <a:pt x="7563" y="3522"/>
                  <a:pt x="7584" y="3512"/>
                </a:cubicBezTo>
                <a:cubicBezTo>
                  <a:pt x="7680" y="3465"/>
                  <a:pt x="7704" y="3381"/>
                  <a:pt x="7680" y="3286"/>
                </a:cubicBezTo>
                <a:lnTo>
                  <a:pt x="7287" y="2393"/>
                </a:lnTo>
                <a:cubicBezTo>
                  <a:pt x="7257" y="2328"/>
                  <a:pt x="7195" y="2295"/>
                  <a:pt x="7132" y="2295"/>
                </a:cubicBezTo>
                <a:cubicBezTo>
                  <a:pt x="7070" y="2295"/>
                  <a:pt x="7007" y="2328"/>
                  <a:pt x="6977" y="2393"/>
                </a:cubicBezTo>
                <a:lnTo>
                  <a:pt x="6168" y="4358"/>
                </a:lnTo>
                <a:lnTo>
                  <a:pt x="5501" y="3227"/>
                </a:lnTo>
                <a:cubicBezTo>
                  <a:pt x="5470" y="3171"/>
                  <a:pt x="5419" y="3145"/>
                  <a:pt x="5365" y="3145"/>
                </a:cubicBezTo>
                <a:cubicBezTo>
                  <a:pt x="5293" y="3145"/>
                  <a:pt x="5219" y="3192"/>
                  <a:pt x="5191" y="3274"/>
                </a:cubicBezTo>
                <a:lnTo>
                  <a:pt x="4501" y="5572"/>
                </a:lnTo>
                <a:lnTo>
                  <a:pt x="3643" y="3024"/>
                </a:lnTo>
                <a:cubicBezTo>
                  <a:pt x="3618" y="2942"/>
                  <a:pt x="3550" y="2900"/>
                  <a:pt x="3482" y="2900"/>
                </a:cubicBezTo>
                <a:cubicBezTo>
                  <a:pt x="3421" y="2900"/>
                  <a:pt x="3362" y="2933"/>
                  <a:pt x="3334" y="3000"/>
                </a:cubicBezTo>
                <a:lnTo>
                  <a:pt x="2465" y="4774"/>
                </a:lnTo>
                <a:lnTo>
                  <a:pt x="1548" y="4774"/>
                </a:lnTo>
                <a:cubicBezTo>
                  <a:pt x="357" y="2548"/>
                  <a:pt x="1869" y="345"/>
                  <a:pt x="3929" y="345"/>
                </a:cubicBezTo>
                <a:cubicBezTo>
                  <a:pt x="4703" y="345"/>
                  <a:pt x="5418" y="655"/>
                  <a:pt x="5953" y="1203"/>
                </a:cubicBezTo>
                <a:cubicBezTo>
                  <a:pt x="5989" y="1238"/>
                  <a:pt x="6034" y="1256"/>
                  <a:pt x="6078" y="1256"/>
                </a:cubicBezTo>
                <a:cubicBezTo>
                  <a:pt x="6123" y="1256"/>
                  <a:pt x="6168" y="1238"/>
                  <a:pt x="6203" y="1203"/>
                </a:cubicBezTo>
                <a:cubicBezTo>
                  <a:pt x="6668" y="714"/>
                  <a:pt x="7287" y="417"/>
                  <a:pt x="7954" y="357"/>
                </a:cubicBezTo>
                <a:cubicBezTo>
                  <a:pt x="8049" y="345"/>
                  <a:pt x="8120" y="262"/>
                  <a:pt x="8108" y="167"/>
                </a:cubicBezTo>
                <a:cubicBezTo>
                  <a:pt x="8097" y="78"/>
                  <a:pt x="8025" y="11"/>
                  <a:pt x="7939" y="11"/>
                </a:cubicBezTo>
                <a:cubicBezTo>
                  <a:pt x="7932" y="11"/>
                  <a:pt x="7925" y="11"/>
                  <a:pt x="7918" y="12"/>
                </a:cubicBezTo>
                <a:cubicBezTo>
                  <a:pt x="7215" y="83"/>
                  <a:pt x="6572" y="369"/>
                  <a:pt x="6072" y="845"/>
                </a:cubicBezTo>
                <a:cubicBezTo>
                  <a:pt x="5489" y="298"/>
                  <a:pt x="4727" y="0"/>
                  <a:pt x="3929" y="0"/>
                </a:cubicBezTo>
                <a:close/>
              </a:path>
            </a:pathLst>
          </a:custGeom>
          <a:solidFill>
            <a:srgbClr val="657E9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0"/>
          <p:cNvSpPr txBox="1"/>
          <p:nvPr>
            <p:ph type="title"/>
          </p:nvPr>
        </p:nvSpPr>
        <p:spPr>
          <a:xfrm>
            <a:off x="685800" y="455594"/>
            <a:ext cx="77724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lang="fr-FR"/>
              <a:t>Evaluer la probabilité prétest</a:t>
            </a:r>
            <a:endParaRPr/>
          </a:p>
          <a:p>
            <a:pPr indent="0" lvl="0" marL="0" rtl="0" algn="ctr">
              <a:lnSpc>
                <a:spcPct val="100000"/>
              </a:lnSpc>
              <a:spcBef>
                <a:spcPts val="0"/>
              </a:spcBef>
              <a:spcAft>
                <a:spcPts val="0"/>
              </a:spcAft>
              <a:buSzPts val="2800"/>
              <a:buNone/>
            </a:pPr>
            <a:r>
              <a:t/>
            </a:r>
            <a:endParaRPr/>
          </a:p>
        </p:txBody>
      </p:sp>
      <p:sp>
        <p:nvSpPr>
          <p:cNvPr id="137" name="Google Shape;137;p20"/>
          <p:cNvSpPr txBox="1"/>
          <p:nvPr>
            <p:ph idx="1" type="subTitle"/>
          </p:nvPr>
        </p:nvSpPr>
        <p:spPr>
          <a:xfrm>
            <a:off x="731590" y="1911973"/>
            <a:ext cx="3054300" cy="2361404"/>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1600"/>
              </a:spcBef>
              <a:spcAft>
                <a:spcPts val="0"/>
              </a:spcAft>
              <a:buSzPts val="2500"/>
              <a:buNone/>
            </a:pPr>
            <a:r>
              <a:rPr lang="fr-FR"/>
              <a:t>Eviter les faux négatifs en cas de forte probabilité de maladie coronaire</a:t>
            </a:r>
            <a:endParaRPr/>
          </a:p>
          <a:p>
            <a:pPr indent="0" lvl="0" marL="0" rtl="0" algn="ctr">
              <a:lnSpc>
                <a:spcPct val="115000"/>
              </a:lnSpc>
              <a:spcBef>
                <a:spcPts val="3200"/>
              </a:spcBef>
              <a:spcAft>
                <a:spcPts val="1600"/>
              </a:spcAft>
              <a:buSzPts val="2500"/>
              <a:buNone/>
            </a:pPr>
            <a:r>
              <a:rPr lang="fr-FR"/>
              <a:t>Eviter les faux positifs en cas de faible probabilité de maladie coronaire</a:t>
            </a:r>
            <a:endParaRPr/>
          </a:p>
        </p:txBody>
      </p:sp>
      <p:sp>
        <p:nvSpPr>
          <p:cNvPr id="138" name="Google Shape;138;p20"/>
          <p:cNvSpPr txBox="1"/>
          <p:nvPr>
            <p:ph idx="2" type="subTitle"/>
          </p:nvPr>
        </p:nvSpPr>
        <p:spPr>
          <a:xfrm>
            <a:off x="731600" y="1339273"/>
            <a:ext cx="3054300" cy="572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SzPts val="2500"/>
              <a:buNone/>
            </a:pPr>
            <a:r>
              <a:rPr lang="fr-FR"/>
              <a:t>Objectifs</a:t>
            </a:r>
            <a:endParaRPr/>
          </a:p>
        </p:txBody>
      </p:sp>
      <p:sp>
        <p:nvSpPr>
          <p:cNvPr id="139" name="Google Shape;139;p20"/>
          <p:cNvSpPr txBox="1"/>
          <p:nvPr>
            <p:ph idx="3" type="subTitle"/>
          </p:nvPr>
        </p:nvSpPr>
        <p:spPr>
          <a:xfrm>
            <a:off x="5410015" y="1958153"/>
            <a:ext cx="3054300" cy="234886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fr-FR">
                <a:latin typeface="Ubuntu"/>
                <a:ea typeface="Ubuntu"/>
                <a:cs typeface="Ubuntu"/>
                <a:sym typeface="Ubuntu"/>
              </a:rPr>
              <a:t>Etablir un modèle prédictif basé sur</a:t>
            </a:r>
            <a:endParaRPr/>
          </a:p>
          <a:p>
            <a:pPr indent="0" lvl="0" marL="0" rtl="0" algn="ctr">
              <a:lnSpc>
                <a:spcPct val="115000"/>
              </a:lnSpc>
              <a:spcBef>
                <a:spcPts val="1600"/>
              </a:spcBef>
              <a:spcAft>
                <a:spcPts val="0"/>
              </a:spcAft>
              <a:buClr>
                <a:schemeClr val="dk1"/>
              </a:buClr>
              <a:buSzPts val="1100"/>
              <a:buFont typeface="Arial"/>
              <a:buNone/>
            </a:pPr>
            <a:r>
              <a:rPr lang="fr-FR">
                <a:latin typeface="Ubuntu"/>
                <a:ea typeface="Ubuntu"/>
                <a:cs typeface="Ubuntu"/>
                <a:sym typeface="Ubuntu"/>
              </a:rPr>
              <a:t>L’Age</a:t>
            </a:r>
            <a:endParaRPr/>
          </a:p>
          <a:p>
            <a:pPr indent="0" lvl="0" marL="0" rtl="0" algn="ctr">
              <a:lnSpc>
                <a:spcPct val="115000"/>
              </a:lnSpc>
              <a:spcBef>
                <a:spcPts val="1600"/>
              </a:spcBef>
              <a:spcAft>
                <a:spcPts val="0"/>
              </a:spcAft>
              <a:buClr>
                <a:schemeClr val="dk1"/>
              </a:buClr>
              <a:buSzPts val="1100"/>
              <a:buFont typeface="Arial"/>
              <a:buNone/>
            </a:pPr>
            <a:r>
              <a:rPr lang="fr-FR">
                <a:latin typeface="Ubuntu"/>
                <a:ea typeface="Ubuntu"/>
                <a:cs typeface="Ubuntu"/>
                <a:sym typeface="Ubuntu"/>
              </a:rPr>
              <a:t>Le Sexe</a:t>
            </a:r>
            <a:endParaRPr/>
          </a:p>
          <a:p>
            <a:pPr indent="0" lvl="0" marL="0" rtl="0" algn="ctr">
              <a:lnSpc>
                <a:spcPct val="115000"/>
              </a:lnSpc>
              <a:spcBef>
                <a:spcPts val="1600"/>
              </a:spcBef>
              <a:spcAft>
                <a:spcPts val="1600"/>
              </a:spcAft>
              <a:buClr>
                <a:schemeClr val="dk1"/>
              </a:buClr>
              <a:buSzPts val="1100"/>
              <a:buFont typeface="Arial"/>
              <a:buNone/>
            </a:pPr>
            <a:r>
              <a:rPr lang="fr-FR">
                <a:latin typeface="Ubuntu"/>
                <a:ea typeface="Ubuntu"/>
                <a:cs typeface="Ubuntu"/>
                <a:sym typeface="Ubuntu"/>
              </a:rPr>
              <a:t>La nature des symptômes</a:t>
            </a:r>
            <a:endParaRPr>
              <a:latin typeface="Ubuntu"/>
              <a:ea typeface="Ubuntu"/>
              <a:cs typeface="Ubuntu"/>
              <a:sym typeface="Ubuntu"/>
            </a:endParaRPr>
          </a:p>
        </p:txBody>
      </p:sp>
      <p:sp>
        <p:nvSpPr>
          <p:cNvPr id="140" name="Google Shape;140;p20"/>
          <p:cNvSpPr txBox="1"/>
          <p:nvPr>
            <p:ph idx="4" type="subTitle"/>
          </p:nvPr>
        </p:nvSpPr>
        <p:spPr>
          <a:xfrm>
            <a:off x="5403900" y="1364437"/>
            <a:ext cx="3054300" cy="405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SzPts val="2500"/>
              <a:buNone/>
            </a:pPr>
            <a:r>
              <a:rPr lang="fr-FR"/>
              <a:t>Méthodes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8">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7">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0">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9">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9">
                                            <p:txEl>
                                              <p:pRg end="1" st="1"/>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9">
                                            <p:txEl>
                                              <p:pRg end="2" st="2"/>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9">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1"/>
          <p:cNvSpPr txBox="1"/>
          <p:nvPr/>
        </p:nvSpPr>
        <p:spPr>
          <a:xfrm>
            <a:off x="729343" y="144806"/>
            <a:ext cx="7848600" cy="101566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2000" u="none" cap="none" strike="noStrike">
                <a:solidFill>
                  <a:srgbClr val="000000"/>
                </a:solidFill>
                <a:latin typeface="Arial"/>
                <a:ea typeface="Arial"/>
                <a:cs typeface="Arial"/>
                <a:sym typeface="Arial"/>
              </a:rPr>
              <a:t>Probabilité pré-test (PTP) de maladie coronaire obstructive chez le patient symptomatique fonction de l’âge, du sexe et de la nature des symptomes </a:t>
            </a:r>
            <a:endParaRPr/>
          </a:p>
        </p:txBody>
      </p:sp>
      <p:sp>
        <p:nvSpPr>
          <p:cNvPr id="146" name="Google Shape;146;p21"/>
          <p:cNvSpPr txBox="1"/>
          <p:nvPr/>
        </p:nvSpPr>
        <p:spPr>
          <a:xfrm>
            <a:off x="3734791" y="3526146"/>
            <a:ext cx="4843152" cy="43088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0" lang="fr-FR" sz="1100" u="none" cap="none" strike="noStrike">
                <a:solidFill>
                  <a:srgbClr val="000000"/>
                </a:solidFill>
                <a:latin typeface="Arial"/>
                <a:ea typeface="Arial"/>
                <a:cs typeface="Arial"/>
                <a:sym typeface="Arial"/>
              </a:rPr>
              <a:t>Knuuti et al, European Heart Journal, Volume 41, Issue 3, 14 January 2020, Pages 407–477</a:t>
            </a:r>
            <a:endParaRPr b="0" i="0" sz="1600" u="none" cap="none" strike="noStrike">
              <a:solidFill>
                <a:srgbClr val="000000"/>
              </a:solidFill>
              <a:latin typeface="Arial"/>
              <a:ea typeface="Arial"/>
              <a:cs typeface="Arial"/>
              <a:sym typeface="Arial"/>
            </a:endParaRPr>
          </a:p>
        </p:txBody>
      </p:sp>
      <p:pic>
        <p:nvPicPr>
          <p:cNvPr descr="Une image contenant table&#10;&#10;Description générée automatiquement" id="147" name="Google Shape;147;p21"/>
          <p:cNvPicPr preferRelativeResize="0"/>
          <p:nvPr/>
        </p:nvPicPr>
        <p:blipFill rotWithShape="1">
          <a:blip r:embed="rId3">
            <a:alphaModFix/>
          </a:blip>
          <a:srcRect b="0" l="0" r="0" t="0"/>
          <a:stretch/>
        </p:blipFill>
        <p:spPr>
          <a:xfrm>
            <a:off x="618755" y="899215"/>
            <a:ext cx="7959188" cy="2648381"/>
          </a:xfrm>
          <a:prstGeom prst="rect">
            <a:avLst/>
          </a:prstGeom>
          <a:noFill/>
          <a:ln>
            <a:noFill/>
          </a:ln>
        </p:spPr>
      </p:pic>
      <p:sp>
        <p:nvSpPr>
          <p:cNvPr id="148" name="Google Shape;148;p21"/>
          <p:cNvSpPr txBox="1"/>
          <p:nvPr/>
        </p:nvSpPr>
        <p:spPr>
          <a:xfrm>
            <a:off x="618755" y="3890342"/>
            <a:ext cx="7959188" cy="954107"/>
          </a:xfrm>
          <a:prstGeom prst="rect">
            <a:avLst/>
          </a:prstGeom>
          <a:blipFill rotWithShape="1">
            <a:blip r:embed="rId4">
              <a:alphaModFix/>
            </a:blip>
            <a:stretch>
              <a:fillRect b="-5261" l="0" r="0" t="-1315"/>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fr-FR" sz="1400" u="none" cap="none" strike="noStrike">
                <a:latin typeface="Arial"/>
                <a:ea typeface="Arial"/>
                <a:cs typeface="Arial"/>
                <a:sym typeface="Arial"/>
              </a:rPr>
              <a:t>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pic>
        <p:nvPicPr>
          <p:cNvPr id="153" name="Google Shape;153;p22"/>
          <p:cNvPicPr preferRelativeResize="0"/>
          <p:nvPr/>
        </p:nvPicPr>
        <p:blipFill rotWithShape="1">
          <a:blip r:embed="rId3">
            <a:alphaModFix/>
          </a:blip>
          <a:srcRect b="0" l="0" r="0" t="0"/>
          <a:stretch/>
        </p:blipFill>
        <p:spPr>
          <a:xfrm>
            <a:off x="373137" y="1062182"/>
            <a:ext cx="7943549" cy="2519795"/>
          </a:xfrm>
          <a:prstGeom prst="rect">
            <a:avLst/>
          </a:prstGeom>
          <a:noFill/>
          <a:ln>
            <a:noFill/>
          </a:ln>
        </p:spPr>
      </p:pic>
      <p:sp>
        <p:nvSpPr>
          <p:cNvPr id="154" name="Google Shape;154;p22"/>
          <p:cNvSpPr txBox="1"/>
          <p:nvPr/>
        </p:nvSpPr>
        <p:spPr>
          <a:xfrm>
            <a:off x="2475345" y="3585276"/>
            <a:ext cx="5962650" cy="26161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0" lang="fr-FR" sz="1100" u="none" cap="none" strike="noStrike">
                <a:solidFill>
                  <a:srgbClr val="000000"/>
                </a:solidFill>
                <a:latin typeface="Arial"/>
                <a:ea typeface="Arial"/>
                <a:cs typeface="Arial"/>
                <a:sym typeface="Arial"/>
              </a:rPr>
              <a:t>Knuuti et al, European Heart Journal, Volume 41, Issue 3, 14 January 2020, Pages 407–477</a:t>
            </a:r>
            <a:endParaRPr b="0" i="0" sz="1600" u="none" cap="none" strike="noStrike">
              <a:solidFill>
                <a:srgbClr val="000000"/>
              </a:solidFill>
              <a:latin typeface="Arial"/>
              <a:ea typeface="Arial"/>
              <a:cs typeface="Arial"/>
              <a:sym typeface="Arial"/>
            </a:endParaRPr>
          </a:p>
        </p:txBody>
      </p:sp>
      <p:sp>
        <p:nvSpPr>
          <p:cNvPr id="155" name="Google Shape;155;p22"/>
          <p:cNvSpPr txBox="1"/>
          <p:nvPr>
            <p:ph type="title"/>
          </p:nvPr>
        </p:nvSpPr>
        <p:spPr>
          <a:xfrm>
            <a:off x="457201" y="455594"/>
            <a:ext cx="77724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lang="fr-FR"/>
              <a:t>Quel Test pour quel patient ?</a:t>
            </a:r>
            <a:endParaRPr/>
          </a:p>
          <a:p>
            <a:pPr indent="0" lvl="0" marL="0" rtl="0" algn="ctr">
              <a:lnSpc>
                <a:spcPct val="100000"/>
              </a:lnSpc>
              <a:spcBef>
                <a:spcPts val="0"/>
              </a:spcBef>
              <a:spcAft>
                <a:spcPts val="0"/>
              </a:spcAft>
              <a:buSzPts val="3000"/>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3"/>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LEQUEL CHOISIR ???</a:t>
            </a:r>
            <a:endParaRPr/>
          </a:p>
        </p:txBody>
      </p:sp>
      <p:pic>
        <p:nvPicPr>
          <p:cNvPr descr="médicament, médical, Antibiotiques, capsule, santé, des médicaments, se soucier, pharmacie, bouteille, comprimés, guérir, silhouette, médicament, pharmaceutique, ampoule, chimie, symbole, vitamine, aspirine, drogue, icône, noir, conception, forme, logo, produit, bouteille d'eau, bouteille en plastique, clipart, noir et blanc, Boisson, liquide" id="161" name="Google Shape;161;p23"/>
          <p:cNvPicPr preferRelativeResize="0"/>
          <p:nvPr/>
        </p:nvPicPr>
        <p:blipFill rotWithShape="1">
          <a:blip r:embed="rId3">
            <a:alphaModFix/>
          </a:blip>
          <a:srcRect b="0" l="0" r="0" t="0"/>
          <a:stretch/>
        </p:blipFill>
        <p:spPr>
          <a:xfrm>
            <a:off x="370113" y="1143001"/>
            <a:ext cx="1080000" cy="1080000"/>
          </a:xfrm>
          <a:prstGeom prst="rect">
            <a:avLst/>
          </a:prstGeom>
          <a:noFill/>
          <a:ln>
            <a:noFill/>
          </a:ln>
        </p:spPr>
      </p:pic>
      <p:sp>
        <p:nvSpPr>
          <p:cNvPr id="162" name="Google Shape;162;p23"/>
          <p:cNvSpPr txBox="1"/>
          <p:nvPr/>
        </p:nvSpPr>
        <p:spPr>
          <a:xfrm>
            <a:off x="370113" y="2048530"/>
            <a:ext cx="1080000"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400" u="none" cap="none" strike="noStrike">
                <a:solidFill>
                  <a:srgbClr val="000000"/>
                </a:solidFill>
                <a:latin typeface="Arial"/>
                <a:ea typeface="Arial"/>
                <a:cs typeface="Arial"/>
                <a:sym typeface="Arial"/>
              </a:rPr>
              <a:t>TTT Médical</a:t>
            </a:r>
            <a:endParaRPr/>
          </a:p>
        </p:txBody>
      </p:sp>
      <p:pic>
        <p:nvPicPr>
          <p:cNvPr id="163" name="Google Shape;163;p23"/>
          <p:cNvPicPr preferRelativeResize="0"/>
          <p:nvPr/>
        </p:nvPicPr>
        <p:blipFill rotWithShape="1">
          <a:blip r:embed="rId4">
            <a:alphaModFix/>
          </a:blip>
          <a:srcRect b="0" l="0" r="0" t="0"/>
          <a:stretch/>
        </p:blipFill>
        <p:spPr>
          <a:xfrm>
            <a:off x="695624" y="3307283"/>
            <a:ext cx="1089000" cy="1080000"/>
          </a:xfrm>
          <a:prstGeom prst="rect">
            <a:avLst/>
          </a:prstGeom>
          <a:noFill/>
          <a:ln>
            <a:noFill/>
          </a:ln>
        </p:spPr>
      </p:pic>
      <p:sp>
        <p:nvSpPr>
          <p:cNvPr id="164" name="Google Shape;164;p23"/>
          <p:cNvSpPr txBox="1"/>
          <p:nvPr/>
        </p:nvSpPr>
        <p:spPr>
          <a:xfrm>
            <a:off x="475704" y="4387283"/>
            <a:ext cx="1529105" cy="24622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000" u="none" cap="none" strike="noStrike">
                <a:solidFill>
                  <a:srgbClr val="000000"/>
                </a:solidFill>
                <a:latin typeface="Arial"/>
                <a:ea typeface="Arial"/>
                <a:cs typeface="Arial"/>
                <a:sym typeface="Arial"/>
              </a:rPr>
              <a:t>CORONAROGRAPHIE</a:t>
            </a:r>
            <a:endParaRPr/>
          </a:p>
        </p:txBody>
      </p:sp>
      <p:pic>
        <p:nvPicPr>
          <p:cNvPr descr="L&amp;#39;ELECTROCARDIOGRAMME D&amp;#39;EFFORT" id="165" name="Google Shape;165;p23"/>
          <p:cNvPicPr preferRelativeResize="0"/>
          <p:nvPr/>
        </p:nvPicPr>
        <p:blipFill rotWithShape="1">
          <a:blip r:embed="rId5">
            <a:alphaModFix/>
          </a:blip>
          <a:srcRect b="0" l="0" r="0" t="0"/>
          <a:stretch/>
        </p:blipFill>
        <p:spPr>
          <a:xfrm>
            <a:off x="2948186" y="3280685"/>
            <a:ext cx="1080000" cy="1540141"/>
          </a:xfrm>
          <a:prstGeom prst="rect">
            <a:avLst/>
          </a:prstGeom>
          <a:noFill/>
          <a:ln>
            <a:noFill/>
          </a:ln>
        </p:spPr>
      </p:pic>
      <p:sp>
        <p:nvSpPr>
          <p:cNvPr id="166" name="Google Shape;166;p23"/>
          <p:cNvSpPr txBox="1"/>
          <p:nvPr/>
        </p:nvSpPr>
        <p:spPr>
          <a:xfrm>
            <a:off x="2723633" y="4820826"/>
            <a:ext cx="1529105" cy="24622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000" u="none" cap="none" strike="noStrike">
                <a:solidFill>
                  <a:srgbClr val="000000"/>
                </a:solidFill>
                <a:latin typeface="Arial"/>
                <a:ea typeface="Arial"/>
                <a:cs typeface="Arial"/>
                <a:sym typeface="Arial"/>
              </a:rPr>
              <a:t>TEST D’EFFORT</a:t>
            </a:r>
            <a:endParaRPr/>
          </a:p>
        </p:txBody>
      </p:sp>
      <p:pic>
        <p:nvPicPr>
          <p:cNvPr id="167" name="Google Shape;167;p23"/>
          <p:cNvPicPr preferRelativeResize="0"/>
          <p:nvPr/>
        </p:nvPicPr>
        <p:blipFill rotWithShape="1">
          <a:blip r:embed="rId6">
            <a:alphaModFix/>
          </a:blip>
          <a:srcRect b="0" l="0" r="0" t="0"/>
          <a:stretch/>
        </p:blipFill>
        <p:spPr>
          <a:xfrm>
            <a:off x="4899929" y="3307283"/>
            <a:ext cx="1440000" cy="1217454"/>
          </a:xfrm>
          <a:prstGeom prst="rect">
            <a:avLst/>
          </a:prstGeom>
          <a:noFill/>
          <a:ln>
            <a:noFill/>
          </a:ln>
        </p:spPr>
      </p:pic>
      <p:sp>
        <p:nvSpPr>
          <p:cNvPr id="168" name="Google Shape;168;p23"/>
          <p:cNvSpPr txBox="1"/>
          <p:nvPr/>
        </p:nvSpPr>
        <p:spPr>
          <a:xfrm>
            <a:off x="4810824" y="4524737"/>
            <a:ext cx="1529105" cy="24622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000" u="none" cap="none" strike="noStrike">
                <a:solidFill>
                  <a:srgbClr val="000000"/>
                </a:solidFill>
                <a:latin typeface="Arial"/>
                <a:ea typeface="Arial"/>
                <a:cs typeface="Arial"/>
                <a:sym typeface="Arial"/>
              </a:rPr>
              <a:t>IRM DE STRESS</a:t>
            </a:r>
            <a:endParaRPr/>
          </a:p>
        </p:txBody>
      </p:sp>
      <p:pic>
        <p:nvPicPr>
          <p:cNvPr descr="Une image contenant texte, chat&#10;&#10;Description générée automatiquement" id="169" name="Google Shape;169;p23"/>
          <p:cNvPicPr preferRelativeResize="0"/>
          <p:nvPr/>
        </p:nvPicPr>
        <p:blipFill rotWithShape="1">
          <a:blip r:embed="rId7">
            <a:alphaModFix/>
          </a:blip>
          <a:srcRect b="0" l="0" r="0" t="0"/>
          <a:stretch/>
        </p:blipFill>
        <p:spPr>
          <a:xfrm>
            <a:off x="7008376" y="3156880"/>
            <a:ext cx="1440000" cy="1022804"/>
          </a:xfrm>
          <a:prstGeom prst="rect">
            <a:avLst/>
          </a:prstGeom>
          <a:noFill/>
          <a:ln>
            <a:noFill/>
          </a:ln>
        </p:spPr>
      </p:pic>
      <p:sp>
        <p:nvSpPr>
          <p:cNvPr id="170" name="Google Shape;170;p23"/>
          <p:cNvSpPr txBox="1"/>
          <p:nvPr/>
        </p:nvSpPr>
        <p:spPr>
          <a:xfrm>
            <a:off x="6885717" y="4141062"/>
            <a:ext cx="1529105" cy="24622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000" u="none" cap="none" strike="noStrike">
                <a:solidFill>
                  <a:srgbClr val="000000"/>
                </a:solidFill>
                <a:latin typeface="Arial"/>
                <a:ea typeface="Arial"/>
                <a:cs typeface="Arial"/>
                <a:sym typeface="Arial"/>
              </a:rPr>
              <a:t>ECHO DE STRESS</a:t>
            </a:r>
            <a:endParaRPr/>
          </a:p>
        </p:txBody>
      </p:sp>
      <p:pic>
        <p:nvPicPr>
          <p:cNvPr descr="Valeur prédictive des calcifications coronaires et intérêt du score calcique  | Cardiologie Pratique" id="171" name="Google Shape;171;p23"/>
          <p:cNvPicPr preferRelativeResize="0"/>
          <p:nvPr/>
        </p:nvPicPr>
        <p:blipFill rotWithShape="1">
          <a:blip r:embed="rId8">
            <a:alphaModFix/>
          </a:blip>
          <a:srcRect b="0" l="0" r="0" t="0"/>
          <a:stretch/>
        </p:blipFill>
        <p:spPr>
          <a:xfrm>
            <a:off x="4252738" y="1294683"/>
            <a:ext cx="1440000" cy="1095468"/>
          </a:xfrm>
          <a:prstGeom prst="rect">
            <a:avLst/>
          </a:prstGeom>
          <a:noFill/>
          <a:ln>
            <a:noFill/>
          </a:ln>
        </p:spPr>
      </p:pic>
      <p:sp>
        <p:nvSpPr>
          <p:cNvPr id="172" name="Google Shape;172;p23"/>
          <p:cNvSpPr txBox="1"/>
          <p:nvPr/>
        </p:nvSpPr>
        <p:spPr>
          <a:xfrm>
            <a:off x="4204214" y="2382421"/>
            <a:ext cx="1529105" cy="24622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000" u="none" cap="none" strike="noStrike">
                <a:solidFill>
                  <a:srgbClr val="000000"/>
                </a:solidFill>
                <a:latin typeface="Arial"/>
                <a:ea typeface="Arial"/>
                <a:cs typeface="Arial"/>
                <a:sym typeface="Arial"/>
              </a:rPr>
              <a:t>SCORE CALCIQUE</a:t>
            </a:r>
            <a:endParaRPr/>
          </a:p>
        </p:txBody>
      </p:sp>
      <p:pic>
        <p:nvPicPr>
          <p:cNvPr descr="Coroscanner à Paris 16, Clinique Bizet" id="173" name="Google Shape;173;p23"/>
          <p:cNvPicPr preferRelativeResize="0"/>
          <p:nvPr/>
        </p:nvPicPr>
        <p:blipFill rotWithShape="1">
          <a:blip r:embed="rId9">
            <a:alphaModFix/>
          </a:blip>
          <a:srcRect b="0" l="0" r="0" t="0"/>
          <a:stretch/>
        </p:blipFill>
        <p:spPr>
          <a:xfrm>
            <a:off x="2137201" y="1453206"/>
            <a:ext cx="1440000" cy="1440000"/>
          </a:xfrm>
          <a:prstGeom prst="rect">
            <a:avLst/>
          </a:prstGeom>
          <a:noFill/>
          <a:ln>
            <a:noFill/>
          </a:ln>
        </p:spPr>
      </p:pic>
      <p:sp>
        <p:nvSpPr>
          <p:cNvPr id="174" name="Google Shape;174;p23"/>
          <p:cNvSpPr txBox="1"/>
          <p:nvPr/>
        </p:nvSpPr>
        <p:spPr>
          <a:xfrm>
            <a:off x="2082863" y="2852635"/>
            <a:ext cx="1529105" cy="24622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000" u="none" cap="none" strike="noStrike">
                <a:solidFill>
                  <a:srgbClr val="000000"/>
                </a:solidFill>
                <a:latin typeface="Arial"/>
                <a:ea typeface="Arial"/>
                <a:cs typeface="Arial"/>
                <a:sym typeface="Arial"/>
              </a:rPr>
              <a:t>COROSCANNER</a:t>
            </a:r>
            <a:endParaRPr/>
          </a:p>
        </p:txBody>
      </p:sp>
      <p:pic>
        <p:nvPicPr>
          <p:cNvPr descr="LeCiber.fr | Scintigraphie myocardique" id="175" name="Google Shape;175;p23"/>
          <p:cNvPicPr preferRelativeResize="0"/>
          <p:nvPr/>
        </p:nvPicPr>
        <p:blipFill rotWithShape="1">
          <a:blip r:embed="rId10">
            <a:alphaModFix/>
          </a:blip>
          <a:srcRect b="0" l="0" r="0" t="0"/>
          <a:stretch/>
        </p:blipFill>
        <p:spPr>
          <a:xfrm>
            <a:off x="6360332" y="1485640"/>
            <a:ext cx="1529207" cy="1019891"/>
          </a:xfrm>
          <a:prstGeom prst="rect">
            <a:avLst/>
          </a:prstGeom>
          <a:noFill/>
          <a:ln>
            <a:noFill/>
          </a:ln>
        </p:spPr>
      </p:pic>
      <p:sp>
        <p:nvSpPr>
          <p:cNvPr id="176" name="Google Shape;176;p23"/>
          <p:cNvSpPr txBox="1"/>
          <p:nvPr/>
        </p:nvSpPr>
        <p:spPr>
          <a:xfrm>
            <a:off x="6339929" y="2493493"/>
            <a:ext cx="1529105" cy="24622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000" u="none" cap="none" strike="noStrike">
                <a:solidFill>
                  <a:srgbClr val="000000"/>
                </a:solidFill>
                <a:latin typeface="Arial"/>
                <a:ea typeface="Arial"/>
                <a:cs typeface="Arial"/>
                <a:sym typeface="Arial"/>
              </a:rPr>
              <a:t>SCINTIGRAPHIE</a:t>
            </a:r>
            <a:endParaRPr/>
          </a:p>
        </p:txBody>
      </p:sp>
      <p:sp>
        <p:nvSpPr>
          <p:cNvPr id="177" name="Google Shape;177;p23"/>
          <p:cNvSpPr/>
          <p:nvPr/>
        </p:nvSpPr>
        <p:spPr>
          <a:xfrm rot="-1433398">
            <a:off x="-238494" y="1200437"/>
            <a:ext cx="6554556" cy="3128370"/>
          </a:xfrm>
          <a:prstGeom prst="ellipse">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78" name="Google Shape;178;p23"/>
          <p:cNvSpPr/>
          <p:nvPr/>
        </p:nvSpPr>
        <p:spPr>
          <a:xfrm rot="-1433398">
            <a:off x="2773550" y="1822744"/>
            <a:ext cx="6554556" cy="2877268"/>
          </a:xfrm>
          <a:prstGeom prst="ellipse">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79" name="Google Shape;179;p23"/>
          <p:cNvSpPr txBox="1"/>
          <p:nvPr/>
        </p:nvSpPr>
        <p:spPr>
          <a:xfrm>
            <a:off x="1840149" y="3483791"/>
            <a:ext cx="1402923"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fr-FR" sz="1400" u="none" cap="none" strike="noStrike">
                <a:solidFill>
                  <a:srgbClr val="FF0000"/>
                </a:solidFill>
                <a:latin typeface="Arial"/>
                <a:ea typeface="Arial"/>
                <a:cs typeface="Arial"/>
                <a:sym typeface="Arial"/>
              </a:rPr>
              <a:t>ANATOMIQUE</a:t>
            </a:r>
            <a:endParaRPr/>
          </a:p>
        </p:txBody>
      </p:sp>
      <p:sp>
        <p:nvSpPr>
          <p:cNvPr id="180" name="Google Shape;180;p23"/>
          <p:cNvSpPr txBox="1"/>
          <p:nvPr/>
        </p:nvSpPr>
        <p:spPr>
          <a:xfrm>
            <a:off x="6360332" y="4686080"/>
            <a:ext cx="1710772"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FF0000"/>
                </a:solidFill>
                <a:latin typeface="Arial"/>
                <a:ea typeface="Arial"/>
                <a:cs typeface="Arial"/>
                <a:sym typeface="Arial"/>
              </a:rPr>
              <a:t>FONCTIONNEL</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6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7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7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7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6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6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7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7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7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6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6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6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6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6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7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4"/>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CRITERES DE CHOIX</a:t>
            </a:r>
            <a:endParaRPr/>
          </a:p>
        </p:txBody>
      </p:sp>
      <p:sp>
        <p:nvSpPr>
          <p:cNvPr id="186" name="Google Shape;186;p24"/>
          <p:cNvSpPr txBox="1"/>
          <p:nvPr>
            <p:ph idx="1" type="body"/>
          </p:nvPr>
        </p:nvSpPr>
        <p:spPr>
          <a:xfrm>
            <a:off x="685800" y="1152475"/>
            <a:ext cx="7772400" cy="3416400"/>
          </a:xfrm>
          <a:prstGeom prst="rect">
            <a:avLst/>
          </a:prstGeom>
          <a:noFill/>
          <a:ln>
            <a:noFill/>
          </a:ln>
        </p:spPr>
        <p:txBody>
          <a:bodyPr anchorCtr="0" anchor="t" bIns="91425" lIns="91425" spcFirstLastPara="1" rIns="91425" wrap="square" tIns="91425">
            <a:noAutofit/>
          </a:bodyPr>
          <a:lstStyle/>
          <a:p>
            <a:pPr indent="0" lvl="0" marL="139700" rtl="0" algn="ctr">
              <a:lnSpc>
                <a:spcPct val="115000"/>
              </a:lnSpc>
              <a:spcBef>
                <a:spcPts val="0"/>
              </a:spcBef>
              <a:spcAft>
                <a:spcPts val="0"/>
              </a:spcAft>
              <a:buSzPts val="1400"/>
              <a:buNone/>
            </a:pPr>
            <a:r>
              <a:rPr b="1" lang="fr-FR" sz="1600"/>
              <a:t>RISQUE FAUX POSITIFS OU FAUX NEGATIFS ?</a:t>
            </a:r>
            <a:endParaRPr/>
          </a:p>
          <a:p>
            <a:pPr indent="0" lvl="0" marL="139700" rtl="0" algn="ctr">
              <a:lnSpc>
                <a:spcPct val="115000"/>
              </a:lnSpc>
              <a:spcBef>
                <a:spcPts val="0"/>
              </a:spcBef>
              <a:spcAft>
                <a:spcPts val="0"/>
              </a:spcAft>
              <a:buSzPts val="1400"/>
              <a:buNone/>
            </a:pPr>
            <a:r>
              <a:t/>
            </a:r>
            <a:endParaRPr b="1" sz="1600"/>
          </a:p>
          <a:p>
            <a:pPr indent="0" lvl="0" marL="139700" rtl="0" algn="ctr">
              <a:lnSpc>
                <a:spcPct val="115000"/>
              </a:lnSpc>
              <a:spcBef>
                <a:spcPts val="0"/>
              </a:spcBef>
              <a:spcAft>
                <a:spcPts val="0"/>
              </a:spcAft>
              <a:buSzPts val="1400"/>
              <a:buNone/>
            </a:pPr>
            <a:r>
              <a:rPr b="1" lang="fr-FR" sz="1600"/>
              <a:t>TEST FONCTIONNEL OU ANATOMIQUE ?</a:t>
            </a:r>
            <a:endParaRPr/>
          </a:p>
          <a:p>
            <a:pPr indent="0" lvl="0" marL="139700" rtl="0" algn="ctr">
              <a:lnSpc>
                <a:spcPct val="115000"/>
              </a:lnSpc>
              <a:spcBef>
                <a:spcPts val="0"/>
              </a:spcBef>
              <a:spcAft>
                <a:spcPts val="0"/>
              </a:spcAft>
              <a:buSzPts val="1400"/>
              <a:buNone/>
            </a:pPr>
            <a:r>
              <a:t/>
            </a:r>
            <a:endParaRPr b="1" sz="1600"/>
          </a:p>
          <a:p>
            <a:pPr indent="0" lvl="0" marL="139700" rtl="0" algn="ctr">
              <a:lnSpc>
                <a:spcPct val="115000"/>
              </a:lnSpc>
              <a:spcBef>
                <a:spcPts val="0"/>
              </a:spcBef>
              <a:spcAft>
                <a:spcPts val="0"/>
              </a:spcAft>
              <a:buSzPts val="1400"/>
              <a:buNone/>
            </a:pPr>
            <a:r>
              <a:rPr b="1" lang="fr-FR" sz="1600"/>
              <a:t>CARACTERISTIQUES PATIENTS (risque Ca++ coronaire, allergie, âge, irradiation, capacité effort, rythme cardiaque, ECG repos…)</a:t>
            </a:r>
            <a:endParaRPr/>
          </a:p>
          <a:p>
            <a:pPr indent="0" lvl="0" marL="139700" rtl="0" algn="ctr">
              <a:lnSpc>
                <a:spcPct val="115000"/>
              </a:lnSpc>
              <a:spcBef>
                <a:spcPts val="0"/>
              </a:spcBef>
              <a:spcAft>
                <a:spcPts val="0"/>
              </a:spcAft>
              <a:buSzPts val="1400"/>
              <a:buNone/>
            </a:pPr>
            <a:r>
              <a:t/>
            </a:r>
            <a:endParaRPr b="1" sz="1600"/>
          </a:p>
          <a:p>
            <a:pPr indent="0" lvl="0" marL="139700" rtl="0" algn="ctr">
              <a:lnSpc>
                <a:spcPct val="115000"/>
              </a:lnSpc>
              <a:spcBef>
                <a:spcPts val="0"/>
              </a:spcBef>
              <a:spcAft>
                <a:spcPts val="0"/>
              </a:spcAft>
              <a:buSzPts val="1400"/>
              <a:buNone/>
            </a:pPr>
            <a:r>
              <a:rPr b="1" lang="fr-FR" sz="1600"/>
              <a:t>Expertise locale</a:t>
            </a:r>
            <a:endParaRPr/>
          </a:p>
          <a:p>
            <a:pPr indent="0" lvl="0" marL="139700" rtl="0" algn="ctr">
              <a:lnSpc>
                <a:spcPct val="115000"/>
              </a:lnSpc>
              <a:spcBef>
                <a:spcPts val="0"/>
              </a:spcBef>
              <a:spcAft>
                <a:spcPts val="0"/>
              </a:spcAft>
              <a:buSzPts val="1400"/>
              <a:buNone/>
            </a:pPr>
            <a:r>
              <a:t/>
            </a:r>
            <a:endParaRPr b="1" sz="1600"/>
          </a:p>
          <a:p>
            <a:pPr indent="0" lvl="0" marL="139700" rtl="0" algn="ctr">
              <a:lnSpc>
                <a:spcPct val="115000"/>
              </a:lnSpc>
              <a:spcBef>
                <a:spcPts val="0"/>
              </a:spcBef>
              <a:spcAft>
                <a:spcPts val="0"/>
              </a:spcAft>
              <a:buSzPts val="1400"/>
              <a:buNone/>
            </a:pPr>
            <a:r>
              <a:rPr b="1" lang="fr-FR" sz="1600"/>
              <a:t>Disponibilité des tests</a:t>
            </a:r>
            <a:endParaRPr/>
          </a:p>
          <a:p>
            <a:pPr indent="0" lvl="0" marL="139700" rtl="0" algn="ctr">
              <a:lnSpc>
                <a:spcPct val="115000"/>
              </a:lnSpc>
              <a:spcBef>
                <a:spcPts val="0"/>
              </a:spcBef>
              <a:spcAft>
                <a:spcPts val="0"/>
              </a:spcAft>
              <a:buSzPts val="1400"/>
              <a:buNone/>
            </a:pPr>
            <a:r>
              <a:t/>
            </a:r>
            <a:endParaRPr b="1" sz="16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90" name="Shape 190"/>
        <p:cNvGrpSpPr/>
        <p:nvPr/>
      </p:nvGrpSpPr>
      <p:grpSpPr>
        <a:xfrm>
          <a:off x="0" y="0"/>
          <a:ext cx="0" cy="0"/>
          <a:chOff x="0" y="0"/>
          <a:chExt cx="0" cy="0"/>
        </a:xfrm>
      </p:grpSpPr>
      <p:sp>
        <p:nvSpPr>
          <p:cNvPr id="191" name="Google Shape;191;p25"/>
          <p:cNvSpPr txBox="1"/>
          <p:nvPr>
            <p:ph type="title"/>
          </p:nvPr>
        </p:nvSpPr>
        <p:spPr>
          <a:xfrm>
            <a:off x="311700" y="77412"/>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PROBABILITE CORONAROPATHIE CONFIRMEE OU NON PAR LE TEST</a:t>
            </a:r>
            <a:endParaRPr/>
          </a:p>
        </p:txBody>
      </p:sp>
      <p:pic>
        <p:nvPicPr>
          <p:cNvPr id="192" name="Google Shape;192;p25"/>
          <p:cNvPicPr preferRelativeResize="0"/>
          <p:nvPr/>
        </p:nvPicPr>
        <p:blipFill rotWithShape="1">
          <a:blip r:embed="rId3">
            <a:alphaModFix/>
          </a:blip>
          <a:srcRect b="0" l="0" r="0" t="0"/>
          <a:stretch/>
        </p:blipFill>
        <p:spPr>
          <a:xfrm>
            <a:off x="311700" y="1330037"/>
            <a:ext cx="3501972" cy="3545856"/>
          </a:xfrm>
          <a:prstGeom prst="rect">
            <a:avLst/>
          </a:prstGeom>
          <a:noFill/>
          <a:ln>
            <a:noFill/>
          </a:ln>
        </p:spPr>
      </p:pic>
      <p:pic>
        <p:nvPicPr>
          <p:cNvPr descr="Une image contenant texte&#10;&#10;Description générée automatiquement" id="193" name="Google Shape;193;p25"/>
          <p:cNvPicPr preferRelativeResize="0"/>
          <p:nvPr/>
        </p:nvPicPr>
        <p:blipFill rotWithShape="1">
          <a:blip r:embed="rId4">
            <a:alphaModFix/>
          </a:blip>
          <a:srcRect b="0" l="0" r="0" t="0"/>
          <a:stretch/>
        </p:blipFill>
        <p:spPr>
          <a:xfrm>
            <a:off x="3959843" y="3699365"/>
            <a:ext cx="3501972" cy="8982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26"/>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TEST D’EFFORT</a:t>
            </a:r>
            <a:endParaRPr/>
          </a:p>
        </p:txBody>
      </p:sp>
      <p:pic>
        <p:nvPicPr>
          <p:cNvPr descr="Epreuve d'effort RDC 3" id="199" name="Google Shape;199;p26"/>
          <p:cNvPicPr preferRelativeResize="0"/>
          <p:nvPr/>
        </p:nvPicPr>
        <p:blipFill rotWithShape="1">
          <a:blip r:embed="rId3">
            <a:alphaModFix/>
          </a:blip>
          <a:srcRect b="0" l="0" r="0" t="0"/>
          <a:stretch/>
        </p:blipFill>
        <p:spPr>
          <a:xfrm>
            <a:off x="398382" y="1549729"/>
            <a:ext cx="4072717" cy="2685308"/>
          </a:xfrm>
          <a:prstGeom prst="rect">
            <a:avLst/>
          </a:prstGeom>
          <a:noFill/>
          <a:ln>
            <a:noFill/>
          </a:ln>
        </p:spPr>
      </p:pic>
      <p:sp>
        <p:nvSpPr>
          <p:cNvPr id="200" name="Google Shape;200;p26"/>
          <p:cNvSpPr txBox="1"/>
          <p:nvPr/>
        </p:nvSpPr>
        <p:spPr>
          <a:xfrm>
            <a:off x="4809506" y="1442852"/>
            <a:ext cx="3509119"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TROP DE RISQUE DE FAUX POSITIFS ET FAUX NEGATIFS</a:t>
            </a:r>
            <a:endParaRPr/>
          </a:p>
        </p:txBody>
      </p:sp>
      <p:sp>
        <p:nvSpPr>
          <p:cNvPr id="201" name="Google Shape;201;p26"/>
          <p:cNvSpPr txBox="1"/>
          <p:nvPr/>
        </p:nvSpPr>
        <p:spPr>
          <a:xfrm>
            <a:off x="4914406" y="2224644"/>
            <a:ext cx="3509119"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ALTERNATIVE QUAND IMAGERIE FONCTIONNELLE NON DISPONIBLE</a:t>
            </a:r>
            <a:endParaRPr/>
          </a:p>
        </p:txBody>
      </p:sp>
      <p:sp>
        <p:nvSpPr>
          <p:cNvPr id="202" name="Google Shape;202;p26"/>
          <p:cNvSpPr txBox="1"/>
          <p:nvPr/>
        </p:nvSpPr>
        <p:spPr>
          <a:xfrm>
            <a:off x="4914406" y="3160597"/>
            <a:ext cx="3509119"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INTERET SEUIL ISCHEMIQUE, TOLERANCE EFFORT, TR DU RYTHME, REPONSE PA…</a:t>
            </a:r>
            <a:endParaRPr/>
          </a:p>
        </p:txBody>
      </p:sp>
      <p:cxnSp>
        <p:nvCxnSpPr>
          <p:cNvPr id="203" name="Google Shape;203;p26"/>
          <p:cNvCxnSpPr/>
          <p:nvPr/>
        </p:nvCxnSpPr>
        <p:spPr>
          <a:xfrm>
            <a:off x="720475" y="1349829"/>
            <a:ext cx="3002439" cy="3004457"/>
          </a:xfrm>
          <a:prstGeom prst="straightConnector1">
            <a:avLst/>
          </a:prstGeom>
          <a:noFill/>
          <a:ln cap="flat" cmpd="sng" w="25400">
            <a:solidFill>
              <a:srgbClr val="FF0000"/>
            </a:solidFill>
            <a:prstDash val="solid"/>
            <a:round/>
            <a:headEnd len="sm" w="sm" type="none"/>
            <a:tailEnd len="sm" w="sm" type="none"/>
          </a:ln>
          <a:effectLst>
            <a:outerShdw blurRad="40000" rotWithShape="0" dir="5400000" dist="20000">
              <a:srgbClr val="000000">
                <a:alpha val="37647"/>
              </a:srgbClr>
            </a:outerShdw>
          </a:effectLst>
        </p:spPr>
      </p:cxnSp>
      <p:cxnSp>
        <p:nvCxnSpPr>
          <p:cNvPr id="204" name="Google Shape;204;p26"/>
          <p:cNvCxnSpPr/>
          <p:nvPr/>
        </p:nvCxnSpPr>
        <p:spPr>
          <a:xfrm flipH="1">
            <a:off x="825375" y="1349829"/>
            <a:ext cx="3079627" cy="3004457"/>
          </a:xfrm>
          <a:prstGeom prst="straightConnector1">
            <a:avLst/>
          </a:prstGeom>
          <a:noFill/>
          <a:ln cap="flat" cmpd="sng" w="25400">
            <a:solidFill>
              <a:srgbClr val="FF0000"/>
            </a:solidFill>
            <a:prstDash val="solid"/>
            <a:round/>
            <a:headEnd len="sm" w="sm" type="none"/>
            <a:tailEnd len="sm" w="sm" type="none"/>
          </a:ln>
          <a:effectLst>
            <a:outerShdw blurRad="40000" rotWithShape="0" dir="5400000" dist="20000">
              <a:srgbClr val="000000">
                <a:alpha val="37647"/>
              </a:srgbClr>
            </a:outerShdw>
          </a:effectLst>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0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7"/>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SCINTIGRAPHIE MYOCARDIQUE</a:t>
            </a:r>
            <a:endParaRPr/>
          </a:p>
        </p:txBody>
      </p:sp>
      <p:sp>
        <p:nvSpPr>
          <p:cNvPr id="210" name="Google Shape;210;p27"/>
          <p:cNvSpPr txBox="1"/>
          <p:nvPr>
            <p:ph idx="1" type="body"/>
          </p:nvPr>
        </p:nvSpPr>
        <p:spPr>
          <a:xfrm>
            <a:off x="4572000" y="1998637"/>
            <a:ext cx="3777343" cy="1419275"/>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8C5A79"/>
              </a:buClr>
              <a:buSzPts val="1400"/>
              <a:buFont typeface="Lato"/>
              <a:buChar char="❏"/>
            </a:pPr>
            <a:r>
              <a:rPr lang="fr-FR"/>
              <a:t>EFFORT / DIPYRIDAMOLE / MIXTE / DOBUTAMINE / ATROPINE</a:t>
            </a:r>
            <a:endParaRPr/>
          </a:p>
          <a:p>
            <a:pPr indent="-317500" lvl="0" marL="457200" rtl="0" algn="l">
              <a:lnSpc>
                <a:spcPct val="115000"/>
              </a:lnSpc>
              <a:spcBef>
                <a:spcPts val="0"/>
              </a:spcBef>
              <a:spcAft>
                <a:spcPts val="0"/>
              </a:spcAft>
              <a:buClr>
                <a:srgbClr val="8C5A79"/>
              </a:buClr>
              <a:buSzPts val="1400"/>
              <a:buFont typeface="Lato"/>
              <a:buChar char="❏"/>
            </a:pPr>
            <a:r>
              <a:rPr lang="fr-FR"/>
              <a:t>Se 95% Sp 82%</a:t>
            </a:r>
            <a:endParaRPr/>
          </a:p>
          <a:p>
            <a:pPr indent="-317500" lvl="0" marL="457200" rtl="0" algn="l">
              <a:lnSpc>
                <a:spcPct val="115000"/>
              </a:lnSpc>
              <a:spcBef>
                <a:spcPts val="0"/>
              </a:spcBef>
              <a:spcAft>
                <a:spcPts val="0"/>
              </a:spcAft>
              <a:buClr>
                <a:srgbClr val="8C5A79"/>
              </a:buClr>
              <a:buSzPts val="1400"/>
              <a:buFont typeface="Lato"/>
              <a:buChar char="❏"/>
            </a:pPr>
            <a:r>
              <a:rPr lang="fr-FR"/>
              <a:t>Risque irradiation</a:t>
            </a:r>
            <a:endParaRPr/>
          </a:p>
          <a:p>
            <a:pPr indent="-317500" lvl="0" marL="457200" rtl="0" algn="l">
              <a:lnSpc>
                <a:spcPct val="115000"/>
              </a:lnSpc>
              <a:spcBef>
                <a:spcPts val="0"/>
              </a:spcBef>
              <a:spcAft>
                <a:spcPts val="0"/>
              </a:spcAft>
              <a:buClr>
                <a:srgbClr val="8C5A79"/>
              </a:buClr>
              <a:buSzPts val="1400"/>
              <a:buFont typeface="Lato"/>
              <a:buChar char="❏"/>
            </a:pPr>
            <a:r>
              <a:rPr lang="fr-FR"/>
              <a:t>Problème BPCO ou asthmatique et Faible capacité effort…</a:t>
            </a:r>
            <a:endParaRPr/>
          </a:p>
          <a:p>
            <a:pPr indent="-317500" lvl="0" marL="457200" rtl="0" algn="l">
              <a:lnSpc>
                <a:spcPct val="115000"/>
              </a:lnSpc>
              <a:spcBef>
                <a:spcPts val="0"/>
              </a:spcBef>
              <a:spcAft>
                <a:spcPts val="0"/>
              </a:spcAft>
              <a:buClr>
                <a:srgbClr val="8C5A79"/>
              </a:buClr>
              <a:buSzPts val="1400"/>
              <a:buFont typeface="Lato"/>
              <a:buChar char="❏"/>
            </a:pPr>
            <a:r>
              <a:rPr lang="fr-FR"/>
              <a:t>Aire à risque &gt; 10% 🡺 Haut risque</a:t>
            </a:r>
            <a:endParaRPr/>
          </a:p>
        </p:txBody>
      </p:sp>
      <p:pic>
        <p:nvPicPr>
          <p:cNvPr id="211" name="Google Shape;211;p27"/>
          <p:cNvPicPr preferRelativeResize="0"/>
          <p:nvPr/>
        </p:nvPicPr>
        <p:blipFill rotWithShape="1">
          <a:blip r:embed="rId3">
            <a:alphaModFix/>
          </a:blip>
          <a:srcRect b="0" l="0" r="0" t="0"/>
          <a:stretch/>
        </p:blipFill>
        <p:spPr>
          <a:xfrm>
            <a:off x="413657" y="1643743"/>
            <a:ext cx="3950840" cy="212906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28"/>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IRM DE STRESS</a:t>
            </a:r>
            <a:endParaRPr/>
          </a:p>
        </p:txBody>
      </p:sp>
      <p:sp>
        <p:nvSpPr>
          <p:cNvPr id="217" name="Google Shape;217;p28"/>
          <p:cNvSpPr txBox="1"/>
          <p:nvPr>
            <p:ph idx="1" type="body"/>
          </p:nvPr>
        </p:nvSpPr>
        <p:spPr>
          <a:xfrm>
            <a:off x="4572000" y="1998637"/>
            <a:ext cx="3777343" cy="1419275"/>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8C5A79"/>
              </a:buClr>
              <a:buSzPts val="1400"/>
              <a:buFont typeface="Lato"/>
              <a:buChar char="❏"/>
            </a:pPr>
            <a:r>
              <a:rPr lang="fr-FR"/>
              <a:t>DIPYRIDAMOLE / DOBUTAMINE </a:t>
            </a:r>
            <a:endParaRPr/>
          </a:p>
          <a:p>
            <a:pPr indent="-317500" lvl="0" marL="457200" rtl="0" algn="l">
              <a:lnSpc>
                <a:spcPct val="115000"/>
              </a:lnSpc>
              <a:spcBef>
                <a:spcPts val="0"/>
              </a:spcBef>
              <a:spcAft>
                <a:spcPts val="0"/>
              </a:spcAft>
              <a:buClr>
                <a:srgbClr val="8C5A79"/>
              </a:buClr>
              <a:buSzPts val="1400"/>
              <a:buFont typeface="Lato"/>
              <a:buChar char="❏"/>
            </a:pPr>
            <a:r>
              <a:rPr lang="fr-FR"/>
              <a:t>Se 86% Sp 86%</a:t>
            </a:r>
            <a:endParaRPr/>
          </a:p>
          <a:p>
            <a:pPr indent="-317500" lvl="0" marL="457200" rtl="0" algn="l">
              <a:lnSpc>
                <a:spcPct val="115000"/>
              </a:lnSpc>
              <a:spcBef>
                <a:spcPts val="0"/>
              </a:spcBef>
              <a:spcAft>
                <a:spcPts val="0"/>
              </a:spcAft>
              <a:buClr>
                <a:srgbClr val="8C5A79"/>
              </a:buClr>
              <a:buSzPts val="1400"/>
              <a:buFont typeface="Lato"/>
              <a:buChar char="❏"/>
            </a:pPr>
            <a:r>
              <a:rPr lang="fr-FR"/>
              <a:t>Pas de risque irradiation</a:t>
            </a:r>
            <a:endParaRPr/>
          </a:p>
          <a:p>
            <a:pPr indent="-317500" lvl="0" marL="457200" rtl="0" algn="l">
              <a:lnSpc>
                <a:spcPct val="115000"/>
              </a:lnSpc>
              <a:spcBef>
                <a:spcPts val="0"/>
              </a:spcBef>
              <a:spcAft>
                <a:spcPts val="0"/>
              </a:spcAft>
              <a:buClr>
                <a:srgbClr val="8C5A79"/>
              </a:buClr>
              <a:buSzPts val="1400"/>
              <a:buFont typeface="Lato"/>
              <a:buChar char="❏"/>
            </a:pPr>
            <a:r>
              <a:rPr lang="fr-FR"/>
              <a:t>Problème BPCO ou asthmatique, Claustrophobie, allergie pdc?</a:t>
            </a:r>
            <a:endParaRPr/>
          </a:p>
          <a:p>
            <a:pPr indent="-317500" lvl="0" marL="457200" rtl="0" algn="l">
              <a:lnSpc>
                <a:spcPct val="115000"/>
              </a:lnSpc>
              <a:spcBef>
                <a:spcPts val="0"/>
              </a:spcBef>
              <a:spcAft>
                <a:spcPts val="0"/>
              </a:spcAft>
              <a:buClr>
                <a:srgbClr val="8C5A79"/>
              </a:buClr>
              <a:buSzPts val="1400"/>
              <a:buFont typeface="Lato"/>
              <a:buChar char="❏"/>
            </a:pPr>
            <a:r>
              <a:rPr lang="fr-FR"/>
              <a:t>Disponibilité / Durée examen</a:t>
            </a:r>
            <a:endParaRPr/>
          </a:p>
          <a:p>
            <a:pPr indent="-317500" lvl="0" marL="457200" rtl="0" algn="l">
              <a:lnSpc>
                <a:spcPct val="115000"/>
              </a:lnSpc>
              <a:spcBef>
                <a:spcPts val="0"/>
              </a:spcBef>
              <a:spcAft>
                <a:spcPts val="0"/>
              </a:spcAft>
              <a:buClr>
                <a:srgbClr val="8C5A79"/>
              </a:buClr>
              <a:buSzPts val="1400"/>
              <a:buFont typeface="Lato"/>
              <a:buChar char="❏"/>
            </a:pPr>
            <a:r>
              <a:rPr lang="fr-FR"/>
              <a:t>Defect perfusion &gt; 2 segments/16 ou tr cinétique &gt; 3 segments sous Dobutamine</a:t>
            </a:r>
            <a:endParaRPr/>
          </a:p>
        </p:txBody>
      </p:sp>
      <p:pic>
        <p:nvPicPr>
          <p:cNvPr descr="IRM de stress de perfusion d&amp;#39;un patient présentant une blockpnée... |  Download Scientific Diagram" id="218" name="Google Shape;218;p28"/>
          <p:cNvPicPr preferRelativeResize="0"/>
          <p:nvPr/>
        </p:nvPicPr>
        <p:blipFill rotWithShape="1">
          <a:blip r:embed="rId3">
            <a:alphaModFix/>
          </a:blip>
          <a:srcRect b="0" l="0" r="0" t="0"/>
          <a:stretch/>
        </p:blipFill>
        <p:spPr>
          <a:xfrm>
            <a:off x="794657" y="1306286"/>
            <a:ext cx="3320882" cy="368481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29"/>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ECHO D’EFFORT ou DOBUTAMINE</a:t>
            </a:r>
            <a:endParaRPr/>
          </a:p>
        </p:txBody>
      </p:sp>
      <p:sp>
        <p:nvSpPr>
          <p:cNvPr id="224" name="Google Shape;224;p29"/>
          <p:cNvSpPr txBox="1"/>
          <p:nvPr>
            <p:ph idx="1" type="body"/>
          </p:nvPr>
        </p:nvSpPr>
        <p:spPr>
          <a:xfrm>
            <a:off x="4572000" y="1998637"/>
            <a:ext cx="3777343" cy="1419275"/>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8C5A79"/>
              </a:buClr>
              <a:buSzPts val="1400"/>
              <a:buFont typeface="Lato"/>
              <a:buChar char="❏"/>
            </a:pPr>
            <a:r>
              <a:rPr lang="fr-FR"/>
              <a:t>EFFORT / DOBUTAMINE </a:t>
            </a:r>
            <a:endParaRPr/>
          </a:p>
          <a:p>
            <a:pPr indent="-317500" lvl="0" marL="457200" rtl="0" algn="l">
              <a:lnSpc>
                <a:spcPct val="115000"/>
              </a:lnSpc>
              <a:spcBef>
                <a:spcPts val="0"/>
              </a:spcBef>
              <a:spcAft>
                <a:spcPts val="0"/>
              </a:spcAft>
              <a:buClr>
                <a:srgbClr val="8C5A79"/>
              </a:buClr>
              <a:buSzPts val="1400"/>
              <a:buFont typeface="Lato"/>
              <a:buChar char="❏"/>
            </a:pPr>
            <a:r>
              <a:rPr lang="fr-FR"/>
              <a:t>Se 74% Sp 70%</a:t>
            </a:r>
            <a:endParaRPr/>
          </a:p>
          <a:p>
            <a:pPr indent="-317500" lvl="0" marL="457200" rtl="0" algn="l">
              <a:lnSpc>
                <a:spcPct val="115000"/>
              </a:lnSpc>
              <a:spcBef>
                <a:spcPts val="0"/>
              </a:spcBef>
              <a:spcAft>
                <a:spcPts val="0"/>
              </a:spcAft>
              <a:buClr>
                <a:srgbClr val="8C5A79"/>
              </a:buClr>
              <a:buSzPts val="1400"/>
              <a:buFont typeface="Lato"/>
              <a:buChar char="❏"/>
            </a:pPr>
            <a:r>
              <a:rPr lang="fr-FR"/>
              <a:t>Echogénicité</a:t>
            </a:r>
            <a:endParaRPr/>
          </a:p>
          <a:p>
            <a:pPr indent="-317500" lvl="0" marL="457200" rtl="0" algn="l">
              <a:lnSpc>
                <a:spcPct val="115000"/>
              </a:lnSpc>
              <a:spcBef>
                <a:spcPts val="0"/>
              </a:spcBef>
              <a:spcAft>
                <a:spcPts val="0"/>
              </a:spcAft>
              <a:buClr>
                <a:srgbClr val="8C5A79"/>
              </a:buClr>
              <a:buSzPts val="1400"/>
              <a:buFont typeface="Lato"/>
              <a:buChar char="❏"/>
            </a:pPr>
            <a:r>
              <a:rPr lang="fr-FR"/>
              <a:t>Problème : temps et disponibilité</a:t>
            </a:r>
            <a:endParaRPr/>
          </a:p>
          <a:p>
            <a:pPr indent="-317500" lvl="0" marL="457200" rtl="0" algn="l">
              <a:lnSpc>
                <a:spcPct val="115000"/>
              </a:lnSpc>
              <a:spcBef>
                <a:spcPts val="0"/>
              </a:spcBef>
              <a:spcAft>
                <a:spcPts val="0"/>
              </a:spcAft>
              <a:buClr>
                <a:srgbClr val="8C5A79"/>
              </a:buClr>
              <a:buSzPts val="1400"/>
              <a:buFont typeface="Lato"/>
              <a:buChar char="❏"/>
            </a:pPr>
            <a:r>
              <a:rPr lang="fr-FR"/>
              <a:t>Hypokinésie ou Akinésie &gt; 3 segments</a:t>
            </a:r>
            <a:endParaRPr/>
          </a:p>
          <a:p>
            <a:pPr indent="-317500" lvl="0" marL="457200" rtl="0" algn="l">
              <a:lnSpc>
                <a:spcPct val="115000"/>
              </a:lnSpc>
              <a:spcBef>
                <a:spcPts val="0"/>
              </a:spcBef>
              <a:spcAft>
                <a:spcPts val="0"/>
              </a:spcAft>
              <a:buClr>
                <a:srgbClr val="8C5A79"/>
              </a:buClr>
              <a:buSzPts val="1400"/>
              <a:buFont typeface="Lato"/>
              <a:buChar char="❏"/>
            </a:pPr>
            <a:r>
              <a:rPr lang="fr-FR"/>
              <a:t>Intéressant AOMI / BPCO</a:t>
            </a:r>
            <a:endParaRPr/>
          </a:p>
        </p:txBody>
      </p:sp>
      <p:pic>
        <p:nvPicPr>
          <p:cNvPr descr="Utility" id="225" name="Google Shape;225;p29"/>
          <p:cNvPicPr preferRelativeResize="0"/>
          <p:nvPr/>
        </p:nvPicPr>
        <p:blipFill rotWithShape="1">
          <a:blip r:embed="rId3">
            <a:alphaModFix/>
          </a:blip>
          <a:srcRect b="0" l="0" r="0" t="0"/>
          <a:stretch/>
        </p:blipFill>
        <p:spPr>
          <a:xfrm>
            <a:off x="383042" y="1514398"/>
            <a:ext cx="4188958" cy="284533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2"/>
          <p:cNvSpPr txBox="1"/>
          <p:nvPr>
            <p:ph type="ctrTitle"/>
          </p:nvPr>
        </p:nvSpPr>
        <p:spPr>
          <a:xfrm>
            <a:off x="1191717" y="1555829"/>
            <a:ext cx="7013165"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r>
              <a:rPr lang="fr-FR"/>
              <a:t>Faut-il encore revascularisé le coronarien stable??? </a:t>
            </a:r>
            <a:endParaRPr/>
          </a:p>
        </p:txBody>
      </p:sp>
      <p:sp>
        <p:nvSpPr>
          <p:cNvPr id="85" name="Google Shape;85;p12"/>
          <p:cNvSpPr txBox="1"/>
          <p:nvPr>
            <p:ph idx="1" type="subTitle"/>
          </p:nvPr>
        </p:nvSpPr>
        <p:spPr>
          <a:xfrm>
            <a:off x="1869512" y="3398494"/>
            <a:ext cx="5434200" cy="514500"/>
          </a:xfrm>
          <a:prstGeom prst="rect">
            <a:avLst/>
          </a:prstGeom>
          <a:noFill/>
          <a:ln>
            <a:noFill/>
          </a:ln>
        </p:spPr>
        <p:txBody>
          <a:bodyPr anchorCtr="0" anchor="t" bIns="91425" lIns="91425" spcFirstLastPara="1" rIns="91425" wrap="square" tIns="91425">
            <a:noAutofit/>
          </a:bodyPr>
          <a:lstStyle/>
          <a:p>
            <a:pPr indent="-342900" lvl="0" marL="457200" rtl="0" algn="ctr">
              <a:lnSpc>
                <a:spcPct val="100000"/>
              </a:lnSpc>
              <a:spcBef>
                <a:spcPts val="0"/>
              </a:spcBef>
              <a:spcAft>
                <a:spcPts val="0"/>
              </a:spcAft>
              <a:buSzPts val="28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0"/>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SCORE CALCIQUE CORONAIRE</a:t>
            </a:r>
            <a:endParaRPr/>
          </a:p>
        </p:txBody>
      </p:sp>
      <p:sp>
        <p:nvSpPr>
          <p:cNvPr id="231" name="Google Shape;231;p30"/>
          <p:cNvSpPr txBox="1"/>
          <p:nvPr>
            <p:ph idx="1" type="body"/>
          </p:nvPr>
        </p:nvSpPr>
        <p:spPr>
          <a:xfrm>
            <a:off x="4572000" y="3577068"/>
            <a:ext cx="3777343" cy="1419275"/>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8C5A79"/>
              </a:buClr>
              <a:buSzPts val="1400"/>
              <a:buFont typeface="Lato"/>
              <a:buChar char="❏"/>
            </a:pPr>
            <a:r>
              <a:rPr lang="fr-FR"/>
              <a:t>SCANNER THORACIQUE NON INJECTE</a:t>
            </a:r>
            <a:endParaRPr/>
          </a:p>
          <a:p>
            <a:pPr indent="-317500" lvl="0" marL="457200" rtl="0" algn="l">
              <a:lnSpc>
                <a:spcPct val="115000"/>
              </a:lnSpc>
              <a:spcBef>
                <a:spcPts val="0"/>
              </a:spcBef>
              <a:spcAft>
                <a:spcPts val="0"/>
              </a:spcAft>
              <a:buClr>
                <a:srgbClr val="8C5A79"/>
              </a:buClr>
              <a:buSzPts val="1400"/>
              <a:buFont typeface="Lato"/>
              <a:buChar char="❏"/>
            </a:pPr>
            <a:r>
              <a:rPr lang="fr-FR"/>
              <a:t>SIMPLE ET RAPIDE</a:t>
            </a:r>
            <a:endParaRPr/>
          </a:p>
          <a:p>
            <a:pPr indent="-317500" lvl="0" marL="457200" rtl="0" algn="l">
              <a:lnSpc>
                <a:spcPct val="115000"/>
              </a:lnSpc>
              <a:spcBef>
                <a:spcPts val="0"/>
              </a:spcBef>
              <a:spcAft>
                <a:spcPts val="0"/>
              </a:spcAft>
              <a:buClr>
                <a:srgbClr val="8C5A79"/>
              </a:buClr>
              <a:buSzPts val="1400"/>
              <a:buFont typeface="Lato"/>
              <a:buChar char="❏"/>
            </a:pPr>
            <a:r>
              <a:rPr lang="fr-FR"/>
              <a:t>IRRADIATION FAIBLE 1-2mSv</a:t>
            </a:r>
            <a:endParaRPr/>
          </a:p>
          <a:p>
            <a:pPr indent="-317500" lvl="0" marL="457200" rtl="0" algn="l">
              <a:lnSpc>
                <a:spcPct val="115000"/>
              </a:lnSpc>
              <a:spcBef>
                <a:spcPts val="0"/>
              </a:spcBef>
              <a:spcAft>
                <a:spcPts val="0"/>
              </a:spcAft>
              <a:buClr>
                <a:srgbClr val="8C5A79"/>
              </a:buClr>
              <a:buSzPts val="1400"/>
              <a:buFont typeface="Lato"/>
              <a:buChar char="❏"/>
            </a:pPr>
            <a:r>
              <a:rPr b="1" lang="fr-FR"/>
              <a:t>!!! NE FAIT PAS DE DIAGNOSTIC !!! EVALUATION DU RISQUE CORONAIRE SEULEMENT</a:t>
            </a:r>
            <a:endParaRPr/>
          </a:p>
        </p:txBody>
      </p:sp>
      <p:pic>
        <p:nvPicPr>
          <p:cNvPr id="232" name="Google Shape;232;p30"/>
          <p:cNvPicPr preferRelativeResize="0"/>
          <p:nvPr/>
        </p:nvPicPr>
        <p:blipFill rotWithShape="1">
          <a:blip r:embed="rId3">
            <a:alphaModFix/>
          </a:blip>
          <a:srcRect b="0" l="0" r="0" t="0"/>
          <a:stretch/>
        </p:blipFill>
        <p:spPr>
          <a:xfrm>
            <a:off x="642769" y="1502229"/>
            <a:ext cx="3790255" cy="2781300"/>
          </a:xfrm>
          <a:prstGeom prst="rect">
            <a:avLst/>
          </a:prstGeom>
          <a:noFill/>
          <a:ln>
            <a:noFill/>
          </a:ln>
        </p:spPr>
      </p:pic>
      <p:pic>
        <p:nvPicPr>
          <p:cNvPr descr="Score calcique coronaire" id="233" name="Google Shape;233;p30"/>
          <p:cNvPicPr preferRelativeResize="0"/>
          <p:nvPr/>
        </p:nvPicPr>
        <p:blipFill rotWithShape="1">
          <a:blip r:embed="rId4">
            <a:alphaModFix/>
          </a:blip>
          <a:srcRect b="0" l="0" r="0" t="0"/>
          <a:stretch/>
        </p:blipFill>
        <p:spPr>
          <a:xfrm>
            <a:off x="5540829" y="1290637"/>
            <a:ext cx="2275114" cy="213291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id="238" name="Google Shape;238;p31"/>
          <p:cNvPicPr preferRelativeResize="0"/>
          <p:nvPr/>
        </p:nvPicPr>
        <p:blipFill rotWithShape="1">
          <a:blip r:embed="rId3">
            <a:alphaModFix/>
          </a:blip>
          <a:srcRect b="0" l="0" r="0" t="0"/>
          <a:stretch/>
        </p:blipFill>
        <p:spPr>
          <a:xfrm>
            <a:off x="134414" y="438591"/>
            <a:ext cx="4011562" cy="3218264"/>
          </a:xfrm>
          <a:prstGeom prst="rect">
            <a:avLst/>
          </a:prstGeom>
          <a:noFill/>
          <a:ln>
            <a:noFill/>
          </a:ln>
        </p:spPr>
      </p:pic>
      <p:pic>
        <p:nvPicPr>
          <p:cNvPr id="239" name="Google Shape;239;p31"/>
          <p:cNvPicPr preferRelativeResize="0"/>
          <p:nvPr/>
        </p:nvPicPr>
        <p:blipFill rotWithShape="1">
          <a:blip r:embed="rId4">
            <a:alphaModFix/>
          </a:blip>
          <a:srcRect b="0" l="0" r="0" t="0"/>
          <a:stretch/>
        </p:blipFill>
        <p:spPr>
          <a:xfrm>
            <a:off x="4729020" y="1560949"/>
            <a:ext cx="4152914" cy="3378326"/>
          </a:xfrm>
          <a:prstGeom prst="rect">
            <a:avLst/>
          </a:prstGeom>
          <a:noFill/>
          <a:ln>
            <a:noFill/>
          </a:ln>
        </p:spPr>
      </p:pic>
      <p:sp>
        <p:nvSpPr>
          <p:cNvPr id="240" name="Google Shape;240;p31"/>
          <p:cNvSpPr txBox="1"/>
          <p:nvPr/>
        </p:nvSpPr>
        <p:spPr>
          <a:xfrm>
            <a:off x="134414" y="3738717"/>
            <a:ext cx="4011562"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Score Calcique / Anomalie Scintigraphie</a:t>
            </a:r>
            <a:endParaRPr/>
          </a:p>
        </p:txBody>
      </p:sp>
      <p:sp>
        <p:nvSpPr>
          <p:cNvPr id="241" name="Google Shape;241;p31"/>
          <p:cNvSpPr txBox="1"/>
          <p:nvPr/>
        </p:nvSpPr>
        <p:spPr>
          <a:xfrm>
            <a:off x="4778231" y="1282668"/>
            <a:ext cx="4011562"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MACE / Score Calcique </a:t>
            </a:r>
            <a:endParaRPr/>
          </a:p>
        </p:txBody>
      </p:sp>
      <p:sp>
        <p:nvSpPr>
          <p:cNvPr id="242" name="Google Shape;242;p31"/>
          <p:cNvSpPr txBox="1"/>
          <p:nvPr/>
        </p:nvSpPr>
        <p:spPr>
          <a:xfrm>
            <a:off x="864993" y="4631498"/>
            <a:ext cx="3854246" cy="2616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fr-FR" sz="1100" u="none" cap="none" strike="noStrike">
                <a:solidFill>
                  <a:srgbClr val="000000"/>
                </a:solidFill>
                <a:latin typeface="Arial"/>
                <a:ea typeface="Arial"/>
                <a:cs typeface="Arial"/>
                <a:sym typeface="Arial"/>
              </a:rPr>
              <a:t>Engbers et al. Circ Cardiovasc Imaging. 2016;9:e003966.</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32"/>
          <p:cNvSpPr txBox="1"/>
          <p:nvPr>
            <p:ph type="title"/>
          </p:nvPr>
        </p:nvSpPr>
        <p:spPr>
          <a:xfrm>
            <a:off x="311700" y="141733"/>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SCORE CALCIQUE CORONAIRE</a:t>
            </a:r>
            <a:br>
              <a:rPr lang="fr-FR"/>
            </a:br>
            <a:r>
              <a:rPr lang="fr-FR"/>
              <a:t>= EVALUATION RISQUE CORONAIRE</a:t>
            </a:r>
            <a:endParaRPr/>
          </a:p>
        </p:txBody>
      </p:sp>
      <p:sp>
        <p:nvSpPr>
          <p:cNvPr id="248" name="Google Shape;248;p32"/>
          <p:cNvSpPr txBox="1"/>
          <p:nvPr>
            <p:ph idx="1" type="body"/>
          </p:nvPr>
        </p:nvSpPr>
        <p:spPr>
          <a:xfrm>
            <a:off x="4719379" y="2056613"/>
            <a:ext cx="3777343" cy="1037461"/>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8C5A79"/>
              </a:buClr>
              <a:buSzPts val="1400"/>
              <a:buFont typeface="Lato"/>
              <a:buChar char="❏"/>
            </a:pPr>
            <a:r>
              <a:rPr lang="fr-FR"/>
              <a:t>EXAMEN D’ELIMINATION </a:t>
            </a:r>
            <a:endParaRPr/>
          </a:p>
          <a:p>
            <a:pPr indent="-317500" lvl="0" marL="457200" rtl="0" algn="l">
              <a:lnSpc>
                <a:spcPct val="115000"/>
              </a:lnSpc>
              <a:spcBef>
                <a:spcPts val="0"/>
              </a:spcBef>
              <a:spcAft>
                <a:spcPts val="0"/>
              </a:spcAft>
              <a:buClr>
                <a:srgbClr val="8C5A79"/>
              </a:buClr>
              <a:buSzPts val="1400"/>
              <a:buFont typeface="Lato"/>
              <a:buChar char="❏"/>
            </a:pPr>
            <a:r>
              <a:rPr lang="fr-FR"/>
              <a:t>SI RISQUE ELEVE ==&gt; TEST FONCTIONNEL</a:t>
            </a:r>
            <a:endParaRPr/>
          </a:p>
          <a:p>
            <a:pPr indent="-317500" lvl="0" marL="457200" rtl="0" algn="l">
              <a:lnSpc>
                <a:spcPct val="115000"/>
              </a:lnSpc>
              <a:spcBef>
                <a:spcPts val="0"/>
              </a:spcBef>
              <a:spcAft>
                <a:spcPts val="0"/>
              </a:spcAft>
              <a:buClr>
                <a:srgbClr val="8C5A79"/>
              </a:buClr>
              <a:buSzPts val="1400"/>
              <a:buFont typeface="Lato"/>
              <a:buChar char="❏"/>
            </a:pPr>
            <a:r>
              <a:rPr b="1" lang="fr-FR"/>
              <a:t>NON RECOMMANDE POUR LE DEPISTAGE DE LA MALADIE CORONAIRE CHEZ LE PATIENT SYMPTOMATIQUE</a:t>
            </a:r>
            <a:endParaRPr/>
          </a:p>
        </p:txBody>
      </p:sp>
      <p:pic>
        <p:nvPicPr>
          <p:cNvPr descr="Une image contenant table&#10;&#10;Description générée automatiquement" id="249" name="Google Shape;249;p32"/>
          <p:cNvPicPr preferRelativeResize="0"/>
          <p:nvPr/>
        </p:nvPicPr>
        <p:blipFill rotWithShape="1">
          <a:blip r:embed="rId3">
            <a:alphaModFix/>
          </a:blip>
          <a:srcRect b="0" l="0" r="0" t="0"/>
          <a:stretch/>
        </p:blipFill>
        <p:spPr>
          <a:xfrm>
            <a:off x="426779" y="1337192"/>
            <a:ext cx="4292600" cy="31496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33"/>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COROSCANNER</a:t>
            </a:r>
            <a:endParaRPr/>
          </a:p>
        </p:txBody>
      </p:sp>
      <p:sp>
        <p:nvSpPr>
          <p:cNvPr id="255" name="Google Shape;255;p33"/>
          <p:cNvSpPr txBox="1"/>
          <p:nvPr>
            <p:ph idx="1" type="body"/>
          </p:nvPr>
        </p:nvSpPr>
        <p:spPr>
          <a:xfrm>
            <a:off x="4572000" y="1520170"/>
            <a:ext cx="3777343" cy="1419275"/>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8C5A79"/>
              </a:buClr>
              <a:buSzPts val="1400"/>
              <a:buFont typeface="Lato"/>
              <a:buChar char="❏"/>
            </a:pPr>
            <a:r>
              <a:rPr lang="fr-FR"/>
              <a:t>Scanner thoracique avec injection de produit de contraste</a:t>
            </a:r>
            <a:endParaRPr/>
          </a:p>
          <a:p>
            <a:pPr indent="-317500" lvl="0" marL="457200" rtl="0" algn="l">
              <a:lnSpc>
                <a:spcPct val="115000"/>
              </a:lnSpc>
              <a:spcBef>
                <a:spcPts val="0"/>
              </a:spcBef>
              <a:spcAft>
                <a:spcPts val="0"/>
              </a:spcAft>
              <a:buClr>
                <a:srgbClr val="8C5A79"/>
              </a:buClr>
              <a:buSzPts val="1400"/>
              <a:buFont typeface="Lato"/>
              <a:buChar char="❏"/>
            </a:pPr>
            <a:r>
              <a:rPr lang="fr-FR"/>
              <a:t>Se 86% Sp 96% (population sélectionnée, lésion &gt; 50%)</a:t>
            </a:r>
            <a:endParaRPr/>
          </a:p>
          <a:p>
            <a:pPr indent="-317500" lvl="0" marL="457200" rtl="0" algn="l">
              <a:lnSpc>
                <a:spcPct val="115000"/>
              </a:lnSpc>
              <a:spcBef>
                <a:spcPts val="0"/>
              </a:spcBef>
              <a:spcAft>
                <a:spcPts val="0"/>
              </a:spcAft>
              <a:buClr>
                <a:srgbClr val="8C5A79"/>
              </a:buClr>
              <a:buSzPts val="1400"/>
              <a:buFont typeface="Lato"/>
              <a:buChar char="❏"/>
            </a:pPr>
            <a:r>
              <a:rPr b="1" lang="fr-FR"/>
              <a:t>Très bonne valeur prédictive négative</a:t>
            </a:r>
            <a:endParaRPr/>
          </a:p>
          <a:p>
            <a:pPr indent="-317500" lvl="0" marL="457200" rtl="0" algn="l">
              <a:lnSpc>
                <a:spcPct val="115000"/>
              </a:lnSpc>
              <a:spcBef>
                <a:spcPts val="0"/>
              </a:spcBef>
              <a:spcAft>
                <a:spcPts val="0"/>
              </a:spcAft>
              <a:buClr>
                <a:srgbClr val="8C5A79"/>
              </a:buClr>
              <a:buSzPts val="1400"/>
              <a:buFont typeface="Lato"/>
              <a:buChar char="❏"/>
            </a:pPr>
            <a:r>
              <a:rPr lang="fr-FR"/>
              <a:t>Irradiation 1-7mSv</a:t>
            </a:r>
            <a:endParaRPr/>
          </a:p>
          <a:p>
            <a:pPr indent="-317500" lvl="0" marL="457200" rtl="0" algn="l">
              <a:lnSpc>
                <a:spcPct val="115000"/>
              </a:lnSpc>
              <a:spcBef>
                <a:spcPts val="0"/>
              </a:spcBef>
              <a:spcAft>
                <a:spcPts val="0"/>
              </a:spcAft>
              <a:buClr>
                <a:srgbClr val="8C5A79"/>
              </a:buClr>
              <a:buSzPts val="1400"/>
              <a:buFont typeface="Lato"/>
              <a:buChar char="❏"/>
            </a:pPr>
            <a:r>
              <a:rPr lang="fr-FR"/>
              <a:t>Problème : allergie pdc, calcification, apnée</a:t>
            </a:r>
            <a:endParaRPr/>
          </a:p>
          <a:p>
            <a:pPr indent="-317500" lvl="0" marL="457200" rtl="0" algn="l">
              <a:lnSpc>
                <a:spcPct val="115000"/>
              </a:lnSpc>
              <a:spcBef>
                <a:spcPts val="0"/>
              </a:spcBef>
              <a:spcAft>
                <a:spcPts val="0"/>
              </a:spcAft>
              <a:buClr>
                <a:srgbClr val="8C5A79"/>
              </a:buClr>
              <a:buSzPts val="1400"/>
              <a:buFont typeface="Lato"/>
              <a:buChar char="❏"/>
            </a:pPr>
            <a:r>
              <a:rPr lang="fr-FR"/>
              <a:t>Limites : calcifications coronaires (Agées, Fumeurs, AOMI…)</a:t>
            </a:r>
            <a:endParaRPr/>
          </a:p>
          <a:p>
            <a:pPr indent="-317500" lvl="0" marL="457200" rtl="0" algn="l">
              <a:lnSpc>
                <a:spcPct val="115000"/>
              </a:lnSpc>
              <a:spcBef>
                <a:spcPts val="0"/>
              </a:spcBef>
              <a:spcAft>
                <a:spcPts val="0"/>
              </a:spcAft>
              <a:buClr>
                <a:srgbClr val="8C5A79"/>
              </a:buClr>
              <a:buSzPts val="1400"/>
              <a:buFont typeface="Lato"/>
              <a:buChar char="❏"/>
            </a:pPr>
            <a:r>
              <a:rPr lang="fr-FR"/>
              <a:t>Précise si lésion  &gt; ou &lt; 50% mais lésion &gt; 50% peut être sans retentissement !!!</a:t>
            </a:r>
            <a:endParaRPr/>
          </a:p>
          <a:p>
            <a:pPr indent="-228600" lvl="0" marL="457200" rtl="0" algn="l">
              <a:lnSpc>
                <a:spcPct val="115000"/>
              </a:lnSpc>
              <a:spcBef>
                <a:spcPts val="0"/>
              </a:spcBef>
              <a:spcAft>
                <a:spcPts val="0"/>
              </a:spcAft>
              <a:buClr>
                <a:srgbClr val="8C5A79"/>
              </a:buClr>
              <a:buSzPts val="1400"/>
              <a:buFont typeface="Lato"/>
              <a:buNone/>
            </a:pPr>
            <a:r>
              <a:t/>
            </a:r>
            <a:endParaRPr/>
          </a:p>
          <a:p>
            <a:pPr indent="-317500" lvl="0" marL="457200" rtl="0" algn="l">
              <a:lnSpc>
                <a:spcPct val="115000"/>
              </a:lnSpc>
              <a:spcBef>
                <a:spcPts val="0"/>
              </a:spcBef>
              <a:spcAft>
                <a:spcPts val="0"/>
              </a:spcAft>
              <a:buSzPts val="1400"/>
              <a:buFont typeface="Noto Sans Symbols"/>
              <a:buChar char="🡺"/>
            </a:pPr>
            <a:r>
              <a:rPr lang="fr-FR"/>
              <a:t>Pour éliminer une coronaropathie</a:t>
            </a:r>
            <a:endParaRPr/>
          </a:p>
          <a:p>
            <a:pPr indent="-317500" lvl="0" marL="457200" rtl="0" algn="l">
              <a:lnSpc>
                <a:spcPct val="115000"/>
              </a:lnSpc>
              <a:spcBef>
                <a:spcPts val="0"/>
              </a:spcBef>
              <a:spcAft>
                <a:spcPts val="0"/>
              </a:spcAft>
              <a:buSzPts val="1400"/>
              <a:buFont typeface="Noto Sans Symbols"/>
              <a:buChar char="🡺"/>
            </a:pPr>
            <a:r>
              <a:rPr lang="fr-FR"/>
              <a:t>Si scanner douteux ou + 🡺 test fonctionnel ou coronarographie d’emblée.</a:t>
            </a:r>
            <a:endParaRPr/>
          </a:p>
        </p:txBody>
      </p:sp>
      <p:pic>
        <p:nvPicPr>
          <p:cNvPr descr="Les maladies des artères coronaires | adetec-coeur.fr" id="256" name="Google Shape;256;p33"/>
          <p:cNvPicPr preferRelativeResize="0"/>
          <p:nvPr/>
        </p:nvPicPr>
        <p:blipFill rotWithShape="1">
          <a:blip r:embed="rId3">
            <a:alphaModFix/>
          </a:blip>
          <a:srcRect b="0" l="0" r="0" t="0"/>
          <a:stretch/>
        </p:blipFill>
        <p:spPr>
          <a:xfrm>
            <a:off x="582075" y="1407656"/>
            <a:ext cx="3564761" cy="297445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4"/>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CORONAROGRAPHIE = GOLD STANDARD</a:t>
            </a:r>
            <a:endParaRPr/>
          </a:p>
        </p:txBody>
      </p:sp>
      <p:pic>
        <p:nvPicPr>
          <p:cNvPr descr="se002.mp4" id="262" name="Google Shape;262;p34"/>
          <p:cNvPicPr preferRelativeResize="0"/>
          <p:nvPr/>
        </p:nvPicPr>
        <p:blipFill rotWithShape="1">
          <a:blip r:embed="rId3">
            <a:alphaModFix/>
          </a:blip>
          <a:srcRect b="16484" l="25273" r="24452" t="16719"/>
          <a:stretch/>
        </p:blipFill>
        <p:spPr>
          <a:xfrm>
            <a:off x="-1073" y="1121568"/>
            <a:ext cx="2910539" cy="2900363"/>
          </a:xfrm>
          <a:prstGeom prst="rect">
            <a:avLst/>
          </a:prstGeom>
          <a:noFill/>
          <a:ln>
            <a:noFill/>
          </a:ln>
        </p:spPr>
      </p:pic>
      <p:pic>
        <p:nvPicPr>
          <p:cNvPr descr="se000.mp4" id="263" name="Google Shape;263;p34"/>
          <p:cNvPicPr preferRelativeResize="0"/>
          <p:nvPr/>
        </p:nvPicPr>
        <p:blipFill rotWithShape="1">
          <a:blip r:embed="rId4">
            <a:alphaModFix/>
          </a:blip>
          <a:srcRect b="15780" l="24043" r="23924" t="15547"/>
          <a:stretch/>
        </p:blipFill>
        <p:spPr>
          <a:xfrm>
            <a:off x="3048703" y="2035968"/>
            <a:ext cx="2930060" cy="2900363"/>
          </a:xfrm>
          <a:prstGeom prst="rect">
            <a:avLst/>
          </a:prstGeom>
          <a:noFill/>
          <a:ln>
            <a:noFill/>
          </a:ln>
        </p:spPr>
      </p:pic>
      <p:pic>
        <p:nvPicPr>
          <p:cNvPr descr="se001.mp4" id="264" name="Google Shape;264;p34"/>
          <p:cNvPicPr preferRelativeResize="0"/>
          <p:nvPr/>
        </p:nvPicPr>
        <p:blipFill rotWithShape="1">
          <a:blip r:embed="rId5">
            <a:alphaModFix/>
          </a:blip>
          <a:srcRect b="16719" l="24744" r="24102" t="16250"/>
          <a:stretch/>
        </p:blipFill>
        <p:spPr>
          <a:xfrm>
            <a:off x="6194968" y="1121568"/>
            <a:ext cx="2930060" cy="2879716"/>
          </a:xfrm>
          <a:prstGeom prst="rect">
            <a:avLst/>
          </a:prstGeom>
          <a:noFill/>
          <a:ln>
            <a:noFill/>
          </a:ln>
        </p:spPr>
      </p:pic>
      <p:sp>
        <p:nvSpPr>
          <p:cNvPr id="265" name="Google Shape;265;p34"/>
          <p:cNvSpPr txBox="1"/>
          <p:nvPr>
            <p:ph idx="1" type="body"/>
          </p:nvPr>
        </p:nvSpPr>
        <p:spPr>
          <a:xfrm>
            <a:off x="5788555" y="4001285"/>
            <a:ext cx="3477366" cy="1142216"/>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8C5A79"/>
              </a:buClr>
              <a:buSzPts val="1400"/>
              <a:buFont typeface="Lato"/>
              <a:buChar char="❏"/>
            </a:pPr>
            <a:r>
              <a:rPr lang="fr-FR"/>
              <a:t>Injection de produit de contraste</a:t>
            </a:r>
            <a:endParaRPr/>
          </a:p>
          <a:p>
            <a:pPr indent="-317500" lvl="0" marL="457200" rtl="0" algn="l">
              <a:lnSpc>
                <a:spcPct val="115000"/>
              </a:lnSpc>
              <a:spcBef>
                <a:spcPts val="0"/>
              </a:spcBef>
              <a:spcAft>
                <a:spcPts val="0"/>
              </a:spcAft>
              <a:buClr>
                <a:srgbClr val="8C5A79"/>
              </a:buClr>
              <a:buSzPts val="1400"/>
              <a:buFont typeface="Lato"/>
              <a:buChar char="❏"/>
            </a:pPr>
            <a:r>
              <a:rPr lang="fr-FR"/>
              <a:t>Irradiation 7 mSv </a:t>
            </a:r>
            <a:endParaRPr/>
          </a:p>
          <a:p>
            <a:pPr indent="-317500" lvl="0" marL="457200" rtl="0" algn="l">
              <a:lnSpc>
                <a:spcPct val="115000"/>
              </a:lnSpc>
              <a:spcBef>
                <a:spcPts val="0"/>
              </a:spcBef>
              <a:spcAft>
                <a:spcPts val="0"/>
              </a:spcAft>
              <a:buClr>
                <a:srgbClr val="8C5A79"/>
              </a:buClr>
              <a:buSzPts val="1400"/>
              <a:buFont typeface="Lato"/>
              <a:buChar char="❏"/>
            </a:pPr>
            <a:r>
              <a:rPr lang="fr-FR"/>
              <a:t>Peut être couplée à la FFR si pas de test ischémique ou lésion &lt; 70% angiographique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62"/>
                                        </p:tgtEl>
                                        <p:attrNameLst>
                                          <p:attrName>style.visibility</p:attrName>
                                        </p:attrNameLst>
                                      </p:cBhvr>
                                      <p:to>
                                        <p:strVal val="visible"/>
                                      </p:to>
                                    </p:set>
                                    <p:animEffect filter="fade" transition="in">
                                      <p:cBhvr>
                                        <p:cTn dur="4438"/>
                                        <p:tgtEl>
                                          <p:spTgt spid="262"/>
                                        </p:tgtEl>
                                      </p:cBhvr>
                                    </p:animEffect>
                                  </p:childTnLst>
                                </p:cTn>
                              </p:par>
                            </p:childTnLst>
                          </p:cTn>
                        </p:par>
                        <p:par>
                          <p:cTn fill="hold">
                            <p:stCondLst>
                              <p:cond delay="4438"/>
                            </p:stCondLst>
                            <p:childTnLst>
                              <p:par>
                                <p:cTn fill="hold" nodeType="afterEffect" presetClass="entr" presetID="10" presetSubtype="0">
                                  <p:stCondLst>
                                    <p:cond delay="0"/>
                                  </p:stCondLst>
                                  <p:childTnLst>
                                    <p:set>
                                      <p:cBhvr>
                                        <p:cTn dur="1" fill="hold">
                                          <p:stCondLst>
                                            <p:cond delay="0"/>
                                          </p:stCondLst>
                                        </p:cTn>
                                        <p:tgtEl>
                                          <p:spTgt spid="263"/>
                                        </p:tgtEl>
                                        <p:attrNameLst>
                                          <p:attrName>style.visibility</p:attrName>
                                        </p:attrNameLst>
                                      </p:cBhvr>
                                      <p:to>
                                        <p:strVal val="visible"/>
                                      </p:to>
                                    </p:set>
                                    <p:animEffect filter="fade" transition="in">
                                      <p:cBhvr>
                                        <p:cTn dur="2703"/>
                                        <p:tgtEl>
                                          <p:spTgt spid="263"/>
                                        </p:tgtEl>
                                      </p:cBhvr>
                                    </p:animEffect>
                                  </p:childTnLst>
                                </p:cTn>
                              </p:par>
                            </p:childTnLst>
                          </p:cTn>
                        </p:par>
                        <p:par>
                          <p:cTn fill="hold">
                            <p:stCondLst>
                              <p:cond delay="7141"/>
                            </p:stCondLst>
                            <p:childTnLst>
                              <p:par>
                                <p:cTn fill="hold" nodeType="afterEffect" presetClass="entr" presetID="10" presetSubtype="0">
                                  <p:stCondLst>
                                    <p:cond delay="0"/>
                                  </p:stCondLst>
                                  <p:childTnLst>
                                    <p:set>
                                      <p:cBhvr>
                                        <p:cTn dur="1" fill="hold">
                                          <p:stCondLst>
                                            <p:cond delay="0"/>
                                          </p:stCondLst>
                                        </p:cTn>
                                        <p:tgtEl>
                                          <p:spTgt spid="264"/>
                                        </p:tgtEl>
                                        <p:attrNameLst>
                                          <p:attrName>style.visibility</p:attrName>
                                        </p:attrNameLst>
                                      </p:cBhvr>
                                      <p:to>
                                        <p:strVal val="visible"/>
                                      </p:to>
                                    </p:set>
                                    <p:animEffect filter="fade" transition="in">
                                      <p:cBhvr>
                                        <p:cTn dur="2236"/>
                                        <p:tgtEl>
                                          <p:spTgt spid="2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pic>
        <p:nvPicPr>
          <p:cNvPr descr="se000" id="270" name="Google Shape;270;p35"/>
          <p:cNvPicPr preferRelativeResize="0"/>
          <p:nvPr/>
        </p:nvPicPr>
        <p:blipFill rotWithShape="1">
          <a:blip r:embed="rId3">
            <a:alphaModFix/>
          </a:blip>
          <a:srcRect b="5261" l="13090" r="11566" t="5626"/>
          <a:stretch/>
        </p:blipFill>
        <p:spPr>
          <a:xfrm>
            <a:off x="311700" y="457419"/>
            <a:ext cx="3667432" cy="4337562"/>
          </a:xfrm>
          <a:prstGeom prst="rect">
            <a:avLst/>
          </a:prstGeom>
          <a:noFill/>
          <a:ln>
            <a:noFill/>
          </a:ln>
        </p:spPr>
      </p:pic>
      <p:sp>
        <p:nvSpPr>
          <p:cNvPr id="271" name="Google Shape;271;p35"/>
          <p:cNvSpPr txBox="1"/>
          <p:nvPr/>
        </p:nvSpPr>
        <p:spPr>
          <a:xfrm>
            <a:off x="4261292" y="527966"/>
            <a:ext cx="4375936" cy="332398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LESION INTERMEDIAIRE </a:t>
            </a:r>
            <a:endParaRPr/>
          </a:p>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PAS DE TEST ISCHEMIQUE</a:t>
            </a:r>
            <a:endParaRPr/>
          </a:p>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DISCORDANCE ISCHEMIE / LESION</a:t>
            </a:r>
            <a:endParaRPr/>
          </a:p>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DECOUVERTE FORTUITE</a:t>
            </a:r>
            <a:endParaRPr/>
          </a:p>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1" i="0" lang="fr-FR" sz="2800" u="none" cap="none" strike="noStrike">
                <a:solidFill>
                  <a:srgbClr val="000000"/>
                </a:solidFill>
                <a:latin typeface="Arial"/>
                <a:ea typeface="Arial"/>
                <a:cs typeface="Arial"/>
                <a:sym typeface="Arial"/>
              </a:rPr>
              <a:t>QUE FAIRE ????</a:t>
            </a:r>
            <a:endParaRPr/>
          </a:p>
          <a:p>
            <a:pPr indent="0" lvl="0" marL="0" marR="0" rtl="0" algn="ctr">
              <a:lnSpc>
                <a:spcPct val="100000"/>
              </a:lnSpc>
              <a:spcBef>
                <a:spcPts val="0"/>
              </a:spcBef>
              <a:spcAft>
                <a:spcPts val="0"/>
              </a:spcAft>
              <a:buNone/>
            </a:pPr>
            <a:r>
              <a:t/>
            </a:r>
            <a:endParaRPr b="1" i="0" sz="28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1" i="0" lang="fr-FR" sz="2800" u="none" cap="none" strike="noStrike">
                <a:solidFill>
                  <a:srgbClr val="000000"/>
                </a:solidFill>
                <a:latin typeface="Arial"/>
                <a:ea typeface="Arial"/>
                <a:cs typeface="Arial"/>
                <a:sym typeface="Arial"/>
              </a:rPr>
              <a:t>🡺 EVALUATION FFR</a:t>
            </a:r>
            <a:endParaRPr b="1" i="0" sz="2800" u="none" cap="none" strike="noStrike">
              <a:solidFill>
                <a:srgbClr val="000000"/>
              </a:solidFill>
              <a:latin typeface="Arial"/>
              <a:ea typeface="Arial"/>
              <a:cs typeface="Arial"/>
              <a:sym typeface="Arial"/>
            </a:endParaRPr>
          </a:p>
        </p:txBody>
      </p:sp>
      <p:pic>
        <p:nvPicPr>
          <p:cNvPr descr="About PressureWire X Guidewire | Abbott" id="272" name="Google Shape;272;p35"/>
          <p:cNvPicPr preferRelativeResize="0"/>
          <p:nvPr/>
        </p:nvPicPr>
        <p:blipFill rotWithShape="1">
          <a:blip r:embed="rId4">
            <a:alphaModFix/>
          </a:blip>
          <a:srcRect b="0" l="0" r="0" t="0"/>
          <a:stretch/>
        </p:blipFill>
        <p:spPr>
          <a:xfrm>
            <a:off x="4303854" y="318433"/>
            <a:ext cx="4615534" cy="4615534"/>
          </a:xfrm>
          <a:prstGeom prst="rect">
            <a:avLst/>
          </a:prstGeom>
          <a:noFill/>
          <a:ln>
            <a:noFill/>
          </a:ln>
        </p:spPr>
      </p:pic>
      <p:sp>
        <p:nvSpPr>
          <p:cNvPr id="273" name="Google Shape;273;p35"/>
          <p:cNvSpPr txBox="1"/>
          <p:nvPr/>
        </p:nvSpPr>
        <p:spPr>
          <a:xfrm>
            <a:off x="804672" y="670560"/>
            <a:ext cx="60960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fr-FR" sz="1400" u="none" cap="none" strike="noStrike">
                <a:solidFill>
                  <a:srgbClr val="FF0000"/>
                </a:solidFill>
                <a:latin typeface="Arial"/>
                <a:ea typeface="Arial"/>
                <a:cs typeface="Arial"/>
                <a:sym typeface="Arial"/>
              </a:rPr>
              <a:t>Pa</a:t>
            </a:r>
            <a:endParaRPr/>
          </a:p>
        </p:txBody>
      </p:sp>
      <p:sp>
        <p:nvSpPr>
          <p:cNvPr id="274" name="Google Shape;274;p35"/>
          <p:cNvSpPr txBox="1"/>
          <p:nvPr/>
        </p:nvSpPr>
        <p:spPr>
          <a:xfrm>
            <a:off x="3005328" y="3544176"/>
            <a:ext cx="60960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fr-FR" sz="1400" u="none" cap="none" strike="noStrike">
                <a:solidFill>
                  <a:srgbClr val="00B050"/>
                </a:solidFill>
                <a:latin typeface="Arial"/>
                <a:ea typeface="Arial"/>
                <a:cs typeface="Arial"/>
                <a:sym typeface="Arial"/>
              </a:rPr>
              <a:t>Pd</a:t>
            </a:r>
            <a:endParaRPr/>
          </a:p>
        </p:txBody>
      </p:sp>
      <p:pic>
        <p:nvPicPr>
          <p:cNvPr descr="RadiAnalyzer™ Xpress" id="275" name="Google Shape;275;p35"/>
          <p:cNvPicPr preferRelativeResize="0"/>
          <p:nvPr/>
        </p:nvPicPr>
        <p:blipFill rotWithShape="1">
          <a:blip r:embed="rId5">
            <a:alphaModFix/>
          </a:blip>
          <a:srcRect b="0" l="0" r="0" t="0"/>
          <a:stretch/>
        </p:blipFill>
        <p:spPr>
          <a:xfrm>
            <a:off x="4572000" y="318433"/>
            <a:ext cx="3797300" cy="2146300"/>
          </a:xfrm>
          <a:prstGeom prst="rect">
            <a:avLst/>
          </a:prstGeom>
          <a:noFill/>
          <a:ln>
            <a:noFill/>
          </a:ln>
        </p:spPr>
      </p:pic>
      <p:sp>
        <p:nvSpPr>
          <p:cNvPr id="276" name="Google Shape;276;p35"/>
          <p:cNvSpPr txBox="1"/>
          <p:nvPr/>
        </p:nvSpPr>
        <p:spPr>
          <a:xfrm>
            <a:off x="5852160" y="3544176"/>
            <a:ext cx="1962912"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400" u="none" cap="none" strike="noStrike">
                <a:solidFill>
                  <a:srgbClr val="000000"/>
                </a:solidFill>
                <a:latin typeface="Arial"/>
                <a:ea typeface="Arial"/>
                <a:cs typeface="Arial"/>
                <a:sym typeface="Arial"/>
              </a:rPr>
              <a:t>Guide Pression</a:t>
            </a:r>
            <a:endParaRPr/>
          </a:p>
        </p:txBody>
      </p:sp>
      <p:pic>
        <p:nvPicPr>
          <p:cNvPr descr="Fractional Flow Reserve (FFR) Measurement Technique: Approach  Considerations, Specific Approaches to FFR Measurement, Complications" id="277" name="Google Shape;277;p35"/>
          <p:cNvPicPr preferRelativeResize="0"/>
          <p:nvPr/>
        </p:nvPicPr>
        <p:blipFill rotWithShape="1">
          <a:blip r:embed="rId6">
            <a:alphaModFix/>
          </a:blip>
          <a:srcRect b="0" l="0" r="0" t="0"/>
          <a:stretch/>
        </p:blipFill>
        <p:spPr>
          <a:xfrm>
            <a:off x="4828078" y="2515214"/>
            <a:ext cx="3242364" cy="243177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0"/>
                                        </p:tgtEl>
                                        <p:attrNameLst>
                                          <p:attrName>style.visibility</p:attrName>
                                        </p:attrNameLst>
                                      </p:cBhvr>
                                      <p:to>
                                        <p:strVal val="visible"/>
                                      </p:to>
                                    </p:set>
                                    <p:animEffect filter="fade" transition="in">
                                      <p:cBhvr>
                                        <p:cTn dur="3290"/>
                                        <p:tgtEl>
                                          <p:spTgt spid="2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2"/>
                                        </p:tgtEl>
                                        <p:attrNameLst>
                                          <p:attrName>style.visibility</p:attrName>
                                        </p:attrNameLst>
                                      </p:cBhvr>
                                      <p:to>
                                        <p:strVal val="visible"/>
                                      </p:to>
                                    </p:set>
                                    <p:animEffect filter="fade" transition="in">
                                      <p:cBhvr>
                                        <p:cTn dur="500"/>
                                        <p:tgtEl>
                                          <p:spTgt spid="272"/>
                                        </p:tgtEl>
                                      </p:cBhvr>
                                    </p:animEffect>
                                  </p:childTnLst>
                                </p:cTn>
                              </p:par>
                              <p:par>
                                <p:cTn fill="hold" nodeType="withEffect" presetClass="entr" presetID="10" presetSubtype="0">
                                  <p:stCondLst>
                                    <p:cond delay="0"/>
                                  </p:stCondLst>
                                  <p:childTnLst>
                                    <p:set>
                                      <p:cBhvr>
                                        <p:cTn dur="1" fill="hold">
                                          <p:stCondLst>
                                            <p:cond delay="0"/>
                                          </p:stCondLst>
                                        </p:cTn>
                                        <p:tgtEl>
                                          <p:spTgt spid="276"/>
                                        </p:tgtEl>
                                        <p:attrNameLst>
                                          <p:attrName>style.visibility</p:attrName>
                                        </p:attrNameLst>
                                      </p:cBhvr>
                                      <p:to>
                                        <p:strVal val="visible"/>
                                      </p:to>
                                    </p:set>
                                    <p:animEffect filter="fade" transition="in">
                                      <p:cBhvr>
                                        <p:cTn dur="500"/>
                                        <p:tgtEl>
                                          <p:spTgt spid="27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pic>
        <p:nvPicPr>
          <p:cNvPr id="282" name="Google Shape;282;p36"/>
          <p:cNvPicPr preferRelativeResize="0"/>
          <p:nvPr/>
        </p:nvPicPr>
        <p:blipFill rotWithShape="1">
          <a:blip r:embed="rId3">
            <a:alphaModFix/>
          </a:blip>
          <a:srcRect b="0" l="0" r="0" t="20317"/>
          <a:stretch/>
        </p:blipFill>
        <p:spPr>
          <a:xfrm>
            <a:off x="1274044" y="996260"/>
            <a:ext cx="6595911" cy="4098471"/>
          </a:xfrm>
          <a:prstGeom prst="rect">
            <a:avLst/>
          </a:prstGeom>
          <a:noFill/>
          <a:ln>
            <a:noFill/>
          </a:ln>
        </p:spPr>
      </p:pic>
      <p:sp>
        <p:nvSpPr>
          <p:cNvPr id="283" name="Google Shape;283;p36"/>
          <p:cNvSpPr txBox="1"/>
          <p:nvPr>
            <p:ph type="title"/>
          </p:nvPr>
        </p:nvSpPr>
        <p:spPr>
          <a:xfrm>
            <a:off x="311700" y="-8367"/>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FFR = FRACTIONNAL FLOW RESERVE</a:t>
            </a:r>
            <a:br>
              <a:rPr lang="fr-FR"/>
            </a:br>
            <a:r>
              <a:rPr lang="fr-FR" sz="1200"/>
              <a:t>Mesure le Delta de Pression en amont et en aval d’une sténose en hyperhémie maximale au moyen d’un guide pression insérée en aval de la lésion</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37"/>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t/>
            </a:r>
            <a:endParaRPr/>
          </a:p>
        </p:txBody>
      </p:sp>
      <p:pic>
        <p:nvPicPr>
          <p:cNvPr descr="se000" id="289" name="Google Shape;289;p37"/>
          <p:cNvPicPr preferRelativeResize="0"/>
          <p:nvPr/>
        </p:nvPicPr>
        <p:blipFill rotWithShape="1">
          <a:blip r:embed="rId3">
            <a:alphaModFix/>
          </a:blip>
          <a:srcRect b="5012" l="13089" r="11564" t="5877"/>
          <a:stretch/>
        </p:blipFill>
        <p:spPr>
          <a:xfrm>
            <a:off x="311700" y="457419"/>
            <a:ext cx="3824748" cy="4523623"/>
          </a:xfrm>
          <a:prstGeom prst="rect">
            <a:avLst/>
          </a:prstGeom>
          <a:noFill/>
          <a:ln>
            <a:noFill/>
          </a:ln>
        </p:spPr>
      </p:pic>
      <p:pic>
        <p:nvPicPr>
          <p:cNvPr id="290" name="Google Shape;290;p37"/>
          <p:cNvPicPr preferRelativeResize="0"/>
          <p:nvPr/>
        </p:nvPicPr>
        <p:blipFill rotWithShape="1">
          <a:blip r:embed="rId4">
            <a:alphaModFix/>
          </a:blip>
          <a:srcRect b="0" l="0" r="0" t="0"/>
          <a:stretch/>
        </p:blipFill>
        <p:spPr>
          <a:xfrm>
            <a:off x="4767194" y="1207668"/>
            <a:ext cx="3657877" cy="2377620"/>
          </a:xfrm>
          <a:prstGeom prst="rect">
            <a:avLst/>
          </a:prstGeom>
          <a:noFill/>
          <a:ln>
            <a:noFill/>
          </a:ln>
        </p:spPr>
      </p:pic>
      <p:sp>
        <p:nvSpPr>
          <p:cNvPr id="291" name="Google Shape;291;p37"/>
          <p:cNvSpPr txBox="1"/>
          <p:nvPr/>
        </p:nvSpPr>
        <p:spPr>
          <a:xfrm>
            <a:off x="5260258" y="4149213"/>
            <a:ext cx="2271252"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 ANGIOPLASTIE</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gtEl>
                                        <p:attrNameLst>
                                          <p:attrName>style.visibility</p:attrName>
                                        </p:attrNameLst>
                                      </p:cBhvr>
                                      <p:to>
                                        <p:strVal val="visible"/>
                                      </p:to>
                                    </p:set>
                                    <p:animEffect filter="fade" transition="in">
                                      <p:cBhvr>
                                        <p:cTn dur="3290"/>
                                        <p:tgtEl>
                                          <p:spTgt spid="2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pic>
        <p:nvPicPr>
          <p:cNvPr id="296" name="Google Shape;296;p38"/>
          <p:cNvPicPr preferRelativeResize="0"/>
          <p:nvPr/>
        </p:nvPicPr>
        <p:blipFill rotWithShape="1">
          <a:blip r:embed="rId3">
            <a:alphaModFix/>
          </a:blip>
          <a:srcRect b="0" l="0" r="0" t="0"/>
          <a:stretch/>
        </p:blipFill>
        <p:spPr>
          <a:xfrm>
            <a:off x="317090" y="130175"/>
            <a:ext cx="8509819" cy="4883150"/>
          </a:xfrm>
          <a:prstGeom prst="rect">
            <a:avLst/>
          </a:prstGeom>
          <a:noFill/>
          <a:ln>
            <a:noFill/>
          </a:ln>
        </p:spPr>
      </p:pic>
      <p:cxnSp>
        <p:nvCxnSpPr>
          <p:cNvPr id="297" name="Google Shape;297;p38"/>
          <p:cNvCxnSpPr/>
          <p:nvPr/>
        </p:nvCxnSpPr>
        <p:spPr>
          <a:xfrm rot="10800000">
            <a:off x="3323303" y="1858297"/>
            <a:ext cx="0" cy="1995948"/>
          </a:xfrm>
          <a:prstGeom prst="straightConnector1">
            <a:avLst/>
          </a:prstGeom>
          <a:noFill/>
          <a:ln cap="flat" cmpd="sng" w="28575">
            <a:solidFill>
              <a:srgbClr val="00B050"/>
            </a:solidFill>
            <a:prstDash val="solid"/>
            <a:round/>
            <a:headEnd len="sm" w="sm" type="none"/>
            <a:tailEnd len="sm" w="sm" type="none"/>
          </a:ln>
        </p:spPr>
      </p:cxn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01" name="Shape 301"/>
        <p:cNvGrpSpPr/>
        <p:nvPr/>
      </p:nvGrpSpPr>
      <p:grpSpPr>
        <a:xfrm>
          <a:off x="0" y="0"/>
          <a:ext cx="0" cy="0"/>
          <a:chOff x="0" y="0"/>
          <a:chExt cx="0" cy="0"/>
        </a:xfrm>
      </p:grpSpPr>
      <p:sp>
        <p:nvSpPr>
          <p:cNvPr id="302" name="Google Shape;302;p39"/>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t/>
            </a:r>
            <a:endParaRPr/>
          </a:p>
        </p:txBody>
      </p:sp>
      <p:pic>
        <p:nvPicPr>
          <p:cNvPr id="303" name="Google Shape;303;p39"/>
          <p:cNvPicPr preferRelativeResize="0"/>
          <p:nvPr/>
        </p:nvPicPr>
        <p:blipFill rotWithShape="1">
          <a:blip r:embed="rId3">
            <a:alphaModFix/>
          </a:blip>
          <a:srcRect b="0" l="0" r="0" t="0"/>
          <a:stretch/>
        </p:blipFill>
        <p:spPr>
          <a:xfrm>
            <a:off x="4623138" y="1407172"/>
            <a:ext cx="3583315" cy="2329155"/>
          </a:xfrm>
          <a:prstGeom prst="rect">
            <a:avLst/>
          </a:prstGeom>
          <a:noFill/>
          <a:ln>
            <a:noFill/>
          </a:ln>
        </p:spPr>
      </p:pic>
      <p:sp>
        <p:nvSpPr>
          <p:cNvPr id="304" name="Google Shape;304;p39"/>
          <p:cNvSpPr txBox="1"/>
          <p:nvPr/>
        </p:nvSpPr>
        <p:spPr>
          <a:xfrm>
            <a:off x="5260258" y="4149213"/>
            <a:ext cx="2271252"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 TTT MEDICAL</a:t>
            </a:r>
            <a:endParaRPr b="0" i="0" sz="1400" u="none" cap="none" strike="noStrike">
              <a:solidFill>
                <a:srgbClr val="000000"/>
              </a:solidFill>
              <a:latin typeface="Arial"/>
              <a:ea typeface="Arial"/>
              <a:cs typeface="Arial"/>
              <a:sym typeface="Arial"/>
            </a:endParaRPr>
          </a:p>
        </p:txBody>
      </p:sp>
      <p:sp>
        <p:nvSpPr>
          <p:cNvPr id="305" name="Google Shape;305;p39"/>
          <p:cNvSpPr txBox="1"/>
          <p:nvPr/>
        </p:nvSpPr>
        <p:spPr>
          <a:xfrm>
            <a:off x="1598122" y="2015734"/>
            <a:ext cx="573993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se000</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13"/>
          <p:cNvPicPr preferRelativeResize="0"/>
          <p:nvPr/>
        </p:nvPicPr>
        <p:blipFill rotWithShape="1">
          <a:blip r:embed="rId3">
            <a:alphaModFix/>
          </a:blip>
          <a:srcRect b="0" l="0" r="0" t="0"/>
          <a:stretch/>
        </p:blipFill>
        <p:spPr>
          <a:xfrm>
            <a:off x="1242784" y="91752"/>
            <a:ext cx="6367384" cy="4530638"/>
          </a:xfrm>
          <a:prstGeom prst="rect">
            <a:avLst/>
          </a:prstGeom>
          <a:noFill/>
          <a:ln>
            <a:noFill/>
          </a:ln>
        </p:spPr>
      </p:pic>
      <p:sp>
        <p:nvSpPr>
          <p:cNvPr id="91" name="Google Shape;91;p13"/>
          <p:cNvSpPr txBox="1"/>
          <p:nvPr/>
        </p:nvSpPr>
        <p:spPr>
          <a:xfrm>
            <a:off x="4925960" y="4788309"/>
            <a:ext cx="4149213" cy="246221"/>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1" lang="fr-FR" sz="1000" u="none" cap="none" strike="noStrike">
                <a:solidFill>
                  <a:srgbClr val="000000"/>
                </a:solidFill>
                <a:latin typeface="Arial"/>
                <a:ea typeface="Arial"/>
                <a:cs typeface="Arial"/>
                <a:sym typeface="Arial"/>
              </a:rPr>
              <a:t>Etude COURAGE, Boden et al. N Engl J Med 2007; 356:1503-1516</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40"/>
          <p:cNvSpPr txBox="1"/>
          <p:nvPr>
            <p:ph type="title"/>
          </p:nvPr>
        </p:nvSpPr>
        <p:spPr>
          <a:xfrm>
            <a:off x="311700" y="142786"/>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CONCLUSION PATIENT SYMPTOMATIQUE</a:t>
            </a:r>
            <a:endParaRPr/>
          </a:p>
        </p:txBody>
      </p:sp>
      <p:sp>
        <p:nvSpPr>
          <p:cNvPr id="311" name="Google Shape;311;p40"/>
          <p:cNvSpPr txBox="1"/>
          <p:nvPr/>
        </p:nvSpPr>
        <p:spPr>
          <a:xfrm>
            <a:off x="2777613" y="894734"/>
            <a:ext cx="3588774" cy="738664"/>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DEPISTER LES PATIENTS A FORTE PROBABILITE DE MALADIE CORONAIRE</a:t>
            </a:r>
            <a:endParaRPr/>
          </a:p>
        </p:txBody>
      </p:sp>
      <p:sp>
        <p:nvSpPr>
          <p:cNvPr id="312" name="Google Shape;312;p40"/>
          <p:cNvSpPr txBox="1"/>
          <p:nvPr/>
        </p:nvSpPr>
        <p:spPr>
          <a:xfrm>
            <a:off x="471948" y="1897617"/>
            <a:ext cx="3588774" cy="95410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COROSCANNER</a:t>
            </a:r>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Si probabilité faible</a:t>
            </a:r>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Si possibilité image de qualité</a:t>
            </a:r>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Si aucun ATCD coronarien connu</a:t>
            </a:r>
            <a:endParaRPr/>
          </a:p>
        </p:txBody>
      </p:sp>
      <p:sp>
        <p:nvSpPr>
          <p:cNvPr id="313" name="Google Shape;313;p40"/>
          <p:cNvSpPr txBox="1"/>
          <p:nvPr/>
        </p:nvSpPr>
        <p:spPr>
          <a:xfrm>
            <a:off x="5083280" y="1902714"/>
            <a:ext cx="3588774" cy="95410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TEST ISCHEMIQUE D’IMAGERIE</a:t>
            </a:r>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Si probabilité élevée</a:t>
            </a:r>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Si envisage revascularisation</a:t>
            </a:r>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Si recherche viabilité</a:t>
            </a:r>
            <a:endParaRPr/>
          </a:p>
        </p:txBody>
      </p:sp>
      <p:sp>
        <p:nvSpPr>
          <p:cNvPr id="314" name="Google Shape;314;p40"/>
          <p:cNvSpPr txBox="1"/>
          <p:nvPr/>
        </p:nvSpPr>
        <p:spPr>
          <a:xfrm>
            <a:off x="2777613" y="3130434"/>
            <a:ext cx="3588774" cy="30777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TTT Médical 1</a:t>
            </a:r>
            <a:r>
              <a:rPr b="0" baseline="30000" i="0" lang="fr-FR" sz="1400" u="none" cap="none" strike="noStrike">
                <a:solidFill>
                  <a:srgbClr val="000000"/>
                </a:solidFill>
                <a:latin typeface="Arial"/>
                <a:ea typeface="Arial"/>
                <a:cs typeface="Arial"/>
                <a:sym typeface="Arial"/>
              </a:rPr>
              <a:t>ère</a:t>
            </a:r>
            <a:r>
              <a:rPr b="0" i="0" lang="fr-FR" sz="1400" u="none" cap="none" strike="noStrike">
                <a:solidFill>
                  <a:srgbClr val="000000"/>
                </a:solidFill>
                <a:latin typeface="Arial"/>
                <a:ea typeface="Arial"/>
                <a:cs typeface="Arial"/>
                <a:sym typeface="Arial"/>
              </a:rPr>
              <a:t> intention</a:t>
            </a:r>
            <a:endParaRPr/>
          </a:p>
        </p:txBody>
      </p:sp>
      <p:sp>
        <p:nvSpPr>
          <p:cNvPr id="315" name="Google Shape;315;p40"/>
          <p:cNvSpPr txBox="1"/>
          <p:nvPr/>
        </p:nvSpPr>
        <p:spPr>
          <a:xfrm>
            <a:off x="2777613" y="3636796"/>
            <a:ext cx="3588774" cy="30777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CORONAROGRAPHIE</a:t>
            </a:r>
            <a:endParaRPr/>
          </a:p>
        </p:txBody>
      </p:sp>
      <p:sp>
        <p:nvSpPr>
          <p:cNvPr id="316" name="Google Shape;316;p40"/>
          <p:cNvSpPr txBox="1"/>
          <p:nvPr/>
        </p:nvSpPr>
        <p:spPr>
          <a:xfrm>
            <a:off x="825910" y="4194871"/>
            <a:ext cx="3588774" cy="30777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FFR si lésion intérmédiaire</a:t>
            </a:r>
            <a:endParaRPr b="0" i="0" sz="1400" u="none" cap="none" strike="noStrike">
              <a:solidFill>
                <a:srgbClr val="000000"/>
              </a:solidFill>
              <a:latin typeface="Arial"/>
              <a:ea typeface="Arial"/>
              <a:cs typeface="Arial"/>
              <a:sym typeface="Arial"/>
            </a:endParaRPr>
          </a:p>
        </p:txBody>
      </p:sp>
      <p:sp>
        <p:nvSpPr>
          <p:cNvPr id="317" name="Google Shape;317;p40"/>
          <p:cNvSpPr txBox="1"/>
          <p:nvPr/>
        </p:nvSpPr>
        <p:spPr>
          <a:xfrm>
            <a:off x="4611329" y="4194870"/>
            <a:ext cx="3588774" cy="307777"/>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REVASCULARISATION si lésion serrée</a:t>
            </a:r>
            <a:endParaRPr/>
          </a:p>
        </p:txBody>
      </p:sp>
      <p:cxnSp>
        <p:nvCxnSpPr>
          <p:cNvPr id="318" name="Google Shape;318;p40"/>
          <p:cNvCxnSpPr>
            <a:stCxn id="311" idx="2"/>
            <a:endCxn id="312" idx="0"/>
          </p:cNvCxnSpPr>
          <p:nvPr/>
        </p:nvCxnSpPr>
        <p:spPr>
          <a:xfrm flipH="1">
            <a:off x="2266200" y="1633398"/>
            <a:ext cx="2305800" cy="264300"/>
          </a:xfrm>
          <a:prstGeom prst="straightConnector1">
            <a:avLst/>
          </a:prstGeom>
          <a:noFill/>
          <a:ln cap="flat" cmpd="sng" w="9525">
            <a:solidFill>
              <a:schemeClr val="dk1"/>
            </a:solidFill>
            <a:prstDash val="solid"/>
            <a:round/>
            <a:headEnd len="sm" w="sm" type="none"/>
            <a:tailEnd len="med" w="med" type="triangle"/>
          </a:ln>
        </p:spPr>
      </p:cxnSp>
      <p:cxnSp>
        <p:nvCxnSpPr>
          <p:cNvPr id="319" name="Google Shape;319;p40"/>
          <p:cNvCxnSpPr>
            <a:stCxn id="311" idx="2"/>
            <a:endCxn id="313" idx="0"/>
          </p:cNvCxnSpPr>
          <p:nvPr/>
        </p:nvCxnSpPr>
        <p:spPr>
          <a:xfrm>
            <a:off x="4572000" y="1633398"/>
            <a:ext cx="2305800" cy="269400"/>
          </a:xfrm>
          <a:prstGeom prst="straightConnector1">
            <a:avLst/>
          </a:prstGeom>
          <a:noFill/>
          <a:ln cap="flat" cmpd="sng" w="9525">
            <a:solidFill>
              <a:schemeClr val="dk1"/>
            </a:solidFill>
            <a:prstDash val="solid"/>
            <a:round/>
            <a:headEnd len="sm" w="sm" type="none"/>
            <a:tailEnd len="med" w="med" type="triangle"/>
          </a:ln>
        </p:spPr>
      </p:cxnSp>
      <p:cxnSp>
        <p:nvCxnSpPr>
          <p:cNvPr id="320" name="Google Shape;320;p40"/>
          <p:cNvCxnSpPr>
            <a:stCxn id="312" idx="2"/>
            <a:endCxn id="314" idx="0"/>
          </p:cNvCxnSpPr>
          <p:nvPr/>
        </p:nvCxnSpPr>
        <p:spPr>
          <a:xfrm>
            <a:off x="2266335" y="2851724"/>
            <a:ext cx="2305800" cy="278700"/>
          </a:xfrm>
          <a:prstGeom prst="straightConnector1">
            <a:avLst/>
          </a:prstGeom>
          <a:noFill/>
          <a:ln cap="flat" cmpd="sng" w="9525">
            <a:solidFill>
              <a:schemeClr val="dk1"/>
            </a:solidFill>
            <a:prstDash val="solid"/>
            <a:round/>
            <a:headEnd len="sm" w="sm" type="none"/>
            <a:tailEnd len="med" w="med" type="triangle"/>
          </a:ln>
        </p:spPr>
      </p:cxnSp>
      <p:cxnSp>
        <p:nvCxnSpPr>
          <p:cNvPr id="321" name="Google Shape;321;p40"/>
          <p:cNvCxnSpPr>
            <a:stCxn id="313" idx="2"/>
            <a:endCxn id="314" idx="0"/>
          </p:cNvCxnSpPr>
          <p:nvPr/>
        </p:nvCxnSpPr>
        <p:spPr>
          <a:xfrm flipH="1">
            <a:off x="4571867" y="2856821"/>
            <a:ext cx="2305800" cy="273600"/>
          </a:xfrm>
          <a:prstGeom prst="straightConnector1">
            <a:avLst/>
          </a:prstGeom>
          <a:noFill/>
          <a:ln cap="flat" cmpd="sng" w="9525">
            <a:solidFill>
              <a:schemeClr val="dk1"/>
            </a:solidFill>
            <a:prstDash val="solid"/>
            <a:round/>
            <a:headEnd len="sm" w="sm" type="none"/>
            <a:tailEnd len="med" w="med" type="triangle"/>
          </a:ln>
        </p:spPr>
      </p:cxnSp>
      <p:cxnSp>
        <p:nvCxnSpPr>
          <p:cNvPr id="322" name="Google Shape;322;p40"/>
          <p:cNvCxnSpPr>
            <a:stCxn id="314" idx="2"/>
            <a:endCxn id="315" idx="0"/>
          </p:cNvCxnSpPr>
          <p:nvPr/>
        </p:nvCxnSpPr>
        <p:spPr>
          <a:xfrm>
            <a:off x="4572000" y="3438211"/>
            <a:ext cx="0" cy="198600"/>
          </a:xfrm>
          <a:prstGeom prst="straightConnector1">
            <a:avLst/>
          </a:prstGeom>
          <a:noFill/>
          <a:ln cap="flat" cmpd="sng" w="9525">
            <a:solidFill>
              <a:schemeClr val="dk1"/>
            </a:solidFill>
            <a:prstDash val="solid"/>
            <a:round/>
            <a:headEnd len="sm" w="sm" type="none"/>
            <a:tailEnd len="med" w="med" type="triangle"/>
          </a:ln>
        </p:spPr>
      </p:cxnSp>
      <p:cxnSp>
        <p:nvCxnSpPr>
          <p:cNvPr id="323" name="Google Shape;323;p40"/>
          <p:cNvCxnSpPr>
            <a:stCxn id="315" idx="2"/>
            <a:endCxn id="316" idx="0"/>
          </p:cNvCxnSpPr>
          <p:nvPr/>
        </p:nvCxnSpPr>
        <p:spPr>
          <a:xfrm flipH="1">
            <a:off x="2620200" y="3944573"/>
            <a:ext cx="1951800" cy="250200"/>
          </a:xfrm>
          <a:prstGeom prst="straightConnector1">
            <a:avLst/>
          </a:prstGeom>
          <a:noFill/>
          <a:ln cap="flat" cmpd="sng" w="9525">
            <a:solidFill>
              <a:schemeClr val="dk1"/>
            </a:solidFill>
            <a:prstDash val="solid"/>
            <a:round/>
            <a:headEnd len="sm" w="sm" type="none"/>
            <a:tailEnd len="med" w="med" type="triangle"/>
          </a:ln>
        </p:spPr>
      </p:cxnSp>
      <p:cxnSp>
        <p:nvCxnSpPr>
          <p:cNvPr id="324" name="Google Shape;324;p40"/>
          <p:cNvCxnSpPr>
            <a:stCxn id="315" idx="2"/>
            <a:endCxn id="317" idx="0"/>
          </p:cNvCxnSpPr>
          <p:nvPr/>
        </p:nvCxnSpPr>
        <p:spPr>
          <a:xfrm>
            <a:off x="4572000" y="3944573"/>
            <a:ext cx="1833600" cy="250200"/>
          </a:xfrm>
          <a:prstGeom prst="straightConnector1">
            <a:avLst/>
          </a:prstGeom>
          <a:noFill/>
          <a:ln cap="flat" cmpd="sng" w="9525">
            <a:solidFill>
              <a:schemeClr val="dk1"/>
            </a:solidFill>
            <a:prstDash val="solid"/>
            <a:round/>
            <a:headEnd len="sm" w="sm" type="none"/>
            <a:tailEnd len="med" w="med" type="triangle"/>
          </a:ln>
        </p:spPr>
      </p:cxnSp>
      <p:cxnSp>
        <p:nvCxnSpPr>
          <p:cNvPr id="325" name="Google Shape;325;p40"/>
          <p:cNvCxnSpPr>
            <a:stCxn id="312" idx="3"/>
            <a:endCxn id="313" idx="1"/>
          </p:cNvCxnSpPr>
          <p:nvPr/>
        </p:nvCxnSpPr>
        <p:spPr>
          <a:xfrm>
            <a:off x="4060722" y="2374670"/>
            <a:ext cx="1022700" cy="5100"/>
          </a:xfrm>
          <a:prstGeom prst="straightConnector1">
            <a:avLst/>
          </a:prstGeom>
          <a:noFill/>
          <a:ln cap="flat" cmpd="sng" w="9525">
            <a:solidFill>
              <a:srgbClr val="FF0000"/>
            </a:solidFill>
            <a:prstDash val="solid"/>
            <a:round/>
            <a:headEnd len="med" w="med" type="triangle"/>
            <a:tailEnd len="med" w="med" type="triangle"/>
          </a:ln>
        </p:spPr>
      </p:cxnSp>
      <p:cxnSp>
        <p:nvCxnSpPr>
          <p:cNvPr id="326" name="Google Shape;326;p40"/>
          <p:cNvCxnSpPr>
            <a:stCxn id="312" idx="2"/>
            <a:endCxn id="315" idx="1"/>
          </p:cNvCxnSpPr>
          <p:nvPr/>
        </p:nvCxnSpPr>
        <p:spPr>
          <a:xfrm flipH="1" rot="-5400000">
            <a:off x="2052435" y="3065624"/>
            <a:ext cx="939000" cy="511200"/>
          </a:xfrm>
          <a:prstGeom prst="bentConnector2">
            <a:avLst/>
          </a:prstGeom>
          <a:noFill/>
          <a:ln cap="flat" cmpd="sng" w="9525">
            <a:solidFill>
              <a:srgbClr val="FF0000"/>
            </a:solidFill>
            <a:prstDash val="solid"/>
            <a:round/>
            <a:headEnd len="sm" w="sm" type="none"/>
            <a:tailEnd len="med" w="med" type="triangle"/>
          </a:ln>
        </p:spPr>
      </p:cxnSp>
      <p:cxnSp>
        <p:nvCxnSpPr>
          <p:cNvPr id="327" name="Google Shape;327;p40"/>
          <p:cNvCxnSpPr>
            <a:stCxn id="313" idx="2"/>
            <a:endCxn id="315" idx="3"/>
          </p:cNvCxnSpPr>
          <p:nvPr/>
        </p:nvCxnSpPr>
        <p:spPr>
          <a:xfrm rot="5400000">
            <a:off x="6155117" y="3068171"/>
            <a:ext cx="933900" cy="511200"/>
          </a:xfrm>
          <a:prstGeom prst="bentConnector2">
            <a:avLst/>
          </a:prstGeom>
          <a:noFill/>
          <a:ln cap="flat" cmpd="sng" w="9525">
            <a:solidFill>
              <a:srgbClr val="FF0000"/>
            </a:solidFill>
            <a:prstDash val="solid"/>
            <a:round/>
            <a:headEnd len="sm" w="sm" type="none"/>
            <a:tailEnd len="med" w="med" type="triangle"/>
          </a:ln>
        </p:spPr>
      </p:cxnSp>
      <p:cxnSp>
        <p:nvCxnSpPr>
          <p:cNvPr id="328" name="Google Shape;328;p40"/>
          <p:cNvCxnSpPr>
            <a:stCxn id="316" idx="3"/>
            <a:endCxn id="317" idx="1"/>
          </p:cNvCxnSpPr>
          <p:nvPr/>
        </p:nvCxnSpPr>
        <p:spPr>
          <a:xfrm>
            <a:off x="4414684" y="4348760"/>
            <a:ext cx="196500" cy="0"/>
          </a:xfrm>
          <a:prstGeom prst="straightConnector1">
            <a:avLst/>
          </a:prstGeom>
          <a:noFill/>
          <a:ln cap="flat" cmpd="sng" w="9525">
            <a:solidFill>
              <a:srgbClr val="FF0000"/>
            </a:solidFill>
            <a:prstDash val="solid"/>
            <a:round/>
            <a:headEnd len="med" w="med" type="triangl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5"/>
                                        </p:tgtEl>
                                        <p:attrNameLst>
                                          <p:attrName>style.visibility</p:attrName>
                                        </p:attrNameLst>
                                      </p:cBhvr>
                                      <p:to>
                                        <p:strVal val="visible"/>
                                      </p:to>
                                    </p:set>
                                    <p:animEffect filter="fade" transition="in">
                                      <p:cBhvr>
                                        <p:cTn dur="500"/>
                                        <p:tgtEl>
                                          <p:spTgt spid="325"/>
                                        </p:tgtEl>
                                      </p:cBhvr>
                                    </p:animEffect>
                                  </p:childTnLst>
                                </p:cTn>
                              </p:par>
                              <p:par>
                                <p:cTn fill="hold" nodeType="withEffect" presetClass="entr" presetID="10" presetSubtype="0">
                                  <p:stCondLst>
                                    <p:cond delay="0"/>
                                  </p:stCondLst>
                                  <p:childTnLst>
                                    <p:set>
                                      <p:cBhvr>
                                        <p:cTn dur="1" fill="hold">
                                          <p:stCondLst>
                                            <p:cond delay="0"/>
                                          </p:stCondLst>
                                        </p:cTn>
                                        <p:tgtEl>
                                          <p:spTgt spid="326"/>
                                        </p:tgtEl>
                                        <p:attrNameLst>
                                          <p:attrName>style.visibility</p:attrName>
                                        </p:attrNameLst>
                                      </p:cBhvr>
                                      <p:to>
                                        <p:strVal val="visible"/>
                                      </p:to>
                                    </p:set>
                                    <p:animEffect filter="fade" transition="in">
                                      <p:cBhvr>
                                        <p:cTn dur="500"/>
                                        <p:tgtEl>
                                          <p:spTgt spid="326"/>
                                        </p:tgtEl>
                                      </p:cBhvr>
                                    </p:animEffect>
                                  </p:childTnLst>
                                </p:cTn>
                              </p:par>
                              <p:par>
                                <p:cTn fill="hold" nodeType="withEffect" presetClass="entr" presetID="10" presetSubtype="0">
                                  <p:stCondLst>
                                    <p:cond delay="0"/>
                                  </p:stCondLst>
                                  <p:childTnLst>
                                    <p:set>
                                      <p:cBhvr>
                                        <p:cTn dur="1" fill="hold">
                                          <p:stCondLst>
                                            <p:cond delay="0"/>
                                          </p:stCondLst>
                                        </p:cTn>
                                        <p:tgtEl>
                                          <p:spTgt spid="327"/>
                                        </p:tgtEl>
                                        <p:attrNameLst>
                                          <p:attrName>style.visibility</p:attrName>
                                        </p:attrNameLst>
                                      </p:cBhvr>
                                      <p:to>
                                        <p:strVal val="visible"/>
                                      </p:to>
                                    </p:set>
                                    <p:animEffect filter="fade" transition="in">
                                      <p:cBhvr>
                                        <p:cTn dur="500"/>
                                        <p:tgtEl>
                                          <p:spTgt spid="327"/>
                                        </p:tgtEl>
                                      </p:cBhvr>
                                    </p:animEffect>
                                  </p:childTnLst>
                                </p:cTn>
                              </p:par>
                              <p:par>
                                <p:cTn fill="hold" nodeType="withEffect" presetClass="entr" presetID="10" presetSubtype="0">
                                  <p:stCondLst>
                                    <p:cond delay="0"/>
                                  </p:stCondLst>
                                  <p:childTnLst>
                                    <p:set>
                                      <p:cBhvr>
                                        <p:cTn dur="1" fill="hold">
                                          <p:stCondLst>
                                            <p:cond delay="0"/>
                                          </p:stCondLst>
                                        </p:cTn>
                                        <p:tgtEl>
                                          <p:spTgt spid="328"/>
                                        </p:tgtEl>
                                        <p:attrNameLst>
                                          <p:attrName>style.visibility</p:attrName>
                                        </p:attrNameLst>
                                      </p:cBhvr>
                                      <p:to>
                                        <p:strVal val="visible"/>
                                      </p:to>
                                    </p:set>
                                    <p:animEffect filter="fade" transition="in">
                                      <p:cBhvr>
                                        <p:cTn dur="500"/>
                                        <p:tgtEl>
                                          <p:spTgt spid="3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41"/>
          <p:cNvSpPr txBox="1"/>
          <p:nvPr>
            <p:ph type="title"/>
          </p:nvPr>
        </p:nvSpPr>
        <p:spPr>
          <a:xfrm>
            <a:off x="311700" y="149848"/>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Dans la Vraie Vie (2020)</a:t>
            </a:r>
            <a:endParaRPr/>
          </a:p>
        </p:txBody>
      </p:sp>
      <p:pic>
        <p:nvPicPr>
          <p:cNvPr id="334" name="Google Shape;334;p41"/>
          <p:cNvPicPr preferRelativeResize="0"/>
          <p:nvPr/>
        </p:nvPicPr>
        <p:blipFill rotWithShape="1">
          <a:blip r:embed="rId3">
            <a:alphaModFix/>
          </a:blip>
          <a:srcRect b="0" l="0" r="0" t="0"/>
          <a:stretch/>
        </p:blipFill>
        <p:spPr>
          <a:xfrm>
            <a:off x="914400" y="1167836"/>
            <a:ext cx="3657600" cy="2948940"/>
          </a:xfrm>
          <a:prstGeom prst="rect">
            <a:avLst/>
          </a:prstGeom>
          <a:noFill/>
          <a:ln>
            <a:noFill/>
          </a:ln>
        </p:spPr>
      </p:pic>
      <p:pic>
        <p:nvPicPr>
          <p:cNvPr id="335" name="Google Shape;335;p41"/>
          <p:cNvPicPr preferRelativeResize="0"/>
          <p:nvPr/>
        </p:nvPicPr>
        <p:blipFill rotWithShape="1">
          <a:blip r:embed="rId4">
            <a:alphaModFix/>
          </a:blip>
          <a:srcRect b="0" l="0" r="0" t="0"/>
          <a:stretch/>
        </p:blipFill>
        <p:spPr>
          <a:xfrm>
            <a:off x="4526247" y="1105593"/>
            <a:ext cx="4417317" cy="2948940"/>
          </a:xfrm>
          <a:prstGeom prst="rect">
            <a:avLst/>
          </a:prstGeom>
          <a:noFill/>
          <a:ln>
            <a:noFill/>
          </a:ln>
        </p:spPr>
      </p:pic>
      <p:sp>
        <p:nvSpPr>
          <p:cNvPr id="336" name="Google Shape;336;p41"/>
          <p:cNvSpPr txBox="1"/>
          <p:nvPr/>
        </p:nvSpPr>
        <p:spPr>
          <a:xfrm>
            <a:off x="5837130" y="3962888"/>
            <a:ext cx="1795549"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En Normandie</a:t>
            </a:r>
            <a:endParaRPr/>
          </a:p>
        </p:txBody>
      </p:sp>
      <p:sp>
        <p:nvSpPr>
          <p:cNvPr id="337" name="Google Shape;337;p41"/>
          <p:cNvSpPr txBox="1"/>
          <p:nvPr/>
        </p:nvSpPr>
        <p:spPr>
          <a:xfrm>
            <a:off x="4526247" y="4339037"/>
            <a:ext cx="37730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10% Utilisation Guides FFR pendant Coro</a:t>
            </a:r>
            <a:endParaRPr/>
          </a:p>
        </p:txBody>
      </p:sp>
      <p:sp>
        <p:nvSpPr>
          <p:cNvPr id="338" name="Google Shape;338;p41"/>
          <p:cNvSpPr txBox="1"/>
          <p:nvPr/>
        </p:nvSpPr>
        <p:spPr>
          <a:xfrm>
            <a:off x="5985163" y="4763193"/>
            <a:ext cx="3050771" cy="26161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1" lang="fr-FR" sz="1050" u="none" cap="none" strike="noStrike">
                <a:solidFill>
                  <a:srgbClr val="000000"/>
                </a:solidFill>
                <a:latin typeface="Arial"/>
                <a:ea typeface="Arial"/>
                <a:cs typeface="Arial"/>
                <a:sym typeface="Arial"/>
              </a:rPr>
              <a:t>Rapport annuel activité du CRAN 2020</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42" name="Shape 342"/>
        <p:cNvGrpSpPr/>
        <p:nvPr/>
      </p:nvGrpSpPr>
      <p:grpSpPr>
        <a:xfrm>
          <a:off x="0" y="0"/>
          <a:ext cx="0" cy="0"/>
          <a:chOff x="0" y="0"/>
          <a:chExt cx="0" cy="0"/>
        </a:xfrm>
      </p:grpSpPr>
      <p:sp>
        <p:nvSpPr>
          <p:cNvPr id="343" name="Google Shape;343;p42"/>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Dépistage coronarien symptomatique (1)</a:t>
            </a:r>
            <a:endParaRPr/>
          </a:p>
        </p:txBody>
      </p:sp>
      <p:sp>
        <p:nvSpPr>
          <p:cNvPr id="344" name="Google Shape;344;p42"/>
          <p:cNvSpPr txBox="1"/>
          <p:nvPr>
            <p:ph idx="1" type="body"/>
          </p:nvPr>
        </p:nvSpPr>
        <p:spPr>
          <a:xfrm>
            <a:off x="685800" y="1152475"/>
            <a:ext cx="7772400" cy="34164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8C5A79"/>
              </a:buClr>
              <a:buSzPts val="1400"/>
              <a:buFont typeface="Lato"/>
              <a:buChar char="❏"/>
            </a:pPr>
            <a:r>
              <a:rPr b="1" lang="fr-FR" sz="1400"/>
              <a:t>Pas systématique (très jeune ou grosse comorbidités)</a:t>
            </a:r>
            <a:endParaRPr/>
          </a:p>
          <a:p>
            <a:pPr indent="-228600" lvl="0" marL="457200" rtl="0" algn="l">
              <a:lnSpc>
                <a:spcPct val="115000"/>
              </a:lnSpc>
              <a:spcBef>
                <a:spcPts val="0"/>
              </a:spcBef>
              <a:spcAft>
                <a:spcPts val="0"/>
              </a:spcAft>
              <a:buClr>
                <a:srgbClr val="8C5A79"/>
              </a:buClr>
              <a:buSzPts val="1400"/>
              <a:buFont typeface="Lato"/>
              <a:buNone/>
            </a:pPr>
            <a:r>
              <a:t/>
            </a:r>
            <a:endParaRPr b="1" sz="1400"/>
          </a:p>
          <a:p>
            <a:pPr indent="-317500" lvl="0" marL="457200" rtl="0" algn="l">
              <a:lnSpc>
                <a:spcPct val="115000"/>
              </a:lnSpc>
              <a:spcBef>
                <a:spcPts val="0"/>
              </a:spcBef>
              <a:spcAft>
                <a:spcPts val="0"/>
              </a:spcAft>
              <a:buClr>
                <a:srgbClr val="8C5A79"/>
              </a:buClr>
              <a:buSzPts val="1400"/>
              <a:buFont typeface="Lato"/>
              <a:buChar char="❏"/>
            </a:pPr>
            <a:r>
              <a:rPr b="1" lang="fr-FR" sz="1400"/>
              <a:t>Test d’effort à oublier</a:t>
            </a:r>
            <a:endParaRPr/>
          </a:p>
          <a:p>
            <a:pPr indent="-317500" lvl="0" marL="457200" rtl="0" algn="l">
              <a:lnSpc>
                <a:spcPct val="115000"/>
              </a:lnSpc>
              <a:spcBef>
                <a:spcPts val="0"/>
              </a:spcBef>
              <a:spcAft>
                <a:spcPts val="0"/>
              </a:spcAft>
              <a:buClr>
                <a:srgbClr val="8C5A79"/>
              </a:buClr>
              <a:buSzPts val="1400"/>
              <a:buFont typeface="Lato"/>
              <a:buChar char="❏"/>
            </a:pPr>
            <a:r>
              <a:rPr b="1" lang="fr-FR" sz="1400"/>
              <a:t>Score calcique plutôt pour évaluer le risque que pour faire le diagnostic</a:t>
            </a:r>
            <a:endParaRPr/>
          </a:p>
          <a:p>
            <a:pPr indent="-228600" lvl="0" marL="457200" rtl="0" algn="l">
              <a:lnSpc>
                <a:spcPct val="115000"/>
              </a:lnSpc>
              <a:spcBef>
                <a:spcPts val="0"/>
              </a:spcBef>
              <a:spcAft>
                <a:spcPts val="0"/>
              </a:spcAft>
              <a:buClr>
                <a:srgbClr val="8C5A79"/>
              </a:buClr>
              <a:buSzPts val="1400"/>
              <a:buFont typeface="Lato"/>
              <a:buNone/>
            </a:pPr>
            <a:r>
              <a:t/>
            </a:r>
            <a:endParaRPr b="1" sz="1400"/>
          </a:p>
          <a:p>
            <a:pPr indent="-317500" lvl="0" marL="457200" rtl="0" algn="l">
              <a:lnSpc>
                <a:spcPct val="115000"/>
              </a:lnSpc>
              <a:spcBef>
                <a:spcPts val="0"/>
              </a:spcBef>
              <a:spcAft>
                <a:spcPts val="0"/>
              </a:spcAft>
              <a:buClr>
                <a:srgbClr val="8C5A79"/>
              </a:buClr>
              <a:buSzPts val="1400"/>
              <a:buFont typeface="Lato"/>
              <a:buChar char="❏"/>
            </a:pPr>
            <a:r>
              <a:rPr b="1" lang="fr-FR" sz="1400"/>
              <a:t>Coroscanner pour les faibles risques</a:t>
            </a:r>
            <a:endParaRPr/>
          </a:p>
          <a:p>
            <a:pPr indent="-317500" lvl="0" marL="457200" rtl="0" algn="l">
              <a:lnSpc>
                <a:spcPct val="115000"/>
              </a:lnSpc>
              <a:spcBef>
                <a:spcPts val="0"/>
              </a:spcBef>
              <a:spcAft>
                <a:spcPts val="0"/>
              </a:spcAft>
              <a:buClr>
                <a:srgbClr val="8C5A79"/>
              </a:buClr>
              <a:buSzPts val="1400"/>
              <a:buFont typeface="Lato"/>
              <a:buChar char="❏"/>
            </a:pPr>
            <a:r>
              <a:rPr b="1" lang="fr-FR" sz="1400"/>
              <a:t>Test ischémique fonctionnel fonction de la disponibilité et du patient</a:t>
            </a:r>
            <a:endParaRPr/>
          </a:p>
          <a:p>
            <a:pPr indent="-317500" lvl="0" marL="457200" rtl="0" algn="l">
              <a:lnSpc>
                <a:spcPct val="115000"/>
              </a:lnSpc>
              <a:spcBef>
                <a:spcPts val="0"/>
              </a:spcBef>
              <a:spcAft>
                <a:spcPts val="0"/>
              </a:spcAft>
              <a:buClr>
                <a:srgbClr val="8C5A79"/>
              </a:buClr>
              <a:buSzPts val="1400"/>
              <a:buFont typeface="Lato"/>
              <a:buChar char="❏"/>
            </a:pPr>
            <a:r>
              <a:rPr b="1" lang="fr-FR" sz="1400"/>
              <a:t>Possibilité d’associer imagerie et test fonctionnel</a:t>
            </a:r>
            <a:endParaRPr/>
          </a:p>
          <a:p>
            <a:pPr indent="-228600" lvl="0" marL="457200" rtl="0" algn="l">
              <a:lnSpc>
                <a:spcPct val="115000"/>
              </a:lnSpc>
              <a:spcBef>
                <a:spcPts val="0"/>
              </a:spcBef>
              <a:spcAft>
                <a:spcPts val="0"/>
              </a:spcAft>
              <a:buClr>
                <a:srgbClr val="8C5A79"/>
              </a:buClr>
              <a:buSzPts val="1400"/>
              <a:buFont typeface="Lato"/>
              <a:buNone/>
            </a:pPr>
            <a:r>
              <a:t/>
            </a:r>
            <a:endParaRPr b="1" sz="1400"/>
          </a:p>
          <a:p>
            <a:pPr indent="-317500" lvl="0" marL="457200" rtl="0" algn="l">
              <a:lnSpc>
                <a:spcPct val="115000"/>
              </a:lnSpc>
              <a:spcBef>
                <a:spcPts val="0"/>
              </a:spcBef>
              <a:spcAft>
                <a:spcPts val="0"/>
              </a:spcAft>
              <a:buClr>
                <a:srgbClr val="8C5A79"/>
              </a:buClr>
              <a:buSzPts val="1400"/>
              <a:buFont typeface="Lato"/>
              <a:buChar char="❏"/>
            </a:pPr>
            <a:r>
              <a:rPr b="1" lang="fr-FR" sz="1400"/>
              <a:t>Coronarographie avec FFR si forte probabilité ou doute non levé par les examens complémentaires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48" name="Shape 348"/>
        <p:cNvGrpSpPr/>
        <p:nvPr/>
      </p:nvGrpSpPr>
      <p:grpSpPr>
        <a:xfrm>
          <a:off x="0" y="0"/>
          <a:ext cx="0" cy="0"/>
          <a:chOff x="0" y="0"/>
          <a:chExt cx="0" cy="0"/>
        </a:xfrm>
      </p:grpSpPr>
      <p:sp>
        <p:nvSpPr>
          <p:cNvPr id="349" name="Google Shape;349;p43"/>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CONCLUSION (2)</a:t>
            </a:r>
            <a:endParaRPr/>
          </a:p>
        </p:txBody>
      </p:sp>
      <p:pic>
        <p:nvPicPr>
          <p:cNvPr id="350" name="Google Shape;350;p43"/>
          <p:cNvPicPr preferRelativeResize="0"/>
          <p:nvPr/>
        </p:nvPicPr>
        <p:blipFill rotWithShape="1">
          <a:blip r:embed="rId3">
            <a:alphaModFix/>
          </a:blip>
          <a:srcRect b="0" l="0" r="0" t="0"/>
          <a:stretch/>
        </p:blipFill>
        <p:spPr>
          <a:xfrm>
            <a:off x="1344091" y="1030119"/>
            <a:ext cx="6455817" cy="4035834"/>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4"/>
          <p:cNvSpPr txBox="1"/>
          <p:nvPr>
            <p:ph type="title"/>
          </p:nvPr>
        </p:nvSpPr>
        <p:spPr>
          <a:xfrm>
            <a:off x="2899125" y="1675602"/>
            <a:ext cx="3490500" cy="6606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5000"/>
              <a:buNone/>
            </a:pPr>
            <a:r>
              <a:rPr lang="fr-FR"/>
              <a:t>02</a:t>
            </a:r>
            <a:endParaRPr/>
          </a:p>
        </p:txBody>
      </p:sp>
      <p:sp>
        <p:nvSpPr>
          <p:cNvPr id="356" name="Google Shape;356;p44"/>
          <p:cNvSpPr txBox="1"/>
          <p:nvPr>
            <p:ph idx="2" type="title"/>
          </p:nvPr>
        </p:nvSpPr>
        <p:spPr>
          <a:xfrm>
            <a:off x="2009878" y="2759477"/>
            <a:ext cx="5124243" cy="6606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4000"/>
              <a:buNone/>
            </a:pPr>
            <a:r>
              <a:rPr lang="fr-FR"/>
              <a:t>L’ischémie silencieuse</a:t>
            </a:r>
            <a:endParaRPr/>
          </a:p>
        </p:txBody>
      </p:sp>
      <p:sp>
        <p:nvSpPr>
          <p:cNvPr id="357" name="Google Shape;357;p44"/>
          <p:cNvSpPr txBox="1"/>
          <p:nvPr>
            <p:ph idx="1" type="subTitle"/>
          </p:nvPr>
        </p:nvSpPr>
        <p:spPr>
          <a:xfrm>
            <a:off x="2566125" y="3089777"/>
            <a:ext cx="4156500" cy="370500"/>
          </a:xfrm>
          <a:prstGeom prst="rect">
            <a:avLst/>
          </a:prstGeom>
          <a:noFill/>
          <a:ln>
            <a:noFill/>
          </a:ln>
        </p:spPr>
        <p:txBody>
          <a:bodyPr anchorCtr="0" anchor="t" bIns="91425" lIns="91425" spcFirstLastPara="1" rIns="91425" wrap="square" tIns="91425">
            <a:noAutofit/>
          </a:bodyPr>
          <a:lstStyle/>
          <a:p>
            <a:pPr indent="-342900" lvl="0" marL="457200" rtl="0" algn="ctr">
              <a:lnSpc>
                <a:spcPct val="115000"/>
              </a:lnSpc>
              <a:spcBef>
                <a:spcPts val="0"/>
              </a:spcBef>
              <a:spcAft>
                <a:spcPts val="0"/>
              </a:spcAft>
              <a:buSzPts val="1400"/>
              <a:buFont typeface="Ubuntu"/>
              <a:buNone/>
            </a:pPr>
            <a:r>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pic>
        <p:nvPicPr>
          <p:cNvPr id="362" name="Google Shape;362;p45"/>
          <p:cNvPicPr preferRelativeResize="0"/>
          <p:nvPr/>
        </p:nvPicPr>
        <p:blipFill rotWithShape="1">
          <a:blip r:embed="rId3">
            <a:alphaModFix/>
          </a:blip>
          <a:srcRect b="2659" l="26306" r="4392" t="-2659"/>
          <a:stretch/>
        </p:blipFill>
        <p:spPr>
          <a:xfrm flipH="1" rot="-900056">
            <a:off x="4887545" y="-204731"/>
            <a:ext cx="5829976" cy="5614428"/>
          </a:xfrm>
          <a:prstGeom prst="ellipse">
            <a:avLst/>
          </a:prstGeom>
          <a:noFill/>
          <a:ln>
            <a:noFill/>
          </a:ln>
        </p:spPr>
      </p:pic>
      <p:sp>
        <p:nvSpPr>
          <p:cNvPr id="363" name="Google Shape;363;p45"/>
          <p:cNvSpPr/>
          <p:nvPr/>
        </p:nvSpPr>
        <p:spPr>
          <a:xfrm rot="10800000">
            <a:off x="4556975" y="4442547"/>
            <a:ext cx="2184900" cy="2184600"/>
          </a:xfrm>
          <a:prstGeom prst="ellipse">
            <a:avLst/>
          </a:prstGeom>
          <a:noFill/>
          <a:ln cap="flat" cmpd="sng" w="22860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4" name="Google Shape;364;p45"/>
          <p:cNvSpPr/>
          <p:nvPr/>
        </p:nvSpPr>
        <p:spPr>
          <a:xfrm flipH="1" rot="1041118">
            <a:off x="4182430" y="-673852"/>
            <a:ext cx="6403148" cy="1876250"/>
          </a:xfrm>
          <a:custGeom>
            <a:rect b="b" l="l" r="r" t="t"/>
            <a:pathLst>
              <a:path extrusionOk="0" h="42475" w="90635">
                <a:moveTo>
                  <a:pt x="1" y="1"/>
                </a:moveTo>
                <a:lnTo>
                  <a:pt x="1" y="38897"/>
                </a:lnTo>
                <a:cubicBezTo>
                  <a:pt x="1" y="38897"/>
                  <a:pt x="5662" y="42474"/>
                  <a:pt x="14848" y="42474"/>
                </a:cubicBezTo>
                <a:cubicBezTo>
                  <a:pt x="23066" y="42474"/>
                  <a:pt x="34104" y="39611"/>
                  <a:pt x="46432" y="28762"/>
                </a:cubicBezTo>
                <a:cubicBezTo>
                  <a:pt x="46432" y="28762"/>
                  <a:pt x="74290" y="5307"/>
                  <a:pt x="90634" y="1"/>
                </a:cubicBezTo>
                <a:close/>
              </a:path>
            </a:pathLst>
          </a:cu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5" name="Google Shape;365;p45"/>
          <p:cNvSpPr txBox="1"/>
          <p:nvPr>
            <p:ph idx="2" type="title"/>
          </p:nvPr>
        </p:nvSpPr>
        <p:spPr>
          <a:xfrm>
            <a:off x="572425" y="1396225"/>
            <a:ext cx="426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fr-FR" sz="2800"/>
              <a:t>Ischémie silencieuse</a:t>
            </a:r>
            <a:endParaRPr sz="2800"/>
          </a:p>
        </p:txBody>
      </p:sp>
      <p:sp>
        <p:nvSpPr>
          <p:cNvPr id="366" name="Google Shape;366;p45"/>
          <p:cNvSpPr txBox="1"/>
          <p:nvPr>
            <p:ph type="title"/>
          </p:nvPr>
        </p:nvSpPr>
        <p:spPr>
          <a:xfrm>
            <a:off x="584800" y="1968925"/>
            <a:ext cx="3972174" cy="2669063"/>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Clr>
                <a:schemeClr val="dk1"/>
              </a:buClr>
              <a:buSzPts val="1100"/>
              <a:buNone/>
            </a:pPr>
            <a:r>
              <a:rPr lang="fr-FR"/>
              <a:t>Existence d’une souffrance myocardique sans symptômes associés.</a:t>
            </a:r>
            <a:br>
              <a:rPr lang="fr-FR"/>
            </a:br>
            <a:br>
              <a:rPr lang="fr-FR"/>
            </a:br>
            <a:r>
              <a:rPr lang="fr-FR"/>
              <a:t>2-4% population &gt; 50 ans</a:t>
            </a:r>
            <a:br>
              <a:rPr lang="fr-FR"/>
            </a:br>
            <a:r>
              <a:rPr lang="fr-FR"/>
              <a:t>8-20% population diabétique</a:t>
            </a:r>
            <a:br>
              <a:rPr lang="fr-FR"/>
            </a:br>
            <a:br>
              <a:rPr lang="fr-FR"/>
            </a:br>
            <a:r>
              <a:rPr lang="fr-FR"/>
              <a:t>Interêt dépistage systématique ou à grande echelle ?</a:t>
            </a:r>
            <a:br>
              <a:rPr lang="fr-FR"/>
            </a:br>
            <a:br>
              <a:rPr lang="fr-FR"/>
            </a:br>
            <a:br>
              <a:rPr lang="fr-FR"/>
            </a:b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46"/>
          <p:cNvSpPr txBox="1"/>
          <p:nvPr>
            <p:ph type="title"/>
          </p:nvPr>
        </p:nvSpPr>
        <p:spPr>
          <a:xfrm>
            <a:off x="311700" y="99200"/>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Méta-analyse screening systématique patients diabétiques – 3314 patients</a:t>
            </a:r>
            <a:endParaRPr/>
          </a:p>
        </p:txBody>
      </p:sp>
      <p:sp>
        <p:nvSpPr>
          <p:cNvPr id="372" name="Google Shape;372;p46"/>
          <p:cNvSpPr txBox="1"/>
          <p:nvPr/>
        </p:nvSpPr>
        <p:spPr>
          <a:xfrm>
            <a:off x="4411129" y="4471600"/>
            <a:ext cx="4421171" cy="52322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Bauters et al, BMC Cardiovasc Disord. 2016; 16: 90.</a:t>
            </a:r>
            <a:endParaRPr/>
          </a:p>
          <a:p>
            <a:pPr indent="0" lvl="0" marL="0" marR="0" rtl="0" algn="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descr="Une image contenant table&#10;&#10;Description générée automatiquement" id="373" name="Google Shape;373;p46"/>
          <p:cNvPicPr preferRelativeResize="0"/>
          <p:nvPr/>
        </p:nvPicPr>
        <p:blipFill rotWithShape="1">
          <a:blip r:embed="rId3">
            <a:alphaModFix/>
          </a:blip>
          <a:srcRect b="1638" l="52031" r="0" t="50248"/>
          <a:stretch/>
        </p:blipFill>
        <p:spPr>
          <a:xfrm>
            <a:off x="40968" y="1288692"/>
            <a:ext cx="4813960" cy="3157731"/>
          </a:xfrm>
          <a:prstGeom prst="rect">
            <a:avLst/>
          </a:prstGeom>
          <a:noFill/>
          <a:ln>
            <a:noFill/>
          </a:ln>
        </p:spPr>
      </p:pic>
      <p:sp>
        <p:nvSpPr>
          <p:cNvPr id="374" name="Google Shape;374;p46"/>
          <p:cNvSpPr txBox="1"/>
          <p:nvPr/>
        </p:nvSpPr>
        <p:spPr>
          <a:xfrm>
            <a:off x="4967927" y="1414016"/>
            <a:ext cx="3968684" cy="116955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8-20% test anormal (EE/Scinti/Scanner)</a:t>
            </a:r>
            <a:endParaRPr/>
          </a:p>
          <a:p>
            <a:pPr indent="0" lvl="0" marL="0" marR="0" rtl="0" algn="l">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8% pop screenée 🡺 Coronarographie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4% population screenée 🡺 Revascularisation</a:t>
            </a:r>
            <a:endParaRPr/>
          </a:p>
          <a:p>
            <a:pPr indent="0" lvl="0" marL="0" marR="0" rtl="0" algn="l">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Pas d’impact screening sur traitement cardio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Pas d’impact screening Morbimortalité CV</a:t>
            </a:r>
            <a:endParaRPr/>
          </a:p>
        </p:txBody>
      </p:sp>
      <p:sp>
        <p:nvSpPr>
          <p:cNvPr id="375" name="Google Shape;375;p46"/>
          <p:cNvSpPr txBox="1"/>
          <p:nvPr/>
        </p:nvSpPr>
        <p:spPr>
          <a:xfrm>
            <a:off x="5627803" y="3054286"/>
            <a:ext cx="2469823"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400" u="none" cap="none" strike="noStrike">
                <a:solidFill>
                  <a:srgbClr val="000000"/>
                </a:solidFill>
                <a:latin typeface="Arial"/>
                <a:ea typeface="Arial"/>
                <a:cs typeface="Arial"/>
                <a:sym typeface="Arial"/>
              </a:rPr>
              <a:t>INTERET RECHERCHE ISCHEMIE SILENCIEUSE SYSTEMATIQUE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47"/>
          <p:cNvSpPr txBox="1"/>
          <p:nvPr>
            <p:ph type="title"/>
          </p:nvPr>
        </p:nvSpPr>
        <p:spPr>
          <a:xfrm>
            <a:off x="311700" y="99200"/>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sz="2800"/>
              <a:t>Plus que la recherche ischémie silencieuse…</a:t>
            </a:r>
            <a:br>
              <a:rPr lang="fr-FR" sz="2800"/>
            </a:br>
            <a:r>
              <a:rPr lang="fr-FR" sz="2800"/>
              <a:t>Evaluer le niveau de risque cardiovasculaire</a:t>
            </a:r>
            <a:endParaRPr/>
          </a:p>
        </p:txBody>
      </p:sp>
      <p:sp>
        <p:nvSpPr>
          <p:cNvPr id="381" name="Google Shape;381;p47"/>
          <p:cNvSpPr txBox="1"/>
          <p:nvPr>
            <p:ph idx="1" type="body"/>
          </p:nvPr>
        </p:nvSpPr>
        <p:spPr>
          <a:xfrm>
            <a:off x="4477732" y="1350436"/>
            <a:ext cx="4184883" cy="2486272"/>
          </a:xfrm>
          <a:prstGeom prst="rect">
            <a:avLst/>
          </a:prstGeom>
          <a:noFill/>
          <a:ln>
            <a:noFill/>
          </a:ln>
        </p:spPr>
        <p:txBody>
          <a:bodyPr anchorCtr="0" anchor="t" bIns="91425" lIns="91425" spcFirstLastPara="1" rIns="91425" wrap="square" tIns="91425">
            <a:noAutofit/>
          </a:bodyPr>
          <a:lstStyle/>
          <a:p>
            <a:pPr indent="0" lvl="0" marL="139700" rtl="0" algn="ctr">
              <a:lnSpc>
                <a:spcPct val="115000"/>
              </a:lnSpc>
              <a:spcBef>
                <a:spcPts val="0"/>
              </a:spcBef>
              <a:spcAft>
                <a:spcPts val="0"/>
              </a:spcAft>
              <a:buSzPts val="1400"/>
              <a:buNone/>
            </a:pPr>
            <a:r>
              <a:rPr b="1" lang="fr-FR" sz="1400"/>
              <a:t>Score de risque SCORE2</a:t>
            </a:r>
            <a:endParaRPr/>
          </a:p>
          <a:p>
            <a:pPr indent="0" lvl="0" marL="139700" rtl="0" algn="ctr">
              <a:lnSpc>
                <a:spcPct val="115000"/>
              </a:lnSpc>
              <a:spcBef>
                <a:spcPts val="0"/>
              </a:spcBef>
              <a:spcAft>
                <a:spcPts val="0"/>
              </a:spcAft>
              <a:buSzPts val="1400"/>
              <a:buNone/>
            </a:pPr>
            <a:r>
              <a:rPr b="1" lang="fr-FR" sz="1400"/>
              <a:t>« sujet apparemment sain »</a:t>
            </a:r>
            <a:endParaRPr/>
          </a:p>
          <a:p>
            <a:pPr indent="0" lvl="0" marL="139700" rtl="0" algn="ctr">
              <a:lnSpc>
                <a:spcPct val="115000"/>
              </a:lnSpc>
              <a:spcBef>
                <a:spcPts val="0"/>
              </a:spcBef>
              <a:spcAft>
                <a:spcPts val="0"/>
              </a:spcAft>
              <a:buSzPts val="1400"/>
              <a:buNone/>
            </a:pPr>
            <a:r>
              <a:rPr b="1" lang="fr-FR" sz="1400"/>
              <a:t>(hors Diabétique et prévention IIre)</a:t>
            </a:r>
            <a:endParaRPr/>
          </a:p>
          <a:p>
            <a:pPr indent="-228600" lvl="0" marL="457200" rtl="0" algn="l">
              <a:lnSpc>
                <a:spcPct val="115000"/>
              </a:lnSpc>
              <a:spcBef>
                <a:spcPts val="0"/>
              </a:spcBef>
              <a:spcAft>
                <a:spcPts val="0"/>
              </a:spcAft>
              <a:buClr>
                <a:srgbClr val="8C5A79"/>
              </a:buClr>
              <a:buSzPts val="1400"/>
              <a:buFont typeface="Lato"/>
              <a:buNone/>
            </a:pPr>
            <a:r>
              <a:t/>
            </a:r>
            <a:endParaRPr sz="1400"/>
          </a:p>
          <a:p>
            <a:pPr indent="-317500" lvl="0" marL="457200" rtl="0" algn="l">
              <a:lnSpc>
                <a:spcPct val="115000"/>
              </a:lnSpc>
              <a:spcBef>
                <a:spcPts val="0"/>
              </a:spcBef>
              <a:spcAft>
                <a:spcPts val="0"/>
              </a:spcAft>
              <a:buClr>
                <a:srgbClr val="8C5A79"/>
              </a:buClr>
              <a:buSzPts val="1400"/>
              <a:buFont typeface="Lato"/>
              <a:buChar char="❏"/>
            </a:pPr>
            <a:r>
              <a:rPr lang="fr-FR" sz="1400"/>
              <a:t>Score basé sur sexe/age/PA/Tabac/LDL CT</a:t>
            </a:r>
            <a:endParaRPr/>
          </a:p>
          <a:p>
            <a:pPr indent="-317500" lvl="0" marL="457200" rtl="0" algn="l">
              <a:lnSpc>
                <a:spcPct val="115000"/>
              </a:lnSpc>
              <a:spcBef>
                <a:spcPts val="0"/>
              </a:spcBef>
              <a:spcAft>
                <a:spcPts val="0"/>
              </a:spcAft>
              <a:buClr>
                <a:srgbClr val="8C5A79"/>
              </a:buClr>
              <a:buSzPts val="1400"/>
              <a:buFont typeface="Lato"/>
              <a:buChar char="❏"/>
            </a:pPr>
            <a:r>
              <a:rPr lang="fr-FR" sz="1400"/>
              <a:t>Evaluation de la morbimortalité CV à 10 ans</a:t>
            </a:r>
            <a:endParaRPr/>
          </a:p>
          <a:p>
            <a:pPr indent="-317500" lvl="0" marL="457200" rtl="0" algn="l">
              <a:lnSpc>
                <a:spcPct val="115000"/>
              </a:lnSpc>
              <a:spcBef>
                <a:spcPts val="0"/>
              </a:spcBef>
              <a:spcAft>
                <a:spcPts val="0"/>
              </a:spcAft>
              <a:buClr>
                <a:srgbClr val="8C5A79"/>
              </a:buClr>
              <a:buSzPts val="1400"/>
              <a:buFont typeface="Lato"/>
              <a:buChar char="❏"/>
            </a:pPr>
            <a:r>
              <a:rPr lang="fr-FR" sz="1400"/>
              <a:t>Identifier les patients à haut risque CV</a:t>
            </a:r>
            <a:endParaRPr/>
          </a:p>
          <a:p>
            <a:pPr indent="-317500" lvl="0" marL="457200" rtl="0" algn="l">
              <a:lnSpc>
                <a:spcPct val="115000"/>
              </a:lnSpc>
              <a:spcBef>
                <a:spcPts val="0"/>
              </a:spcBef>
              <a:spcAft>
                <a:spcPts val="0"/>
              </a:spcAft>
              <a:buClr>
                <a:srgbClr val="8C5A79"/>
              </a:buClr>
              <a:buSzPts val="1400"/>
              <a:buFont typeface="Lato"/>
              <a:buChar char="❏"/>
            </a:pPr>
            <a:r>
              <a:rPr lang="fr-FR" sz="1400"/>
              <a:t>Prévention ++</a:t>
            </a:r>
            <a:endParaRPr/>
          </a:p>
          <a:p>
            <a:pPr indent="-317500" lvl="0" marL="457200" rtl="0" algn="l">
              <a:lnSpc>
                <a:spcPct val="115000"/>
              </a:lnSpc>
              <a:spcBef>
                <a:spcPts val="0"/>
              </a:spcBef>
              <a:spcAft>
                <a:spcPts val="0"/>
              </a:spcAft>
              <a:buClr>
                <a:srgbClr val="8C5A79"/>
              </a:buClr>
              <a:buSzPts val="1400"/>
              <a:buFont typeface="Lato"/>
              <a:buChar char="❏"/>
            </a:pPr>
            <a:r>
              <a:rPr b="1" lang="fr-FR" sz="1400"/>
              <a:t>Score calcique / doppler artériel peut aider à optimiser le risque</a:t>
            </a:r>
            <a:endParaRPr/>
          </a:p>
          <a:p>
            <a:pPr indent="-317500" lvl="0" marL="457200" rtl="0" algn="l">
              <a:lnSpc>
                <a:spcPct val="115000"/>
              </a:lnSpc>
              <a:spcBef>
                <a:spcPts val="0"/>
              </a:spcBef>
              <a:spcAft>
                <a:spcPts val="0"/>
              </a:spcAft>
              <a:buClr>
                <a:srgbClr val="8C5A79"/>
              </a:buClr>
              <a:buSzPts val="1400"/>
              <a:buFont typeface="Lato"/>
              <a:buChar char="❏"/>
            </a:pPr>
            <a:r>
              <a:rPr b="1" lang="fr-FR" sz="1400"/>
              <a:t>Pas de recommandation de recherche systématique d’ischémie silencieuse</a:t>
            </a:r>
            <a:endParaRPr/>
          </a:p>
          <a:p>
            <a:pPr indent="-228600" lvl="0" marL="457200" rtl="0" algn="l">
              <a:lnSpc>
                <a:spcPct val="115000"/>
              </a:lnSpc>
              <a:spcBef>
                <a:spcPts val="0"/>
              </a:spcBef>
              <a:spcAft>
                <a:spcPts val="0"/>
              </a:spcAft>
              <a:buClr>
                <a:srgbClr val="8C5A79"/>
              </a:buClr>
              <a:buSzPts val="1400"/>
              <a:buFont typeface="Lato"/>
              <a:buNone/>
            </a:pPr>
            <a:r>
              <a:t/>
            </a:r>
            <a:endParaRPr sz="1400"/>
          </a:p>
        </p:txBody>
      </p:sp>
      <p:pic>
        <p:nvPicPr>
          <p:cNvPr descr="Une image contenant table&#10;&#10;Description générée automatiquement" id="382" name="Google Shape;382;p47"/>
          <p:cNvPicPr preferRelativeResize="0"/>
          <p:nvPr/>
        </p:nvPicPr>
        <p:blipFill rotWithShape="1">
          <a:blip r:embed="rId3">
            <a:alphaModFix/>
          </a:blip>
          <a:srcRect b="0" l="0" r="0" t="0"/>
          <a:stretch/>
        </p:blipFill>
        <p:spPr>
          <a:xfrm>
            <a:off x="521322" y="1290340"/>
            <a:ext cx="4050678" cy="3814321"/>
          </a:xfrm>
          <a:prstGeom prst="rect">
            <a:avLst/>
          </a:prstGeom>
          <a:noFill/>
          <a:ln>
            <a:noFill/>
          </a:ln>
        </p:spPr>
      </p:pic>
      <p:sp>
        <p:nvSpPr>
          <p:cNvPr id="383" name="Google Shape;383;p47"/>
          <p:cNvSpPr txBox="1"/>
          <p:nvPr/>
        </p:nvSpPr>
        <p:spPr>
          <a:xfrm>
            <a:off x="-195113" y="4881890"/>
            <a:ext cx="2940544" cy="26161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1" lang="fr-FR" sz="1100" u="none" cap="none" strike="noStrike">
                <a:solidFill>
                  <a:srgbClr val="000000"/>
                </a:solidFill>
                <a:latin typeface="Arial"/>
                <a:ea typeface="Arial"/>
                <a:cs typeface="Arial"/>
                <a:sym typeface="Arial"/>
              </a:rPr>
              <a:t>Score2 working group, Eur Heart J 2021</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48"/>
          <p:cNvSpPr txBox="1"/>
          <p:nvPr>
            <p:ph type="title"/>
          </p:nvPr>
        </p:nvSpPr>
        <p:spPr>
          <a:xfrm>
            <a:off x="103695" y="84841"/>
            <a:ext cx="8889476" cy="945278"/>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Pour qui rechercher ischémie silencieuse ?</a:t>
            </a:r>
            <a:endParaRPr/>
          </a:p>
        </p:txBody>
      </p:sp>
      <p:sp>
        <p:nvSpPr>
          <p:cNvPr id="389" name="Google Shape;389;p48"/>
          <p:cNvSpPr txBox="1"/>
          <p:nvPr>
            <p:ph idx="1" type="body"/>
          </p:nvPr>
        </p:nvSpPr>
        <p:spPr>
          <a:xfrm>
            <a:off x="685800" y="2764459"/>
            <a:ext cx="7772400" cy="213748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8C5A79"/>
              </a:buClr>
              <a:buSzPts val="1400"/>
              <a:buFont typeface="Lato"/>
              <a:buChar char="❏"/>
            </a:pPr>
            <a:r>
              <a:rPr lang="fr-FR"/>
              <a:t>Athlète de compétition et professions haut risque (pilote, plongeurs…) après 35 ou 40 ans selon les recommandation de leur société respective</a:t>
            </a:r>
            <a:endParaRPr/>
          </a:p>
          <a:p>
            <a:pPr indent="0" lvl="0" marL="139700" rtl="0" algn="l">
              <a:lnSpc>
                <a:spcPct val="115000"/>
              </a:lnSpc>
              <a:spcBef>
                <a:spcPts val="0"/>
              </a:spcBef>
              <a:spcAft>
                <a:spcPts val="0"/>
              </a:spcAft>
              <a:buSzPts val="1400"/>
              <a:buNone/>
            </a:pPr>
            <a:r>
              <a:rPr lang="fr-FR"/>
              <a:t>	🡺 Test d’effort en 1</a:t>
            </a:r>
            <a:r>
              <a:rPr baseline="30000" lang="fr-FR"/>
              <a:t>ère</a:t>
            </a:r>
            <a:r>
              <a:rPr lang="fr-FR"/>
              <a:t> intention / autre selon les FDRCV</a:t>
            </a:r>
            <a:endParaRPr/>
          </a:p>
          <a:p>
            <a:pPr indent="0" lvl="0" marL="139700" rtl="0" algn="l">
              <a:lnSpc>
                <a:spcPct val="115000"/>
              </a:lnSpc>
              <a:spcBef>
                <a:spcPts val="0"/>
              </a:spcBef>
              <a:spcAft>
                <a:spcPts val="0"/>
              </a:spcAft>
              <a:buSzPts val="1400"/>
              <a:buNone/>
            </a:pPr>
            <a:r>
              <a:t/>
            </a:r>
            <a:endParaRPr/>
          </a:p>
          <a:p>
            <a:pPr indent="-317500" lvl="0" marL="457200" rtl="0" algn="l">
              <a:lnSpc>
                <a:spcPct val="115000"/>
              </a:lnSpc>
              <a:spcBef>
                <a:spcPts val="0"/>
              </a:spcBef>
              <a:spcAft>
                <a:spcPts val="0"/>
              </a:spcAft>
              <a:buClr>
                <a:srgbClr val="8C5A79"/>
              </a:buClr>
              <a:buSzPts val="1400"/>
              <a:buFont typeface="Lato"/>
              <a:buChar char="❏"/>
            </a:pPr>
            <a:r>
              <a:rPr lang="fr-FR"/>
              <a:t>Préopératoire Chirurgie lourde ?</a:t>
            </a:r>
            <a:endParaRPr/>
          </a:p>
          <a:p>
            <a:pPr indent="-228600" lvl="0" marL="457200" rtl="0" algn="l">
              <a:lnSpc>
                <a:spcPct val="115000"/>
              </a:lnSpc>
              <a:spcBef>
                <a:spcPts val="0"/>
              </a:spcBef>
              <a:spcAft>
                <a:spcPts val="0"/>
              </a:spcAft>
              <a:buClr>
                <a:srgbClr val="8C5A79"/>
              </a:buClr>
              <a:buSzPts val="1400"/>
              <a:buFont typeface="Lato"/>
              <a:buNone/>
            </a:pPr>
            <a:r>
              <a:t/>
            </a:r>
            <a:endParaRPr/>
          </a:p>
          <a:p>
            <a:pPr indent="-317500" lvl="0" marL="457200" rtl="0" algn="l">
              <a:lnSpc>
                <a:spcPct val="115000"/>
              </a:lnSpc>
              <a:spcBef>
                <a:spcPts val="0"/>
              </a:spcBef>
              <a:spcAft>
                <a:spcPts val="0"/>
              </a:spcAft>
              <a:buClr>
                <a:srgbClr val="8C5A79"/>
              </a:buClr>
              <a:buSzPts val="1400"/>
              <a:buFont typeface="Lato"/>
              <a:buChar char="❏"/>
            </a:pPr>
            <a:r>
              <a:rPr lang="fr-FR"/>
              <a:t>Diabétique très haut risque</a:t>
            </a:r>
            <a:endParaRPr/>
          </a:p>
          <a:p>
            <a:pPr indent="0" lvl="0" marL="139700" rtl="0" algn="l">
              <a:lnSpc>
                <a:spcPct val="115000"/>
              </a:lnSpc>
              <a:spcBef>
                <a:spcPts val="0"/>
              </a:spcBef>
              <a:spcAft>
                <a:spcPts val="0"/>
              </a:spcAft>
              <a:buSzPts val="1400"/>
              <a:buNone/>
            </a:pPr>
            <a:r>
              <a:t/>
            </a:r>
            <a:endParaRPr/>
          </a:p>
        </p:txBody>
      </p:sp>
      <p:sp>
        <p:nvSpPr>
          <p:cNvPr id="390" name="Google Shape;390;p48"/>
          <p:cNvSpPr txBox="1"/>
          <p:nvPr/>
        </p:nvSpPr>
        <p:spPr>
          <a:xfrm>
            <a:off x="1140643" y="876692"/>
            <a:ext cx="6843860" cy="163121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2000" u="none" cap="none" strike="noStrike">
                <a:solidFill>
                  <a:srgbClr val="000000"/>
                </a:solidFill>
                <a:latin typeface="Arial"/>
                <a:ea typeface="Arial"/>
                <a:cs typeface="Arial"/>
                <a:sym typeface="Arial"/>
              </a:rPr>
              <a:t>ABSOLUMENT PAS EN SYSTEMATIQUE</a:t>
            </a:r>
            <a:endParaRPr/>
          </a:p>
          <a:p>
            <a:pPr indent="0" lvl="0" marL="0" marR="0" rtl="0" algn="ctr">
              <a:lnSpc>
                <a:spcPct val="100000"/>
              </a:lnSpc>
              <a:spcBef>
                <a:spcPts val="0"/>
              </a:spcBef>
              <a:spcAft>
                <a:spcPts val="0"/>
              </a:spcAft>
              <a:buNone/>
            </a:pPr>
            <a:r>
              <a:rPr b="1" i="0" lang="fr-FR" sz="2000" u="none" cap="none" strike="noStrike">
                <a:solidFill>
                  <a:srgbClr val="000000"/>
                </a:solidFill>
                <a:latin typeface="Arial"/>
                <a:ea typeface="Arial"/>
                <a:cs typeface="Arial"/>
                <a:sym typeface="Arial"/>
              </a:rPr>
              <a:t>FAUSSEMENT RASSURANT ET COUTEUX</a:t>
            </a:r>
            <a:endParaRPr/>
          </a:p>
          <a:p>
            <a:pPr indent="0" lvl="0" marL="0" marR="0" rtl="0" algn="ctr">
              <a:lnSpc>
                <a:spcPct val="100000"/>
              </a:lnSpc>
              <a:spcBef>
                <a:spcPts val="0"/>
              </a:spcBef>
              <a:spcAft>
                <a:spcPts val="0"/>
              </a:spcAft>
              <a:buNone/>
            </a:pPr>
            <a:r>
              <a:rPr b="1" i="0" lang="fr-FR" sz="2000" u="none" cap="none" strike="noStrike">
                <a:solidFill>
                  <a:srgbClr val="000000"/>
                </a:solidFill>
                <a:latin typeface="Arial"/>
                <a:ea typeface="Arial"/>
                <a:cs typeface="Arial"/>
                <a:sym typeface="Arial"/>
              </a:rPr>
              <a:t>RISQUE CASCADE DIAGNOSTIQUE ET DANGEREUSE</a:t>
            </a:r>
            <a:endParaRPr/>
          </a:p>
          <a:p>
            <a:pPr indent="0" lvl="0" marL="0" marR="0" rtl="0" algn="ctr">
              <a:lnSpc>
                <a:spcPct val="100000"/>
              </a:lnSpc>
              <a:spcBef>
                <a:spcPts val="0"/>
              </a:spcBef>
              <a:spcAft>
                <a:spcPts val="0"/>
              </a:spcAft>
              <a:buNone/>
            </a:pPr>
            <a:r>
              <a:t/>
            </a:r>
            <a:endParaRPr b="1" i="0" sz="2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1" i="0" lang="fr-FR" sz="2000" u="none" cap="none" strike="noStrike">
                <a:solidFill>
                  <a:srgbClr val="000000"/>
                </a:solidFill>
                <a:latin typeface="Arial"/>
                <a:ea typeface="Arial"/>
                <a:cs typeface="Arial"/>
                <a:sym typeface="Arial"/>
              </a:rPr>
              <a:t>Mais peut être utile quand même…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0">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9">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9">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9">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9"/>
          <p:cNvSpPr txBox="1"/>
          <p:nvPr>
            <p:ph type="title"/>
          </p:nvPr>
        </p:nvSpPr>
        <p:spPr>
          <a:xfrm>
            <a:off x="311700" y="99200"/>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Préopératoire chirurgie lourde</a:t>
            </a:r>
            <a:endParaRPr/>
          </a:p>
        </p:txBody>
      </p:sp>
      <p:pic>
        <p:nvPicPr>
          <p:cNvPr descr="Une image contenant table&#10;&#10;Description générée automatiquement" id="396" name="Google Shape;396;p49"/>
          <p:cNvPicPr preferRelativeResize="0"/>
          <p:nvPr/>
        </p:nvPicPr>
        <p:blipFill rotWithShape="1">
          <a:blip r:embed="rId3">
            <a:alphaModFix/>
          </a:blip>
          <a:srcRect b="0" l="0" r="0" t="0"/>
          <a:stretch/>
        </p:blipFill>
        <p:spPr>
          <a:xfrm>
            <a:off x="273451" y="1122172"/>
            <a:ext cx="3615328" cy="3710242"/>
          </a:xfrm>
          <a:prstGeom prst="rect">
            <a:avLst/>
          </a:prstGeom>
          <a:noFill/>
          <a:ln>
            <a:noFill/>
          </a:ln>
        </p:spPr>
      </p:pic>
      <p:pic>
        <p:nvPicPr>
          <p:cNvPr id="397" name="Google Shape;397;p49"/>
          <p:cNvPicPr preferRelativeResize="0"/>
          <p:nvPr/>
        </p:nvPicPr>
        <p:blipFill rotWithShape="1">
          <a:blip r:embed="rId4">
            <a:alphaModFix/>
          </a:blip>
          <a:srcRect b="0" l="0" r="0" t="0"/>
          <a:stretch/>
        </p:blipFill>
        <p:spPr>
          <a:xfrm>
            <a:off x="6611207" y="2872810"/>
            <a:ext cx="2532793" cy="2223915"/>
          </a:xfrm>
          <a:prstGeom prst="rect">
            <a:avLst/>
          </a:prstGeom>
          <a:noFill/>
          <a:ln>
            <a:noFill/>
          </a:ln>
        </p:spPr>
      </p:pic>
      <p:pic>
        <p:nvPicPr>
          <p:cNvPr descr="Une image contenant texte&#10;&#10;Description générée automatiquement" id="398" name="Google Shape;398;p49"/>
          <p:cNvPicPr preferRelativeResize="0"/>
          <p:nvPr/>
        </p:nvPicPr>
        <p:blipFill rotWithShape="1">
          <a:blip r:embed="rId5">
            <a:alphaModFix/>
          </a:blip>
          <a:srcRect b="0" l="0" r="0" t="0"/>
          <a:stretch/>
        </p:blipFill>
        <p:spPr>
          <a:xfrm>
            <a:off x="4054142" y="1014778"/>
            <a:ext cx="2532793" cy="2182098"/>
          </a:xfrm>
          <a:prstGeom prst="rect">
            <a:avLst/>
          </a:prstGeom>
          <a:noFill/>
          <a:ln>
            <a:noFill/>
          </a:ln>
        </p:spPr>
      </p:pic>
      <p:sp>
        <p:nvSpPr>
          <p:cNvPr id="399" name="Google Shape;399;p49"/>
          <p:cNvSpPr txBox="1"/>
          <p:nvPr/>
        </p:nvSpPr>
        <p:spPr>
          <a:xfrm>
            <a:off x="1651972" y="4835723"/>
            <a:ext cx="239440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fr-FR" sz="1400" u="none" cap="none" strike="noStrike">
                <a:solidFill>
                  <a:srgbClr val="000000"/>
                </a:solidFill>
                <a:latin typeface="Arial"/>
                <a:ea typeface="Arial"/>
                <a:cs typeface="Arial"/>
                <a:sym typeface="Arial"/>
              </a:rPr>
              <a:t>ESC/ECA guidelines 2014</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pic>
        <p:nvPicPr>
          <p:cNvPr id="96" name="Google Shape;96;p14"/>
          <p:cNvPicPr preferRelativeResize="0"/>
          <p:nvPr/>
        </p:nvPicPr>
        <p:blipFill rotWithShape="1">
          <a:blip r:embed="rId3">
            <a:alphaModFix/>
          </a:blip>
          <a:srcRect b="0" l="0" r="0" t="0"/>
          <a:stretch/>
        </p:blipFill>
        <p:spPr>
          <a:xfrm>
            <a:off x="621616" y="0"/>
            <a:ext cx="7657145" cy="4533550"/>
          </a:xfrm>
          <a:prstGeom prst="rect">
            <a:avLst/>
          </a:prstGeom>
          <a:noFill/>
          <a:ln>
            <a:noFill/>
          </a:ln>
        </p:spPr>
      </p:pic>
      <p:sp>
        <p:nvSpPr>
          <p:cNvPr id="97" name="Google Shape;97;p14"/>
          <p:cNvSpPr txBox="1"/>
          <p:nvPr/>
        </p:nvSpPr>
        <p:spPr>
          <a:xfrm>
            <a:off x="4925960" y="4788309"/>
            <a:ext cx="4149213" cy="246221"/>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1" lang="fr-FR" sz="1000" u="none" cap="none" strike="noStrike">
                <a:solidFill>
                  <a:srgbClr val="000000"/>
                </a:solidFill>
                <a:latin typeface="Arial"/>
                <a:ea typeface="Arial"/>
                <a:cs typeface="Arial"/>
                <a:sym typeface="Arial"/>
              </a:rPr>
              <a:t>Etude ISCHEMIA, Maron et al. N Engl J Med 2020; </a:t>
            </a:r>
            <a:r>
              <a:rPr b="0" i="0" lang="fr-FR" sz="1000" u="none" cap="none" strike="noStrike">
                <a:solidFill>
                  <a:srgbClr val="000000"/>
                </a:solidFill>
                <a:latin typeface="Arial"/>
                <a:ea typeface="Arial"/>
                <a:cs typeface="Arial"/>
                <a:sym typeface="Arial"/>
              </a:rPr>
              <a:t>382;15</a:t>
            </a:r>
            <a:endParaRPr b="0" i="1" sz="1000" u="none" cap="none" strike="noStrike">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50"/>
          <p:cNvSpPr txBox="1"/>
          <p:nvPr>
            <p:ph type="title"/>
          </p:nvPr>
        </p:nvSpPr>
        <p:spPr>
          <a:xfrm>
            <a:off x="622785" y="523408"/>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Patient  Diabétique</a:t>
            </a:r>
            <a:endParaRPr/>
          </a:p>
        </p:txBody>
      </p:sp>
      <p:sp>
        <p:nvSpPr>
          <p:cNvPr id="405" name="Google Shape;405;p50"/>
          <p:cNvSpPr txBox="1"/>
          <p:nvPr>
            <p:ph idx="1" type="body"/>
          </p:nvPr>
        </p:nvSpPr>
        <p:spPr>
          <a:xfrm>
            <a:off x="386499" y="1293877"/>
            <a:ext cx="8305014" cy="3416400"/>
          </a:xfrm>
          <a:prstGeom prst="rect">
            <a:avLst/>
          </a:prstGeom>
          <a:noFill/>
          <a:ln>
            <a:noFill/>
          </a:ln>
        </p:spPr>
        <p:txBody>
          <a:bodyPr anchorCtr="0" anchor="t" bIns="91425" lIns="91425" spcFirstLastPara="1" rIns="91425" wrap="square" tIns="91425">
            <a:noAutofit/>
          </a:bodyPr>
          <a:lstStyle/>
          <a:p>
            <a:pPr indent="-317500" lvl="0" marL="457200" rtl="0" algn="l">
              <a:lnSpc>
                <a:spcPct val="150000"/>
              </a:lnSpc>
              <a:spcBef>
                <a:spcPts val="0"/>
              </a:spcBef>
              <a:spcAft>
                <a:spcPts val="0"/>
              </a:spcAft>
              <a:buSzPts val="1400"/>
              <a:buChar char="❏"/>
            </a:pPr>
            <a:r>
              <a:rPr b="1" lang="fr-FR" sz="1400"/>
              <a:t>Population très hétérogène </a:t>
            </a:r>
            <a:r>
              <a:rPr lang="fr-FR" sz="1400"/>
              <a:t>: Diabète type I /II, Ancienneté Diabète, Autres FDRCV, Sd Métabolique, Sd inflammatoire chronique, Equilibration Diabète, origine ethnique…</a:t>
            </a:r>
            <a:endParaRPr/>
          </a:p>
          <a:p>
            <a:pPr indent="-317500" lvl="0" marL="457200" rtl="0" algn="l">
              <a:lnSpc>
                <a:spcPct val="150000"/>
              </a:lnSpc>
              <a:spcBef>
                <a:spcPts val="0"/>
              </a:spcBef>
              <a:spcAft>
                <a:spcPts val="0"/>
              </a:spcAft>
              <a:buSzPts val="1400"/>
              <a:buChar char="❏"/>
            </a:pPr>
            <a:r>
              <a:rPr b="1" lang="fr-FR" sz="1400"/>
              <a:t>Risque Cardiovasculaire x2 à 10 </a:t>
            </a:r>
            <a:r>
              <a:rPr lang="fr-FR" sz="1400"/>
              <a:t>par rapport à la population générale selon les registres</a:t>
            </a:r>
            <a:endParaRPr/>
          </a:p>
          <a:p>
            <a:pPr indent="-317500" lvl="0" marL="457200" rtl="0" algn="l">
              <a:lnSpc>
                <a:spcPct val="150000"/>
              </a:lnSpc>
              <a:spcBef>
                <a:spcPts val="0"/>
              </a:spcBef>
              <a:spcAft>
                <a:spcPts val="0"/>
              </a:spcAft>
              <a:buSzPts val="1400"/>
              <a:buChar char="❏"/>
            </a:pPr>
            <a:r>
              <a:rPr b="1" lang="fr-FR" sz="1400"/>
              <a:t>Atteinte coronaire plus diffuse, plus sévère, plus étendue</a:t>
            </a:r>
            <a:endParaRPr/>
          </a:p>
          <a:p>
            <a:pPr indent="-317500" lvl="0" marL="457200" rtl="0" algn="l">
              <a:lnSpc>
                <a:spcPct val="150000"/>
              </a:lnSpc>
              <a:spcBef>
                <a:spcPts val="0"/>
              </a:spcBef>
              <a:spcAft>
                <a:spcPts val="0"/>
              </a:spcAft>
              <a:buSzPts val="1400"/>
              <a:buChar char="❏"/>
            </a:pPr>
            <a:r>
              <a:rPr b="1" lang="fr-FR" sz="1400"/>
              <a:t>Pro-inflammatoire, Dysfonction endothéliale, Diminution Réserve Coronaire, Athérothrombogène</a:t>
            </a:r>
            <a:endParaRPr b="1" sz="1400"/>
          </a:p>
          <a:p>
            <a:pPr indent="-317500" lvl="0" marL="457200" rtl="0" algn="l">
              <a:lnSpc>
                <a:spcPct val="150000"/>
              </a:lnSpc>
              <a:spcBef>
                <a:spcPts val="0"/>
              </a:spcBef>
              <a:spcAft>
                <a:spcPts val="0"/>
              </a:spcAft>
              <a:buSzPts val="1400"/>
              <a:buChar char="❏"/>
            </a:pPr>
            <a:r>
              <a:rPr b="1" lang="fr-FR" sz="1400"/>
              <a:t>50%</a:t>
            </a:r>
            <a:r>
              <a:rPr lang="fr-FR" sz="1400"/>
              <a:t> IDM chez le Diabétiques = </a:t>
            </a:r>
            <a:r>
              <a:rPr b="1" lang="fr-FR" sz="1400"/>
              <a:t>IDM silencieux </a:t>
            </a:r>
            <a:r>
              <a:rPr lang="fr-FR" sz="1400"/>
              <a:t>(ECG/Echo/Scinti/IRM)</a:t>
            </a:r>
            <a:endParaRPr/>
          </a:p>
          <a:p>
            <a:pPr indent="-317500" lvl="0" marL="457200" rtl="0" algn="l">
              <a:lnSpc>
                <a:spcPct val="150000"/>
              </a:lnSpc>
              <a:spcBef>
                <a:spcPts val="0"/>
              </a:spcBef>
              <a:spcAft>
                <a:spcPts val="0"/>
              </a:spcAft>
              <a:buSzPts val="1400"/>
              <a:buChar char="❏"/>
            </a:pPr>
            <a:r>
              <a:rPr b="1" lang="fr-FR" sz="1400"/>
              <a:t>Ischémie silencieuse fréquente (8-20%) </a:t>
            </a:r>
            <a:r>
              <a:rPr lang="fr-FR" sz="1400"/>
              <a:t>liée à l’atteinte coronaire mais également à la dysfonction endothéliale et à l’atteinte de la microcirculation, de la réserve coronaire</a:t>
            </a:r>
            <a:endParaRPr/>
          </a:p>
        </p:txBody>
      </p:sp>
      <p:sp>
        <p:nvSpPr>
          <p:cNvPr id="406" name="Google Shape;406;p50"/>
          <p:cNvSpPr txBox="1"/>
          <p:nvPr/>
        </p:nvSpPr>
        <p:spPr>
          <a:xfrm>
            <a:off x="1145356" y="4435426"/>
            <a:ext cx="6787299"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800" u="none" cap="none" strike="noStrike">
                <a:solidFill>
                  <a:srgbClr val="000000"/>
                </a:solidFill>
                <a:latin typeface="Arial"/>
                <a:ea typeface="Arial"/>
                <a:cs typeface="Arial"/>
                <a:sym typeface="Arial"/>
              </a:rPr>
              <a:t>POPULATION HETEROGENE MAIS A HAUT RISQUE </a:t>
            </a:r>
            <a:endParaRPr/>
          </a:p>
          <a:p>
            <a:pPr indent="0" lvl="0" marL="0" marR="0" rtl="0" algn="ctr">
              <a:lnSpc>
                <a:spcPct val="100000"/>
              </a:lnSpc>
              <a:spcBef>
                <a:spcPts val="0"/>
              </a:spcBef>
              <a:spcAft>
                <a:spcPts val="0"/>
              </a:spcAft>
              <a:buNone/>
            </a:pPr>
            <a:r>
              <a:rPr b="1" i="0" lang="fr-FR" sz="1800" u="none" cap="none" strike="noStrike">
                <a:solidFill>
                  <a:srgbClr val="000000"/>
                </a:solidFill>
                <a:latin typeface="Arial"/>
                <a:ea typeface="Arial"/>
                <a:cs typeface="Arial"/>
                <a:sym typeface="Arial"/>
              </a:rPr>
              <a:t>🡺 DEPISTAGE CIBLE DE LA MALADIE CORONAIRE</a:t>
            </a:r>
            <a:endParaRPr b="1" i="0" sz="180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p51"/>
          <p:cNvSpPr txBox="1"/>
          <p:nvPr>
            <p:ph type="title"/>
          </p:nvPr>
        </p:nvSpPr>
        <p:spPr>
          <a:xfrm>
            <a:off x="311700" y="155761"/>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PATIENT DIABETIQUE 35-75 ANS</a:t>
            </a:r>
            <a:endParaRPr/>
          </a:p>
        </p:txBody>
      </p:sp>
      <p:pic>
        <p:nvPicPr>
          <p:cNvPr descr="Une image contenant texte&#10;&#10;Description générée automatiquement" id="412" name="Google Shape;412;p51"/>
          <p:cNvPicPr preferRelativeResize="0"/>
          <p:nvPr/>
        </p:nvPicPr>
        <p:blipFill rotWithShape="1">
          <a:blip r:embed="rId3">
            <a:alphaModFix/>
          </a:blip>
          <a:srcRect b="0" l="0" r="0" t="0"/>
          <a:stretch/>
        </p:blipFill>
        <p:spPr>
          <a:xfrm>
            <a:off x="1391501" y="1065902"/>
            <a:ext cx="5482276" cy="1944247"/>
          </a:xfrm>
          <a:prstGeom prst="rect">
            <a:avLst/>
          </a:prstGeom>
          <a:noFill/>
          <a:ln>
            <a:noFill/>
          </a:ln>
        </p:spPr>
      </p:pic>
      <p:pic>
        <p:nvPicPr>
          <p:cNvPr descr="Une image contenant texte&#10;&#10;Description générée automatiquement" id="413" name="Google Shape;413;p51"/>
          <p:cNvPicPr preferRelativeResize="0"/>
          <p:nvPr/>
        </p:nvPicPr>
        <p:blipFill rotWithShape="1">
          <a:blip r:embed="rId4">
            <a:alphaModFix/>
          </a:blip>
          <a:srcRect b="0" l="0" r="0" t="0"/>
          <a:stretch/>
        </p:blipFill>
        <p:spPr>
          <a:xfrm>
            <a:off x="1391501" y="3043491"/>
            <a:ext cx="5489145" cy="194424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pic>
        <p:nvPicPr>
          <p:cNvPr id="418" name="Google Shape;418;p52"/>
          <p:cNvPicPr preferRelativeResize="0"/>
          <p:nvPr/>
        </p:nvPicPr>
        <p:blipFill rotWithShape="1">
          <a:blip r:embed="rId3">
            <a:alphaModFix/>
          </a:blip>
          <a:srcRect b="0" l="0" r="0" t="0"/>
          <a:stretch/>
        </p:blipFill>
        <p:spPr>
          <a:xfrm>
            <a:off x="172678" y="0"/>
            <a:ext cx="3566888" cy="5143500"/>
          </a:xfrm>
          <a:prstGeom prst="rect">
            <a:avLst/>
          </a:prstGeom>
          <a:noFill/>
          <a:ln>
            <a:noFill/>
          </a:ln>
        </p:spPr>
      </p:pic>
      <p:sp>
        <p:nvSpPr>
          <p:cNvPr id="419" name="Google Shape;419;p52"/>
          <p:cNvSpPr txBox="1"/>
          <p:nvPr/>
        </p:nvSpPr>
        <p:spPr>
          <a:xfrm>
            <a:off x="5116010" y="162046"/>
            <a:ext cx="3183038" cy="954107"/>
          </a:xfrm>
          <a:prstGeom prst="rect">
            <a:avLst/>
          </a:prstGeom>
          <a:noFill/>
          <a:ln cap="flat" cmpd="sng" w="9525">
            <a:solidFill>
              <a:srgbClr val="FF000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400" u="none" cap="none" strike="noStrike">
                <a:solidFill>
                  <a:srgbClr val="000000"/>
                </a:solidFill>
                <a:latin typeface="Arial"/>
                <a:ea typeface="Arial"/>
                <a:cs typeface="Arial"/>
                <a:sym typeface="Arial"/>
              </a:rPr>
              <a:t>TRES HAUT RISQUE</a:t>
            </a:r>
            <a:endParaRPr/>
          </a:p>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Rech coronaropathie systématique </a:t>
            </a:r>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(Scinti/IRM/Echo Dobu/Coroscanner)</a:t>
            </a:r>
            <a:endParaRPr/>
          </a:p>
        </p:txBody>
      </p:sp>
      <p:sp>
        <p:nvSpPr>
          <p:cNvPr id="420" name="Google Shape;420;p52"/>
          <p:cNvSpPr txBox="1"/>
          <p:nvPr/>
        </p:nvSpPr>
        <p:spPr>
          <a:xfrm>
            <a:off x="5116010" y="1347509"/>
            <a:ext cx="3183038" cy="1600438"/>
          </a:xfrm>
          <a:prstGeom prst="rect">
            <a:avLst/>
          </a:prstGeom>
          <a:noFill/>
          <a:ln cap="flat" cmpd="sng" w="9525">
            <a:solidFill>
              <a:srgbClr val="FFC00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400" u="none" cap="none" strike="noStrike">
                <a:solidFill>
                  <a:srgbClr val="000000"/>
                </a:solidFill>
                <a:latin typeface="Arial"/>
                <a:ea typeface="Arial"/>
                <a:cs typeface="Arial"/>
                <a:sym typeface="Arial"/>
              </a:rPr>
              <a:t>HAUT RISQUE</a:t>
            </a:r>
            <a:endParaRPr/>
          </a:p>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Score Calcique Coronaire</a:t>
            </a:r>
            <a:endParaRPr/>
          </a:p>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A considérer comme Très Haut Risque si SCC &gt; 400 ou &gt; 100 avant 60 ans</a:t>
            </a:r>
            <a:endParaRPr/>
          </a:p>
        </p:txBody>
      </p:sp>
      <p:sp>
        <p:nvSpPr>
          <p:cNvPr id="421" name="Google Shape;421;p52"/>
          <p:cNvSpPr txBox="1"/>
          <p:nvPr/>
        </p:nvSpPr>
        <p:spPr>
          <a:xfrm>
            <a:off x="5116010" y="3292075"/>
            <a:ext cx="3183038" cy="1384995"/>
          </a:xfrm>
          <a:prstGeom prst="rect">
            <a:avLst/>
          </a:prstGeom>
          <a:noFill/>
          <a:ln cap="flat" cmpd="sng" w="9525">
            <a:solidFill>
              <a:srgbClr val="00B05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fr-FR" sz="1400" u="none" cap="none" strike="noStrike">
                <a:solidFill>
                  <a:srgbClr val="000000"/>
                </a:solidFill>
                <a:latin typeface="Arial"/>
                <a:ea typeface="Arial"/>
                <a:cs typeface="Arial"/>
                <a:sym typeface="Arial"/>
              </a:rPr>
              <a:t>BAS RISQUE</a:t>
            </a:r>
            <a:endParaRPr/>
          </a:p>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Tous les autres</a:t>
            </a:r>
            <a:endParaRPr/>
          </a:p>
          <a:p>
            <a:pPr indent="0" lvl="0" marL="0" marR="0" rtl="0" algn="ctr">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None/>
            </a:pPr>
            <a:r>
              <a:rPr b="0" i="0" lang="fr-FR" sz="1400" u="none" cap="none" strike="noStrike">
                <a:solidFill>
                  <a:srgbClr val="000000"/>
                </a:solidFill>
                <a:latin typeface="Arial"/>
                <a:ea typeface="Arial"/>
                <a:cs typeface="Arial"/>
                <a:sym typeface="Arial"/>
              </a:rPr>
              <a:t>Haut risque avec score calcique &lt; 10 ou &lt; 100 après 50 ans</a:t>
            </a:r>
            <a:endParaRPr/>
          </a:p>
        </p:txBody>
      </p:sp>
      <p:grpSp>
        <p:nvGrpSpPr>
          <p:cNvPr id="422" name="Google Shape;422;p52"/>
          <p:cNvGrpSpPr/>
          <p:nvPr/>
        </p:nvGrpSpPr>
        <p:grpSpPr>
          <a:xfrm>
            <a:off x="4572000" y="639099"/>
            <a:ext cx="544010" cy="1789470"/>
            <a:chOff x="4572000" y="639099"/>
            <a:chExt cx="544010" cy="1789470"/>
          </a:xfrm>
        </p:grpSpPr>
        <p:cxnSp>
          <p:nvCxnSpPr>
            <p:cNvPr id="423" name="Google Shape;423;p52"/>
            <p:cNvCxnSpPr/>
            <p:nvPr/>
          </p:nvCxnSpPr>
          <p:spPr>
            <a:xfrm rot="10800000">
              <a:off x="4572000" y="2428568"/>
              <a:ext cx="544010" cy="0"/>
            </a:xfrm>
            <a:prstGeom prst="straightConnector1">
              <a:avLst/>
            </a:prstGeom>
            <a:noFill/>
            <a:ln cap="flat" cmpd="sng" w="9525">
              <a:solidFill>
                <a:srgbClr val="FF0000"/>
              </a:solidFill>
              <a:prstDash val="solid"/>
              <a:round/>
              <a:headEnd len="sm" w="sm" type="none"/>
              <a:tailEnd len="sm" w="sm" type="none"/>
            </a:ln>
          </p:spPr>
        </p:cxnSp>
        <p:cxnSp>
          <p:nvCxnSpPr>
            <p:cNvPr id="424" name="Google Shape;424;p52"/>
            <p:cNvCxnSpPr/>
            <p:nvPr/>
          </p:nvCxnSpPr>
          <p:spPr>
            <a:xfrm rot="10800000">
              <a:off x="4572000" y="639099"/>
              <a:ext cx="0" cy="1789470"/>
            </a:xfrm>
            <a:prstGeom prst="straightConnector1">
              <a:avLst/>
            </a:prstGeom>
            <a:noFill/>
            <a:ln cap="flat" cmpd="sng" w="9525">
              <a:solidFill>
                <a:srgbClr val="FF0000"/>
              </a:solidFill>
              <a:prstDash val="solid"/>
              <a:round/>
              <a:headEnd len="sm" w="sm" type="none"/>
              <a:tailEnd len="sm" w="sm" type="none"/>
            </a:ln>
          </p:spPr>
        </p:cxnSp>
        <p:cxnSp>
          <p:nvCxnSpPr>
            <p:cNvPr id="425" name="Google Shape;425;p52"/>
            <p:cNvCxnSpPr>
              <a:endCxn id="419" idx="1"/>
            </p:cNvCxnSpPr>
            <p:nvPr/>
          </p:nvCxnSpPr>
          <p:spPr>
            <a:xfrm>
              <a:off x="4572110" y="639099"/>
              <a:ext cx="543900" cy="0"/>
            </a:xfrm>
            <a:prstGeom prst="straightConnector1">
              <a:avLst/>
            </a:prstGeom>
            <a:noFill/>
            <a:ln cap="flat" cmpd="sng" w="9525">
              <a:solidFill>
                <a:srgbClr val="FF0000"/>
              </a:solidFill>
              <a:prstDash val="solid"/>
              <a:round/>
              <a:headEnd len="sm" w="sm" type="none"/>
              <a:tailEnd len="med" w="med" type="triangle"/>
            </a:ln>
          </p:spPr>
        </p:cxnSp>
      </p:grpSp>
      <p:sp>
        <p:nvSpPr>
          <p:cNvPr id="426" name="Google Shape;426;p52"/>
          <p:cNvSpPr txBox="1"/>
          <p:nvPr/>
        </p:nvSpPr>
        <p:spPr>
          <a:xfrm>
            <a:off x="2987023" y="4843680"/>
            <a:ext cx="4257974" cy="276999"/>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1" lang="fr-FR" sz="1200" u="none" cap="none" strike="noStrike">
                <a:solidFill>
                  <a:srgbClr val="5B616B"/>
                </a:solidFill>
                <a:latin typeface="Arial"/>
                <a:ea typeface="Arial"/>
                <a:cs typeface="Arial"/>
                <a:sym typeface="Arial"/>
              </a:rPr>
              <a:t>Valensi et al. Diabetes Metab</a:t>
            </a:r>
            <a:r>
              <a:rPr b="0" i="1" lang="fr-FR" sz="1200" u="none" cap="small" strike="noStrike">
                <a:solidFill>
                  <a:srgbClr val="5B616B"/>
                </a:solidFill>
                <a:latin typeface="Arial"/>
                <a:ea typeface="Arial"/>
                <a:cs typeface="Arial"/>
                <a:sym typeface="Arial"/>
              </a:rPr>
              <a:t>.</a:t>
            </a:r>
            <a:r>
              <a:rPr b="0" i="1" lang="fr-FR" sz="1200" u="none" cap="none" strike="noStrike">
                <a:solidFill>
                  <a:srgbClr val="0071BC"/>
                </a:solidFill>
                <a:latin typeface="Arial"/>
                <a:ea typeface="Arial"/>
                <a:cs typeface="Arial"/>
                <a:sym typeface="Arial"/>
              </a:rPr>
              <a:t> </a:t>
            </a:r>
            <a:r>
              <a:rPr b="0" i="1" lang="fr-FR" sz="1200" u="none" cap="none" strike="noStrike">
                <a:solidFill>
                  <a:srgbClr val="5B616B"/>
                </a:solidFill>
                <a:latin typeface="Arial"/>
                <a:ea typeface="Arial"/>
                <a:cs typeface="Arial"/>
                <a:sym typeface="Arial"/>
              </a:rPr>
              <a:t>2021 Mar;47(2):101185</a:t>
            </a:r>
            <a:endParaRPr b="0" i="1" sz="12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53"/>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CONCLUSION ISCHEMIE SILENCIEUSE</a:t>
            </a:r>
            <a:endParaRPr/>
          </a:p>
        </p:txBody>
      </p:sp>
      <p:sp>
        <p:nvSpPr>
          <p:cNvPr id="432" name="Google Shape;432;p53"/>
          <p:cNvSpPr txBox="1"/>
          <p:nvPr>
            <p:ph idx="1" type="body"/>
          </p:nvPr>
        </p:nvSpPr>
        <p:spPr>
          <a:xfrm>
            <a:off x="685800" y="1152475"/>
            <a:ext cx="7772400" cy="34164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8C5A79"/>
              </a:buClr>
              <a:buSzPts val="1400"/>
              <a:buFont typeface="Lato"/>
              <a:buChar char="❏"/>
            </a:pPr>
            <a:r>
              <a:rPr b="1" lang="fr-FR"/>
              <a:t>Evaluer le risque +++ </a:t>
            </a:r>
            <a:r>
              <a:rPr lang="fr-FR"/>
              <a:t>plus que rechercher systématiquement une ischémie coronaire (score2)</a:t>
            </a:r>
            <a:endParaRPr/>
          </a:p>
          <a:p>
            <a:pPr indent="-317500" lvl="0" marL="457200" rtl="0" algn="l">
              <a:lnSpc>
                <a:spcPct val="115000"/>
              </a:lnSpc>
              <a:spcBef>
                <a:spcPts val="0"/>
              </a:spcBef>
              <a:spcAft>
                <a:spcPts val="0"/>
              </a:spcAft>
              <a:buClr>
                <a:srgbClr val="8C5A79"/>
              </a:buClr>
              <a:buSzPts val="1400"/>
              <a:buFont typeface="Lato"/>
              <a:buChar char="❏"/>
            </a:pPr>
            <a:r>
              <a:rPr lang="fr-FR"/>
              <a:t>Attention chez le patient sain à haut risque ou si Hypercholéstérolémie familiale hétérozygote ou ATCD familiaux coronariens jeunes 🡺 Interêt Score Calcique Coronaire ?</a:t>
            </a:r>
            <a:endParaRPr/>
          </a:p>
          <a:p>
            <a:pPr indent="-317500" lvl="0" marL="457200" rtl="0" algn="l">
              <a:lnSpc>
                <a:spcPct val="115000"/>
              </a:lnSpc>
              <a:spcBef>
                <a:spcPts val="0"/>
              </a:spcBef>
              <a:spcAft>
                <a:spcPts val="0"/>
              </a:spcAft>
              <a:buClr>
                <a:srgbClr val="8C5A79"/>
              </a:buClr>
              <a:buSzPts val="1400"/>
              <a:buFont typeface="Lato"/>
              <a:buChar char="❏"/>
            </a:pPr>
            <a:r>
              <a:rPr lang="fr-FR"/>
              <a:t>Préopératoire Chirurgie lourde (cf Recommandations 2014)</a:t>
            </a:r>
            <a:endParaRPr/>
          </a:p>
          <a:p>
            <a:pPr indent="0" lvl="0" marL="139700" rtl="0" algn="l">
              <a:lnSpc>
                <a:spcPct val="115000"/>
              </a:lnSpc>
              <a:spcBef>
                <a:spcPts val="0"/>
              </a:spcBef>
              <a:spcAft>
                <a:spcPts val="0"/>
              </a:spcAft>
              <a:buSzPts val="1400"/>
              <a:buNone/>
            </a:pPr>
            <a:r>
              <a:t/>
            </a:r>
            <a:endParaRPr/>
          </a:p>
          <a:p>
            <a:pPr indent="0" lvl="0" marL="139700" rtl="0" algn="l">
              <a:lnSpc>
                <a:spcPct val="115000"/>
              </a:lnSpc>
              <a:spcBef>
                <a:spcPts val="0"/>
              </a:spcBef>
              <a:spcAft>
                <a:spcPts val="0"/>
              </a:spcAft>
              <a:buSzPts val="1400"/>
              <a:buNone/>
            </a:pPr>
            <a:r>
              <a:t/>
            </a:r>
            <a:endParaRPr/>
          </a:p>
        </p:txBody>
      </p:sp>
      <p:pic>
        <p:nvPicPr>
          <p:cNvPr descr="Le diabète, le prévenir et vivre avec" id="433" name="Google Shape;433;p53"/>
          <p:cNvPicPr preferRelativeResize="0"/>
          <p:nvPr/>
        </p:nvPicPr>
        <p:blipFill rotWithShape="1">
          <a:blip r:embed="rId3">
            <a:alphaModFix/>
          </a:blip>
          <a:srcRect b="0" l="0" r="0" t="0"/>
          <a:stretch/>
        </p:blipFill>
        <p:spPr>
          <a:xfrm>
            <a:off x="3245506" y="2249507"/>
            <a:ext cx="2554664" cy="1222336"/>
          </a:xfrm>
          <a:prstGeom prst="rect">
            <a:avLst/>
          </a:prstGeom>
          <a:noFill/>
          <a:ln>
            <a:noFill/>
          </a:ln>
        </p:spPr>
      </p:pic>
      <p:sp>
        <p:nvSpPr>
          <p:cNvPr id="434" name="Google Shape;434;p53"/>
          <p:cNvSpPr txBox="1"/>
          <p:nvPr/>
        </p:nvSpPr>
        <p:spPr>
          <a:xfrm>
            <a:off x="196645" y="3991025"/>
            <a:ext cx="2554664" cy="73866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FF0000"/>
                </a:solidFill>
                <a:latin typeface="Arial"/>
                <a:ea typeface="Arial"/>
                <a:cs typeface="Arial"/>
                <a:sym typeface="Arial"/>
              </a:rPr>
              <a:t>Très Haut risque</a:t>
            </a:r>
            <a:endParaRPr/>
          </a:p>
          <a:p>
            <a:pPr indent="0" lvl="0" marL="0" marR="0" rtl="0" algn="ctr">
              <a:lnSpc>
                <a:spcPct val="100000"/>
              </a:lnSpc>
              <a:spcBef>
                <a:spcPts val="0"/>
              </a:spcBef>
              <a:spcAft>
                <a:spcPts val="0"/>
              </a:spcAft>
              <a:buNone/>
            </a:pPr>
            <a:r>
              <a:rPr b="0" i="0" lang="fr-FR" sz="1400" u="none" cap="none" strike="noStrike">
                <a:solidFill>
                  <a:srgbClr val="FF0000"/>
                </a:solidFill>
                <a:latin typeface="Arial"/>
                <a:ea typeface="Arial"/>
                <a:cs typeface="Arial"/>
                <a:sym typeface="Arial"/>
              </a:rPr>
              <a:t>Rechercher ischémie silencieuse</a:t>
            </a:r>
            <a:endParaRPr/>
          </a:p>
        </p:txBody>
      </p:sp>
      <p:sp>
        <p:nvSpPr>
          <p:cNvPr id="435" name="Google Shape;435;p53"/>
          <p:cNvSpPr txBox="1"/>
          <p:nvPr/>
        </p:nvSpPr>
        <p:spPr>
          <a:xfrm>
            <a:off x="3250296" y="4030353"/>
            <a:ext cx="255466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FFC000"/>
                </a:solidFill>
                <a:latin typeface="Arial"/>
                <a:ea typeface="Arial"/>
                <a:cs typeface="Arial"/>
                <a:sym typeface="Arial"/>
              </a:rPr>
              <a:t>Haut risque</a:t>
            </a:r>
            <a:endParaRPr/>
          </a:p>
          <a:p>
            <a:pPr indent="0" lvl="0" marL="0" marR="0" rtl="0" algn="ctr">
              <a:lnSpc>
                <a:spcPct val="100000"/>
              </a:lnSpc>
              <a:spcBef>
                <a:spcPts val="0"/>
              </a:spcBef>
              <a:spcAft>
                <a:spcPts val="0"/>
              </a:spcAft>
              <a:buNone/>
            </a:pPr>
            <a:r>
              <a:rPr b="0" i="0" lang="fr-FR" sz="1400" u="none" cap="none" strike="noStrike">
                <a:solidFill>
                  <a:srgbClr val="FFC000"/>
                </a:solidFill>
                <a:latin typeface="Arial"/>
                <a:ea typeface="Arial"/>
                <a:cs typeface="Arial"/>
                <a:sym typeface="Arial"/>
              </a:rPr>
              <a:t>Score calcique coronaire</a:t>
            </a:r>
            <a:endParaRPr/>
          </a:p>
        </p:txBody>
      </p:sp>
      <p:sp>
        <p:nvSpPr>
          <p:cNvPr id="436" name="Google Shape;436;p53"/>
          <p:cNvSpPr txBox="1"/>
          <p:nvPr/>
        </p:nvSpPr>
        <p:spPr>
          <a:xfrm>
            <a:off x="6106566" y="3991025"/>
            <a:ext cx="255466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fr-FR" sz="1400" u="none" cap="none" strike="noStrike">
                <a:solidFill>
                  <a:srgbClr val="00B050"/>
                </a:solidFill>
                <a:latin typeface="Arial"/>
                <a:ea typeface="Arial"/>
                <a:cs typeface="Arial"/>
                <a:sym typeface="Arial"/>
              </a:rPr>
              <a:t>Autres </a:t>
            </a:r>
            <a:endParaRPr/>
          </a:p>
          <a:p>
            <a:pPr indent="0" lvl="0" marL="0" marR="0" rtl="0" algn="ctr">
              <a:lnSpc>
                <a:spcPct val="100000"/>
              </a:lnSpc>
              <a:spcBef>
                <a:spcPts val="0"/>
              </a:spcBef>
              <a:spcAft>
                <a:spcPts val="0"/>
              </a:spcAft>
              <a:buNone/>
            </a:pPr>
            <a:r>
              <a:rPr b="0" i="0" lang="fr-FR" sz="1400" u="none" cap="none" strike="noStrike">
                <a:solidFill>
                  <a:srgbClr val="00B050"/>
                </a:solidFill>
                <a:latin typeface="Arial"/>
                <a:ea typeface="Arial"/>
                <a:cs typeface="Arial"/>
                <a:sym typeface="Arial"/>
              </a:rPr>
              <a:t>Surveillance Clinique</a:t>
            </a:r>
            <a:endParaRPr/>
          </a:p>
        </p:txBody>
      </p:sp>
      <p:cxnSp>
        <p:nvCxnSpPr>
          <p:cNvPr id="437" name="Google Shape;437;p53"/>
          <p:cNvCxnSpPr>
            <a:stCxn id="433" idx="1"/>
            <a:endCxn id="434" idx="0"/>
          </p:cNvCxnSpPr>
          <p:nvPr/>
        </p:nvCxnSpPr>
        <p:spPr>
          <a:xfrm flipH="1">
            <a:off x="1474006" y="2860675"/>
            <a:ext cx="1771500" cy="1130400"/>
          </a:xfrm>
          <a:prstGeom prst="straightConnector1">
            <a:avLst/>
          </a:prstGeom>
          <a:noFill/>
          <a:ln cap="flat" cmpd="sng" w="9525">
            <a:solidFill>
              <a:schemeClr val="dk1"/>
            </a:solidFill>
            <a:prstDash val="solid"/>
            <a:round/>
            <a:headEnd len="sm" w="sm" type="none"/>
            <a:tailEnd len="med" w="med" type="triangle"/>
          </a:ln>
        </p:spPr>
      </p:cxnSp>
      <p:cxnSp>
        <p:nvCxnSpPr>
          <p:cNvPr id="438" name="Google Shape;438;p53"/>
          <p:cNvCxnSpPr>
            <a:stCxn id="433" idx="2"/>
            <a:endCxn id="435" idx="0"/>
          </p:cNvCxnSpPr>
          <p:nvPr/>
        </p:nvCxnSpPr>
        <p:spPr>
          <a:xfrm>
            <a:off x="4522838" y="3471843"/>
            <a:ext cx="4800" cy="558600"/>
          </a:xfrm>
          <a:prstGeom prst="straightConnector1">
            <a:avLst/>
          </a:prstGeom>
          <a:noFill/>
          <a:ln cap="flat" cmpd="sng" w="9525">
            <a:solidFill>
              <a:schemeClr val="dk1"/>
            </a:solidFill>
            <a:prstDash val="solid"/>
            <a:round/>
            <a:headEnd len="sm" w="sm" type="none"/>
            <a:tailEnd len="med" w="med" type="triangle"/>
          </a:ln>
        </p:spPr>
      </p:cxnSp>
      <p:cxnSp>
        <p:nvCxnSpPr>
          <p:cNvPr id="439" name="Google Shape;439;p53"/>
          <p:cNvCxnSpPr>
            <a:stCxn id="433" idx="3"/>
            <a:endCxn id="436" idx="0"/>
          </p:cNvCxnSpPr>
          <p:nvPr/>
        </p:nvCxnSpPr>
        <p:spPr>
          <a:xfrm>
            <a:off x="5800170" y="2860675"/>
            <a:ext cx="1583700" cy="1130400"/>
          </a:xfrm>
          <a:prstGeom prst="straightConnector1">
            <a:avLst/>
          </a:prstGeom>
          <a:noFill/>
          <a:ln cap="flat" cmpd="sng" w="9525">
            <a:solidFill>
              <a:schemeClr val="dk1"/>
            </a:solidFill>
            <a:prstDash val="solid"/>
            <a:round/>
            <a:headEnd len="sm" w="sm" type="none"/>
            <a:tailEnd len="med" w="med" type="triangle"/>
          </a:ln>
        </p:spPr>
      </p:cxn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54"/>
          <p:cNvSpPr txBox="1"/>
          <p:nvPr>
            <p:ph type="title"/>
          </p:nvPr>
        </p:nvSpPr>
        <p:spPr>
          <a:xfrm>
            <a:off x="2899125" y="1675602"/>
            <a:ext cx="3490500" cy="6606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5000"/>
              <a:buNone/>
            </a:pPr>
            <a:r>
              <a:rPr lang="fr-FR"/>
              <a:t>03</a:t>
            </a:r>
            <a:endParaRPr/>
          </a:p>
        </p:txBody>
      </p:sp>
      <p:sp>
        <p:nvSpPr>
          <p:cNvPr id="445" name="Google Shape;445;p54"/>
          <p:cNvSpPr txBox="1"/>
          <p:nvPr>
            <p:ph idx="2" type="title"/>
          </p:nvPr>
        </p:nvSpPr>
        <p:spPr>
          <a:xfrm>
            <a:off x="2009878" y="2759477"/>
            <a:ext cx="5124243" cy="6606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4000"/>
              <a:buNone/>
            </a:pPr>
            <a:r>
              <a:rPr lang="fr-FR"/>
              <a:t>SUIVI CORONARIEN STABILISE</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55"/>
          <p:cNvSpPr txBox="1"/>
          <p:nvPr>
            <p:ph type="title"/>
          </p:nvPr>
        </p:nvSpPr>
        <p:spPr>
          <a:xfrm>
            <a:off x="311700" y="457419"/>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Suivi coronarien revascularisé</a:t>
            </a:r>
            <a:endParaRPr/>
          </a:p>
        </p:txBody>
      </p:sp>
      <p:sp>
        <p:nvSpPr>
          <p:cNvPr id="451" name="Google Shape;451;p55"/>
          <p:cNvSpPr txBox="1"/>
          <p:nvPr>
            <p:ph idx="1" type="body"/>
          </p:nvPr>
        </p:nvSpPr>
        <p:spPr>
          <a:xfrm>
            <a:off x="685800" y="1152475"/>
            <a:ext cx="7772400" cy="3416400"/>
          </a:xfrm>
          <a:prstGeom prst="rect">
            <a:avLst/>
          </a:prstGeom>
          <a:noFill/>
          <a:ln>
            <a:noFill/>
          </a:ln>
        </p:spPr>
        <p:txBody>
          <a:bodyPr anchorCtr="0" anchor="t" bIns="91425" lIns="91425" spcFirstLastPara="1" rIns="91425" wrap="square" tIns="91425">
            <a:noAutofit/>
          </a:bodyPr>
          <a:lstStyle/>
          <a:p>
            <a:pPr indent="0" lvl="0" marL="139700" rtl="0" algn="ctr">
              <a:lnSpc>
                <a:spcPct val="115000"/>
              </a:lnSpc>
              <a:spcBef>
                <a:spcPts val="0"/>
              </a:spcBef>
              <a:spcAft>
                <a:spcPts val="0"/>
              </a:spcAft>
              <a:buSzPts val="1400"/>
              <a:buNone/>
            </a:pPr>
            <a:r>
              <a:rPr lang="fr-FR"/>
              <a:t>Surveillance annuelle test effort 🡺 Plus recommandé</a:t>
            </a:r>
            <a:endParaRPr/>
          </a:p>
          <a:p>
            <a:pPr indent="0" lvl="0" marL="139700" rtl="0" algn="ctr">
              <a:lnSpc>
                <a:spcPct val="115000"/>
              </a:lnSpc>
              <a:spcBef>
                <a:spcPts val="0"/>
              </a:spcBef>
              <a:spcAft>
                <a:spcPts val="0"/>
              </a:spcAft>
              <a:buSzPts val="1400"/>
              <a:buNone/>
            </a:pPr>
            <a:r>
              <a:t/>
            </a:r>
            <a:endParaRPr/>
          </a:p>
          <a:p>
            <a:pPr indent="0" lvl="0" marL="139700" rtl="0" algn="ctr">
              <a:lnSpc>
                <a:spcPct val="115000"/>
              </a:lnSpc>
              <a:spcBef>
                <a:spcPts val="0"/>
              </a:spcBef>
              <a:spcAft>
                <a:spcPts val="0"/>
              </a:spcAft>
              <a:buSzPts val="1400"/>
              <a:buNone/>
            </a:pPr>
            <a:r>
              <a:rPr lang="fr-FR"/>
              <a:t>Coroscanner non fiable (effet « blooming » stent coronaire, précision 0.5mm)</a:t>
            </a:r>
            <a:endParaRPr/>
          </a:p>
          <a:p>
            <a:pPr indent="0" lvl="0" marL="139700" rtl="0" algn="ctr">
              <a:lnSpc>
                <a:spcPct val="115000"/>
              </a:lnSpc>
              <a:spcBef>
                <a:spcPts val="0"/>
              </a:spcBef>
              <a:spcAft>
                <a:spcPts val="0"/>
              </a:spcAft>
              <a:buSzPts val="1400"/>
              <a:buNone/>
            </a:pPr>
            <a:r>
              <a:t/>
            </a:r>
            <a:endParaRPr/>
          </a:p>
          <a:p>
            <a:pPr indent="0" lvl="0" marL="139700" rtl="0" algn="ctr">
              <a:lnSpc>
                <a:spcPct val="115000"/>
              </a:lnSpc>
              <a:spcBef>
                <a:spcPts val="0"/>
              </a:spcBef>
              <a:spcAft>
                <a:spcPts val="0"/>
              </a:spcAft>
              <a:buSzPts val="1400"/>
              <a:buNone/>
            </a:pPr>
            <a:r>
              <a:rPr lang="fr-FR"/>
              <a:t>Si persistance symptomes 🡺 Coronarographie avec FFR surtout si persistance d’autres lésions</a:t>
            </a:r>
            <a:endParaRPr/>
          </a:p>
          <a:p>
            <a:pPr indent="0" lvl="0" marL="139700" rtl="0" algn="ctr">
              <a:lnSpc>
                <a:spcPct val="115000"/>
              </a:lnSpc>
              <a:spcBef>
                <a:spcPts val="0"/>
              </a:spcBef>
              <a:spcAft>
                <a:spcPts val="0"/>
              </a:spcAft>
              <a:buSzPts val="1400"/>
              <a:buNone/>
            </a:pPr>
            <a:r>
              <a:t/>
            </a:r>
            <a:endParaRPr/>
          </a:p>
          <a:p>
            <a:pPr indent="0" lvl="0" marL="139700" rtl="0" algn="ctr">
              <a:lnSpc>
                <a:spcPct val="115000"/>
              </a:lnSpc>
              <a:spcBef>
                <a:spcPts val="0"/>
              </a:spcBef>
              <a:spcAft>
                <a:spcPts val="0"/>
              </a:spcAft>
              <a:buSzPts val="1400"/>
              <a:buNone/>
            </a:pPr>
            <a:r>
              <a:rPr lang="fr-FR"/>
              <a:t>&lt; 1 an Test d’imagerie fonctionnel recommandé (Eliminer ischémie résiduelle / Examen Référence)</a:t>
            </a:r>
            <a:endParaRPr/>
          </a:p>
          <a:p>
            <a:pPr indent="0" lvl="0" marL="139700" rtl="0" algn="ctr">
              <a:lnSpc>
                <a:spcPct val="115000"/>
              </a:lnSpc>
              <a:spcBef>
                <a:spcPts val="0"/>
              </a:spcBef>
              <a:spcAft>
                <a:spcPts val="0"/>
              </a:spcAft>
              <a:buSzPts val="1400"/>
              <a:buNone/>
            </a:pPr>
            <a:r>
              <a:t/>
            </a:r>
            <a:endParaRPr/>
          </a:p>
          <a:p>
            <a:pPr indent="0" lvl="0" marL="139700" rtl="0" algn="ctr">
              <a:lnSpc>
                <a:spcPct val="115000"/>
              </a:lnSpc>
              <a:spcBef>
                <a:spcPts val="0"/>
              </a:spcBef>
              <a:spcAft>
                <a:spcPts val="0"/>
              </a:spcAft>
              <a:buSzPts val="1400"/>
              <a:buNone/>
            </a:pPr>
            <a:r>
              <a:rPr lang="fr-FR"/>
              <a:t>Surveillance tous les 3-5 ans par test d’imagerie fonctionnel même asymptomatique</a:t>
            </a:r>
            <a:endParaRPr/>
          </a:p>
          <a:p>
            <a:pPr indent="0" lvl="0" marL="139700" rtl="0" algn="ctr">
              <a:lnSpc>
                <a:spcPct val="115000"/>
              </a:lnSpc>
              <a:spcBef>
                <a:spcPts val="0"/>
              </a:spcBef>
              <a:spcAft>
                <a:spcPts val="0"/>
              </a:spcAft>
              <a:buSzPts val="1400"/>
              <a:buNone/>
            </a:pPr>
            <a:r>
              <a:t/>
            </a:r>
            <a:endParaRPr/>
          </a:p>
          <a:p>
            <a:pPr indent="0" lvl="0" marL="139700" rtl="0" algn="ctr">
              <a:lnSpc>
                <a:spcPct val="115000"/>
              </a:lnSpc>
              <a:spcBef>
                <a:spcPts val="0"/>
              </a:spcBef>
              <a:spcAft>
                <a:spcPts val="0"/>
              </a:spcAft>
              <a:buSzPts val="1400"/>
              <a:buNone/>
            </a:pPr>
            <a:r>
              <a:rPr lang="fr-FR"/>
              <a:t>Si dégradation fonction VG échographique 🡺 Coronarographie avec FFR</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56"/>
          <p:cNvSpPr txBox="1"/>
          <p:nvPr>
            <p:ph type="title"/>
          </p:nvPr>
        </p:nvSpPr>
        <p:spPr>
          <a:xfrm>
            <a:off x="311700" y="124911"/>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fr-FR"/>
              <a:t>CONCLUSION</a:t>
            </a:r>
            <a:endParaRPr/>
          </a:p>
        </p:txBody>
      </p:sp>
      <p:sp>
        <p:nvSpPr>
          <p:cNvPr id="457" name="Google Shape;457;p56"/>
          <p:cNvSpPr txBox="1"/>
          <p:nvPr>
            <p:ph idx="1" type="body"/>
          </p:nvPr>
        </p:nvSpPr>
        <p:spPr>
          <a:xfrm>
            <a:off x="685800" y="784341"/>
            <a:ext cx="7772400" cy="34164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8C5A79"/>
              </a:buClr>
              <a:buSzPts val="1400"/>
              <a:buFont typeface="Lato"/>
              <a:buChar char="❏"/>
            </a:pPr>
            <a:r>
              <a:rPr lang="fr-FR"/>
              <a:t>Dépistage Coronarien Stable Symptomatique : </a:t>
            </a:r>
            <a:endParaRPr/>
          </a:p>
          <a:p>
            <a:pPr indent="-317500" lvl="1" marL="914400" rtl="0" algn="l">
              <a:lnSpc>
                <a:spcPct val="100000"/>
              </a:lnSpc>
              <a:spcBef>
                <a:spcPts val="1600"/>
              </a:spcBef>
              <a:spcAft>
                <a:spcPts val="0"/>
              </a:spcAft>
              <a:buSzPts val="1400"/>
              <a:buChar char="❏"/>
            </a:pPr>
            <a:r>
              <a:rPr lang="fr-FR" sz="1200"/>
              <a:t>Que si forte probabilité de coronaropathie</a:t>
            </a:r>
            <a:endParaRPr/>
          </a:p>
          <a:p>
            <a:pPr indent="-317500" lvl="1" marL="914400" rtl="0" algn="l">
              <a:lnSpc>
                <a:spcPct val="100000"/>
              </a:lnSpc>
              <a:spcBef>
                <a:spcPts val="1600"/>
              </a:spcBef>
              <a:spcAft>
                <a:spcPts val="0"/>
              </a:spcAft>
              <a:buSzPts val="1400"/>
              <a:buChar char="❏"/>
            </a:pPr>
            <a:r>
              <a:rPr lang="fr-FR" sz="1200"/>
              <a:t>Coroscanner interéssant chez les patients à faible probabilité</a:t>
            </a:r>
            <a:endParaRPr/>
          </a:p>
          <a:p>
            <a:pPr indent="-317500" lvl="1" marL="914400" rtl="0" algn="l">
              <a:lnSpc>
                <a:spcPct val="100000"/>
              </a:lnSpc>
              <a:spcBef>
                <a:spcPts val="1600"/>
              </a:spcBef>
              <a:spcAft>
                <a:spcPts val="0"/>
              </a:spcAft>
              <a:buSzPts val="1400"/>
              <a:buChar char="❏"/>
            </a:pPr>
            <a:r>
              <a:rPr lang="fr-FR" sz="1200"/>
              <a:t>Test d’imagerie fonctionnelle si forte probabilité</a:t>
            </a:r>
            <a:endParaRPr/>
          </a:p>
          <a:p>
            <a:pPr indent="-317500" lvl="1" marL="914400" rtl="0" algn="l">
              <a:lnSpc>
                <a:spcPct val="100000"/>
              </a:lnSpc>
              <a:spcBef>
                <a:spcPts val="1600"/>
              </a:spcBef>
              <a:spcAft>
                <a:spcPts val="0"/>
              </a:spcAft>
              <a:buSzPts val="1400"/>
              <a:buChar char="❏"/>
            </a:pPr>
            <a:r>
              <a:rPr lang="fr-FR" sz="1200"/>
              <a:t>Coronarographie couplée à FFR si pas de test ischémique ou test douteux ou lésion non serrée</a:t>
            </a:r>
            <a:endParaRPr/>
          </a:p>
          <a:p>
            <a:pPr indent="-228600" lvl="1" marL="914400" rtl="0" algn="l">
              <a:lnSpc>
                <a:spcPct val="100000"/>
              </a:lnSpc>
              <a:spcBef>
                <a:spcPts val="1600"/>
              </a:spcBef>
              <a:spcAft>
                <a:spcPts val="0"/>
              </a:spcAft>
              <a:buSzPts val="1400"/>
              <a:buNone/>
            </a:pPr>
            <a:r>
              <a:t/>
            </a:r>
            <a:endParaRPr sz="1200"/>
          </a:p>
          <a:p>
            <a:pPr indent="-317500" lvl="0" marL="457200" rtl="0" algn="l">
              <a:lnSpc>
                <a:spcPct val="115000"/>
              </a:lnSpc>
              <a:spcBef>
                <a:spcPts val="0"/>
              </a:spcBef>
              <a:spcAft>
                <a:spcPts val="0"/>
              </a:spcAft>
              <a:buClr>
                <a:srgbClr val="8C5A79"/>
              </a:buClr>
              <a:buSzPts val="1400"/>
              <a:buFont typeface="Lato"/>
              <a:buChar char="❏"/>
            </a:pPr>
            <a:r>
              <a:rPr lang="fr-FR"/>
              <a:t>Patient « apparemment sain » non diabétique : Evaluer son risque cardiovasculaire (SCORE2) +/- Score Calcique. Pas de recherche d’ischémie systématique</a:t>
            </a:r>
            <a:endParaRPr/>
          </a:p>
          <a:p>
            <a:pPr indent="-228600" lvl="0" marL="457200" rtl="0" algn="l">
              <a:lnSpc>
                <a:spcPct val="115000"/>
              </a:lnSpc>
              <a:spcBef>
                <a:spcPts val="0"/>
              </a:spcBef>
              <a:spcAft>
                <a:spcPts val="0"/>
              </a:spcAft>
              <a:buClr>
                <a:srgbClr val="8C5A79"/>
              </a:buClr>
              <a:buSzPts val="1400"/>
              <a:buFont typeface="Lato"/>
              <a:buNone/>
            </a:pPr>
            <a:r>
              <a:t/>
            </a:r>
            <a:endParaRPr/>
          </a:p>
          <a:p>
            <a:pPr indent="-317500" lvl="0" marL="457200" rtl="0" algn="l">
              <a:lnSpc>
                <a:spcPct val="115000"/>
              </a:lnSpc>
              <a:spcBef>
                <a:spcPts val="0"/>
              </a:spcBef>
              <a:spcAft>
                <a:spcPts val="0"/>
              </a:spcAft>
              <a:buClr>
                <a:srgbClr val="8C5A79"/>
              </a:buClr>
              <a:buSzPts val="1400"/>
              <a:buFont typeface="Lato"/>
              <a:buChar char="❏"/>
            </a:pPr>
            <a:r>
              <a:rPr lang="fr-FR"/>
              <a:t>Interêt Score Calcique chez le diabétique à haut risque en 1</a:t>
            </a:r>
            <a:r>
              <a:rPr baseline="30000" lang="fr-FR"/>
              <a:t>ère</a:t>
            </a:r>
            <a:r>
              <a:rPr lang="fr-FR"/>
              <a:t> intention</a:t>
            </a:r>
            <a:endParaRPr/>
          </a:p>
          <a:p>
            <a:pPr indent="-228600" lvl="0" marL="457200" rtl="0" algn="l">
              <a:lnSpc>
                <a:spcPct val="115000"/>
              </a:lnSpc>
              <a:spcBef>
                <a:spcPts val="0"/>
              </a:spcBef>
              <a:spcAft>
                <a:spcPts val="0"/>
              </a:spcAft>
              <a:buClr>
                <a:srgbClr val="8C5A79"/>
              </a:buClr>
              <a:buSzPts val="1400"/>
              <a:buFont typeface="Lato"/>
              <a:buNone/>
            </a:pPr>
            <a:r>
              <a:t/>
            </a:r>
            <a:endParaRPr/>
          </a:p>
          <a:p>
            <a:pPr indent="-317500" lvl="0" marL="457200" rtl="0" algn="l">
              <a:lnSpc>
                <a:spcPct val="115000"/>
              </a:lnSpc>
              <a:spcBef>
                <a:spcPts val="0"/>
              </a:spcBef>
              <a:spcAft>
                <a:spcPts val="0"/>
              </a:spcAft>
              <a:buClr>
                <a:srgbClr val="8C5A79"/>
              </a:buClr>
              <a:buSzPts val="1400"/>
              <a:buFont typeface="Lato"/>
              <a:buChar char="❏"/>
            </a:pPr>
            <a:r>
              <a:rPr lang="fr-FR"/>
              <a:t>Interêt Imagerie fonctionnelle chez le diabétique à très haut risque / préopératoire chirurgie lourde</a:t>
            </a:r>
            <a:endParaRPr/>
          </a:p>
          <a:p>
            <a:pPr indent="-228600" lvl="0" marL="457200" rtl="0" algn="l">
              <a:lnSpc>
                <a:spcPct val="115000"/>
              </a:lnSpc>
              <a:spcBef>
                <a:spcPts val="0"/>
              </a:spcBef>
              <a:spcAft>
                <a:spcPts val="0"/>
              </a:spcAft>
              <a:buClr>
                <a:srgbClr val="8C5A79"/>
              </a:buClr>
              <a:buSzPts val="1400"/>
              <a:buFont typeface="Lato"/>
              <a:buNone/>
            </a:pPr>
            <a:r>
              <a:t/>
            </a:r>
            <a:endParaRPr/>
          </a:p>
          <a:p>
            <a:pPr indent="-317500" lvl="0" marL="457200" rtl="0" algn="l">
              <a:lnSpc>
                <a:spcPct val="115000"/>
              </a:lnSpc>
              <a:spcBef>
                <a:spcPts val="0"/>
              </a:spcBef>
              <a:spcAft>
                <a:spcPts val="0"/>
              </a:spcAft>
              <a:buClr>
                <a:srgbClr val="8C5A79"/>
              </a:buClr>
              <a:buSzPts val="1400"/>
              <a:buFont typeface="Lato"/>
              <a:buChar char="❏"/>
            </a:pPr>
            <a:r>
              <a:rPr lang="fr-FR"/>
              <a:t>Suivi coronarien stabilisé même asymptomatique par imagerie fonctionnelle recommandée 1 an puis tous les 3-5 ans</a:t>
            </a:r>
            <a:endParaRPr/>
          </a:p>
          <a:p>
            <a:pPr indent="-228600" lvl="0" marL="457200" rtl="0" algn="l">
              <a:lnSpc>
                <a:spcPct val="115000"/>
              </a:lnSpc>
              <a:spcBef>
                <a:spcPts val="0"/>
              </a:spcBef>
              <a:spcAft>
                <a:spcPts val="0"/>
              </a:spcAft>
              <a:buClr>
                <a:srgbClr val="8C5A79"/>
              </a:buClr>
              <a:buSzPts val="1400"/>
              <a:buFont typeface="Lato"/>
              <a:buNone/>
            </a:pPr>
            <a:r>
              <a:t/>
            </a:r>
            <a:endParaRPr/>
          </a:p>
          <a:p>
            <a:pPr indent="-228600" lvl="0" marL="457200" rtl="0" algn="l">
              <a:lnSpc>
                <a:spcPct val="115000"/>
              </a:lnSpc>
              <a:spcBef>
                <a:spcPts val="0"/>
              </a:spcBef>
              <a:spcAft>
                <a:spcPts val="0"/>
              </a:spcAft>
              <a:buClr>
                <a:srgbClr val="8C5A79"/>
              </a:buClr>
              <a:buSzPts val="1400"/>
              <a:buFont typeface="Lato"/>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5"/>
          <p:cNvSpPr txBox="1"/>
          <p:nvPr>
            <p:ph type="ctrTitle"/>
          </p:nvPr>
        </p:nvSpPr>
        <p:spPr>
          <a:xfrm>
            <a:off x="1587138" y="-293703"/>
            <a:ext cx="59697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r>
              <a:rPr lang="fr-FR" sz="7200"/>
              <a:t>OUI</a:t>
            </a:r>
            <a:endParaRPr/>
          </a:p>
        </p:txBody>
      </p:sp>
      <p:sp>
        <p:nvSpPr>
          <p:cNvPr id="103" name="Google Shape;103;p15"/>
          <p:cNvSpPr txBox="1"/>
          <p:nvPr>
            <p:ph idx="1" type="subTitle"/>
          </p:nvPr>
        </p:nvSpPr>
        <p:spPr>
          <a:xfrm>
            <a:off x="0" y="1569692"/>
            <a:ext cx="9144000" cy="514500"/>
          </a:xfrm>
          <a:prstGeom prst="rect">
            <a:avLst/>
          </a:prstGeom>
          <a:noFill/>
          <a:ln>
            <a:noFill/>
          </a:ln>
        </p:spPr>
        <p:txBody>
          <a:bodyPr anchorCtr="0" anchor="t" bIns="91425" lIns="91425" spcFirstLastPara="1" rIns="91425" wrap="square" tIns="91425">
            <a:noAutofit/>
          </a:bodyPr>
          <a:lstStyle/>
          <a:p>
            <a:pPr indent="-342900" lvl="0" marL="457200" rtl="0" algn="ctr">
              <a:lnSpc>
                <a:spcPct val="100000"/>
              </a:lnSpc>
              <a:spcBef>
                <a:spcPts val="0"/>
              </a:spcBef>
              <a:spcAft>
                <a:spcPts val="0"/>
              </a:spcAft>
              <a:buSzPts val="2800"/>
              <a:buNone/>
            </a:pPr>
            <a:r>
              <a:rPr lang="fr-FR"/>
              <a:t>Améliore Qualité de vie</a:t>
            </a:r>
            <a:endParaRPr/>
          </a:p>
          <a:p>
            <a:pPr indent="-342900" lvl="0" marL="457200" rtl="0" algn="ctr">
              <a:lnSpc>
                <a:spcPct val="100000"/>
              </a:lnSpc>
              <a:spcBef>
                <a:spcPts val="0"/>
              </a:spcBef>
              <a:spcAft>
                <a:spcPts val="0"/>
              </a:spcAft>
              <a:buSzPts val="2800"/>
              <a:buNone/>
            </a:pPr>
            <a:r>
              <a:rPr lang="fr-FR"/>
              <a:t>Améliore pronostic si Tronc commun, IVA proximal, Tritronulaire, FE Vg Basse, Patient très Haut risque…</a:t>
            </a:r>
            <a:endParaRPr/>
          </a:p>
          <a:p>
            <a:pPr indent="-342900" lvl="0" marL="457200" rtl="0" algn="ctr">
              <a:lnSpc>
                <a:spcPct val="100000"/>
              </a:lnSpc>
              <a:spcBef>
                <a:spcPts val="0"/>
              </a:spcBef>
              <a:spcAft>
                <a:spcPts val="0"/>
              </a:spcAft>
              <a:buSzPts val="2800"/>
              <a:buNone/>
            </a:pPr>
            <a:r>
              <a:t/>
            </a:r>
            <a:endParaRPr/>
          </a:p>
          <a:p>
            <a:pPr indent="-342900" lvl="0" marL="457200" rtl="0" algn="ctr">
              <a:lnSpc>
                <a:spcPct val="100000"/>
              </a:lnSpc>
              <a:spcBef>
                <a:spcPts val="0"/>
              </a:spcBef>
              <a:spcAft>
                <a:spcPts val="0"/>
              </a:spcAft>
              <a:buSzPts val="2800"/>
              <a:buNone/>
            </a:pPr>
            <a:r>
              <a:rPr lang="fr-FR"/>
              <a:t> Revascularisation ciblée implique dépistage ciblée</a:t>
            </a:r>
            <a:endParaRPr/>
          </a:p>
          <a:p>
            <a:pPr indent="-342900" lvl="0" marL="457200" rtl="0" algn="ctr">
              <a:lnSpc>
                <a:spcPct val="100000"/>
              </a:lnSpc>
              <a:spcBef>
                <a:spcPts val="0"/>
              </a:spcBef>
              <a:spcAft>
                <a:spcPts val="0"/>
              </a:spcAft>
              <a:buSzPts val="2800"/>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6"/>
          <p:cNvSpPr txBox="1"/>
          <p:nvPr>
            <p:ph type="title"/>
          </p:nvPr>
        </p:nvSpPr>
        <p:spPr>
          <a:xfrm>
            <a:off x="311700" y="87966"/>
            <a:ext cx="85206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None/>
            </a:pPr>
            <a:r>
              <a:rPr lang="fr-FR"/>
              <a:t>Depistage et Suivi de la Maladie Coronaire</a:t>
            </a:r>
            <a:endParaRPr/>
          </a:p>
        </p:txBody>
      </p:sp>
      <p:sp>
        <p:nvSpPr>
          <p:cNvPr id="109" name="Google Shape;109;p16"/>
          <p:cNvSpPr txBox="1"/>
          <p:nvPr>
            <p:ph idx="1" type="body"/>
          </p:nvPr>
        </p:nvSpPr>
        <p:spPr>
          <a:xfrm>
            <a:off x="685800" y="1091525"/>
            <a:ext cx="7772400" cy="33099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1600"/>
              </a:spcBef>
              <a:spcAft>
                <a:spcPts val="0"/>
              </a:spcAft>
              <a:buClr>
                <a:schemeClr val="dk2"/>
              </a:buClr>
              <a:buSzPts val="1100"/>
              <a:buNone/>
            </a:pPr>
            <a:r>
              <a:rPr lang="fr-FR" sz="2000"/>
              <a:t>1/ Comment dépister le patient symptomatique ?</a:t>
            </a:r>
            <a:endParaRPr/>
          </a:p>
          <a:p>
            <a:pPr indent="-228600" lvl="0" marL="457200" rtl="0" algn="l">
              <a:lnSpc>
                <a:spcPct val="115000"/>
              </a:lnSpc>
              <a:spcBef>
                <a:spcPts val="1600"/>
              </a:spcBef>
              <a:spcAft>
                <a:spcPts val="0"/>
              </a:spcAft>
              <a:buClr>
                <a:schemeClr val="dk2"/>
              </a:buClr>
              <a:buSzPts val="1100"/>
              <a:buNone/>
            </a:pPr>
            <a:r>
              <a:t/>
            </a:r>
            <a:endParaRPr sz="2000"/>
          </a:p>
          <a:p>
            <a:pPr indent="0" lvl="0" marL="158750" rtl="0" algn="l">
              <a:lnSpc>
                <a:spcPct val="115000"/>
              </a:lnSpc>
              <a:spcBef>
                <a:spcPts val="1600"/>
              </a:spcBef>
              <a:spcAft>
                <a:spcPts val="0"/>
              </a:spcAft>
              <a:buClr>
                <a:schemeClr val="dk2"/>
              </a:buClr>
              <a:buSzPts val="1100"/>
              <a:buNone/>
            </a:pPr>
            <a:r>
              <a:rPr lang="fr-FR" sz="2000"/>
              <a:t>2/ Chez qui rechercher une ischémie silencieuse ?</a:t>
            </a:r>
            <a:endParaRPr/>
          </a:p>
          <a:p>
            <a:pPr indent="-228600" lvl="0" marL="457200" rtl="0" algn="l">
              <a:lnSpc>
                <a:spcPct val="115000"/>
              </a:lnSpc>
              <a:spcBef>
                <a:spcPts val="1600"/>
              </a:spcBef>
              <a:spcAft>
                <a:spcPts val="0"/>
              </a:spcAft>
              <a:buClr>
                <a:schemeClr val="dk2"/>
              </a:buClr>
              <a:buSzPts val="1100"/>
              <a:buNone/>
            </a:pPr>
            <a:r>
              <a:t/>
            </a:r>
            <a:endParaRPr sz="2000"/>
          </a:p>
          <a:p>
            <a:pPr indent="0" lvl="0" marL="158750" rtl="0" algn="l">
              <a:lnSpc>
                <a:spcPct val="115000"/>
              </a:lnSpc>
              <a:spcBef>
                <a:spcPts val="1600"/>
              </a:spcBef>
              <a:spcAft>
                <a:spcPts val="0"/>
              </a:spcAft>
              <a:buClr>
                <a:schemeClr val="dk2"/>
              </a:buClr>
              <a:buSzPts val="1100"/>
              <a:buNone/>
            </a:pPr>
            <a:r>
              <a:rPr lang="fr-FR" sz="2000"/>
              <a:t>3/ Quel suivi pour le patient coronarien stabilisé?</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7"/>
          <p:cNvSpPr txBox="1"/>
          <p:nvPr>
            <p:ph type="title"/>
          </p:nvPr>
        </p:nvSpPr>
        <p:spPr>
          <a:xfrm>
            <a:off x="2899125" y="1675602"/>
            <a:ext cx="3490500" cy="6606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5000"/>
              <a:buNone/>
            </a:pPr>
            <a:r>
              <a:rPr lang="fr-FR"/>
              <a:t>01</a:t>
            </a:r>
            <a:endParaRPr/>
          </a:p>
        </p:txBody>
      </p:sp>
      <p:sp>
        <p:nvSpPr>
          <p:cNvPr id="115" name="Google Shape;115;p17"/>
          <p:cNvSpPr txBox="1"/>
          <p:nvPr>
            <p:ph idx="2" type="title"/>
          </p:nvPr>
        </p:nvSpPr>
        <p:spPr>
          <a:xfrm>
            <a:off x="2009878" y="2759477"/>
            <a:ext cx="5124243" cy="6606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4000"/>
              <a:buNone/>
            </a:pPr>
            <a:r>
              <a:rPr lang="fr-FR"/>
              <a:t>Le patient symptomatique</a:t>
            </a:r>
            <a:endParaRPr/>
          </a:p>
        </p:txBody>
      </p:sp>
      <p:sp>
        <p:nvSpPr>
          <p:cNvPr id="116" name="Google Shape;116;p17"/>
          <p:cNvSpPr txBox="1"/>
          <p:nvPr>
            <p:ph idx="1" type="subTitle"/>
          </p:nvPr>
        </p:nvSpPr>
        <p:spPr>
          <a:xfrm>
            <a:off x="2566125" y="3089777"/>
            <a:ext cx="4156500" cy="370500"/>
          </a:xfrm>
          <a:prstGeom prst="rect">
            <a:avLst/>
          </a:prstGeom>
          <a:noFill/>
          <a:ln>
            <a:noFill/>
          </a:ln>
        </p:spPr>
        <p:txBody>
          <a:bodyPr anchorCtr="0" anchor="t" bIns="91425" lIns="91425" spcFirstLastPara="1" rIns="91425" wrap="square" tIns="91425">
            <a:noAutofit/>
          </a:bodyPr>
          <a:lstStyle/>
          <a:p>
            <a:pPr indent="-342900" lvl="0" marL="457200" rtl="0" algn="ctr">
              <a:lnSpc>
                <a:spcPct val="115000"/>
              </a:lnSpc>
              <a:spcBef>
                <a:spcPts val="0"/>
              </a:spcBef>
              <a:spcAft>
                <a:spcPts val="0"/>
              </a:spcAft>
              <a:buSzPts val="1400"/>
              <a:buFont typeface="Ubuntu"/>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pic>
        <p:nvPicPr>
          <p:cNvPr id="121" name="Google Shape;121;p18"/>
          <p:cNvPicPr preferRelativeResize="0"/>
          <p:nvPr/>
        </p:nvPicPr>
        <p:blipFill rotWithShape="1">
          <a:blip r:embed="rId3">
            <a:alphaModFix/>
          </a:blip>
          <a:srcRect b="-2328" l="28184" r="4710" t="2330"/>
          <a:stretch/>
        </p:blipFill>
        <p:spPr>
          <a:xfrm flipH="1">
            <a:off x="4997725" y="-122748"/>
            <a:ext cx="5772900" cy="5733300"/>
          </a:xfrm>
          <a:prstGeom prst="ellipse">
            <a:avLst/>
          </a:prstGeom>
          <a:noFill/>
          <a:ln>
            <a:noFill/>
          </a:ln>
        </p:spPr>
      </p:pic>
      <p:sp>
        <p:nvSpPr>
          <p:cNvPr id="122" name="Google Shape;122;p18"/>
          <p:cNvSpPr txBox="1"/>
          <p:nvPr>
            <p:ph type="title"/>
          </p:nvPr>
        </p:nvSpPr>
        <p:spPr>
          <a:xfrm>
            <a:off x="609725" y="1199906"/>
            <a:ext cx="3654000" cy="1209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000"/>
              <a:buNone/>
            </a:pPr>
            <a:r>
              <a:rPr lang="fr-FR" sz="4000"/>
              <a:t>“Je viens vous voir parce que ça ne va pas”</a:t>
            </a:r>
            <a:endParaRPr sz="4000"/>
          </a:p>
        </p:txBody>
      </p:sp>
      <p:sp>
        <p:nvSpPr>
          <p:cNvPr id="123" name="Google Shape;123;p18"/>
          <p:cNvSpPr/>
          <p:nvPr/>
        </p:nvSpPr>
        <p:spPr>
          <a:xfrm rot="10800000">
            <a:off x="4186075" y="4285797"/>
            <a:ext cx="2184900" cy="2184600"/>
          </a:xfrm>
          <a:prstGeom prst="ellipse">
            <a:avLst/>
          </a:prstGeom>
          <a:noFill/>
          <a:ln cap="flat" cmpd="sng" w="228600">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p18"/>
          <p:cNvSpPr/>
          <p:nvPr/>
        </p:nvSpPr>
        <p:spPr>
          <a:xfrm>
            <a:off x="-878697" y="3319971"/>
            <a:ext cx="10996647" cy="2048934"/>
          </a:xfrm>
          <a:custGeom>
            <a:rect b="b" l="l" r="r" t="t"/>
            <a:pathLst>
              <a:path extrusionOk="0" h="53064" w="284795">
                <a:moveTo>
                  <a:pt x="7058" y="0"/>
                </a:moveTo>
                <a:lnTo>
                  <a:pt x="0" y="53064"/>
                </a:lnTo>
                <a:lnTo>
                  <a:pt x="284795" y="53064"/>
                </a:lnTo>
                <a:lnTo>
                  <a:pt x="284795" y="47758"/>
                </a:lnTo>
                <a:cubicBezTo>
                  <a:pt x="284795" y="47758"/>
                  <a:pt x="280389" y="28166"/>
                  <a:pt x="228590" y="28166"/>
                </a:cubicBezTo>
                <a:cubicBezTo>
                  <a:pt x="210768" y="28166"/>
                  <a:pt x="187334" y="30485"/>
                  <a:pt x="156539" y="36720"/>
                </a:cubicBezTo>
                <a:cubicBezTo>
                  <a:pt x="136562" y="40756"/>
                  <a:pt x="119098" y="42439"/>
                  <a:pt x="103863" y="42439"/>
                </a:cubicBezTo>
                <a:cubicBezTo>
                  <a:pt x="27354" y="42439"/>
                  <a:pt x="7058" y="0"/>
                  <a:pt x="7058" y="0"/>
                </a:cubicBezTo>
                <a:close/>
              </a:path>
            </a:pathLst>
          </a:custGeom>
          <a:solidFill>
            <a:schemeClr val="accent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 name="Google Shape;125;p18"/>
          <p:cNvSpPr/>
          <p:nvPr/>
        </p:nvSpPr>
        <p:spPr>
          <a:xfrm rot="10800000">
            <a:off x="-777600" y="3860372"/>
            <a:ext cx="2316900" cy="2316600"/>
          </a:xfrm>
          <a:prstGeom prst="ellipse">
            <a:avLst/>
          </a:prstGeom>
          <a:noFill/>
          <a:ln cap="flat" cmpd="sng" w="2286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19"/>
          <p:cNvSpPr txBox="1"/>
          <p:nvPr>
            <p:ph type="title"/>
          </p:nvPr>
        </p:nvSpPr>
        <p:spPr>
          <a:xfrm>
            <a:off x="591957" y="157187"/>
            <a:ext cx="589197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fr-FR"/>
              <a:t>Prise en charge en 6 étapes</a:t>
            </a:r>
            <a:endParaRPr/>
          </a:p>
          <a:p>
            <a:pPr indent="0" lvl="0" marL="0" rtl="0" algn="l">
              <a:lnSpc>
                <a:spcPct val="100000"/>
              </a:lnSpc>
              <a:spcBef>
                <a:spcPts val="0"/>
              </a:spcBef>
              <a:spcAft>
                <a:spcPts val="0"/>
              </a:spcAft>
              <a:buSzPts val="3000"/>
              <a:buNone/>
            </a:pPr>
            <a:r>
              <a:t/>
            </a:r>
            <a:endParaRPr/>
          </a:p>
        </p:txBody>
      </p:sp>
      <p:sp>
        <p:nvSpPr>
          <p:cNvPr id="131" name="Google Shape;131;p19"/>
          <p:cNvSpPr txBox="1"/>
          <p:nvPr>
            <p:ph idx="1" type="subTitle"/>
          </p:nvPr>
        </p:nvSpPr>
        <p:spPr>
          <a:xfrm>
            <a:off x="601303" y="1191703"/>
            <a:ext cx="8847497" cy="2733750"/>
          </a:xfrm>
          <a:prstGeom prst="rect">
            <a:avLst/>
          </a:prstGeom>
          <a:noFill/>
          <a:ln>
            <a:noFill/>
          </a:ln>
        </p:spPr>
        <p:txBody>
          <a:bodyPr anchorCtr="0" anchor="t" bIns="91425" lIns="91425" spcFirstLastPara="1" rIns="91425" wrap="square" tIns="91425">
            <a:noAutofit/>
          </a:bodyPr>
          <a:lstStyle/>
          <a:p>
            <a:pPr indent="-285750" lvl="0" marL="285750" rtl="0" algn="l">
              <a:lnSpc>
                <a:spcPct val="115000"/>
              </a:lnSpc>
              <a:spcBef>
                <a:spcPts val="0"/>
              </a:spcBef>
              <a:spcAft>
                <a:spcPts val="0"/>
              </a:spcAft>
              <a:buSzPts val="1400"/>
              <a:buFont typeface="Arial"/>
              <a:buChar char="•"/>
            </a:pPr>
            <a:r>
              <a:rPr lang="fr-FR" sz="2000">
                <a:latin typeface="Ubuntu"/>
                <a:ea typeface="Ubuntu"/>
                <a:cs typeface="Ubuntu"/>
                <a:sym typeface="Ubuntu"/>
              </a:rPr>
              <a:t>Etape 1 : Eliminer un Sd coronaire aigu</a:t>
            </a:r>
            <a:endParaRPr sz="2000">
              <a:latin typeface="Ubuntu"/>
              <a:ea typeface="Ubuntu"/>
              <a:cs typeface="Ubuntu"/>
              <a:sym typeface="Ubuntu"/>
            </a:endParaRPr>
          </a:p>
          <a:p>
            <a:pPr indent="-285750" lvl="0" marL="285750" rtl="0" algn="l">
              <a:lnSpc>
                <a:spcPct val="115000"/>
              </a:lnSpc>
              <a:spcBef>
                <a:spcPts val="0"/>
              </a:spcBef>
              <a:spcAft>
                <a:spcPts val="0"/>
              </a:spcAft>
              <a:buSzPts val="1400"/>
              <a:buFont typeface="Arial"/>
              <a:buChar char="•"/>
            </a:pPr>
            <a:r>
              <a:rPr lang="fr-FR" sz="2000">
                <a:latin typeface="Ubuntu"/>
                <a:ea typeface="Ubuntu"/>
                <a:cs typeface="Ubuntu"/>
                <a:sym typeface="Ubuntu"/>
              </a:rPr>
              <a:t>Etape 2 : Evaluer qualité de vie et des comorbidités</a:t>
            </a:r>
            <a:endParaRPr sz="2000">
              <a:latin typeface="Ubuntu"/>
              <a:ea typeface="Ubuntu"/>
              <a:cs typeface="Ubuntu"/>
              <a:sym typeface="Ubuntu"/>
            </a:endParaRPr>
          </a:p>
          <a:p>
            <a:pPr indent="-285750" lvl="0" marL="285750" rtl="0" algn="l">
              <a:lnSpc>
                <a:spcPct val="115000"/>
              </a:lnSpc>
              <a:spcBef>
                <a:spcPts val="0"/>
              </a:spcBef>
              <a:spcAft>
                <a:spcPts val="0"/>
              </a:spcAft>
              <a:buSzPts val="1400"/>
              <a:buFont typeface="Arial"/>
              <a:buChar char="•"/>
            </a:pPr>
            <a:r>
              <a:rPr lang="fr-FR" sz="2000">
                <a:latin typeface="Ubuntu"/>
                <a:ea typeface="Ubuntu"/>
                <a:cs typeface="Ubuntu"/>
                <a:sym typeface="Ubuntu"/>
              </a:rPr>
              <a:t>Etape 3 : Evaluer fonction myocardique/Rythme</a:t>
            </a:r>
            <a:endParaRPr sz="2000">
              <a:latin typeface="Ubuntu"/>
              <a:ea typeface="Ubuntu"/>
              <a:cs typeface="Ubuntu"/>
              <a:sym typeface="Ubuntu"/>
            </a:endParaRPr>
          </a:p>
          <a:p>
            <a:pPr indent="-285750" lvl="0" marL="285750" rtl="0" algn="l">
              <a:lnSpc>
                <a:spcPct val="115000"/>
              </a:lnSpc>
              <a:spcBef>
                <a:spcPts val="0"/>
              </a:spcBef>
              <a:spcAft>
                <a:spcPts val="0"/>
              </a:spcAft>
              <a:buSzPts val="1400"/>
              <a:buFont typeface="Arial"/>
              <a:buChar char="•"/>
            </a:pPr>
            <a:r>
              <a:rPr b="1" lang="fr-FR" sz="2000">
                <a:latin typeface="Ubuntu"/>
                <a:ea typeface="Ubuntu"/>
                <a:cs typeface="Ubuntu"/>
                <a:sym typeface="Ubuntu"/>
              </a:rPr>
              <a:t>Etape 4 : Evaluer la probabilité prétest de maladie coronaire</a:t>
            </a:r>
            <a:endParaRPr/>
          </a:p>
          <a:p>
            <a:pPr indent="-285750" lvl="0" marL="285750" rtl="0" algn="l">
              <a:lnSpc>
                <a:spcPct val="115000"/>
              </a:lnSpc>
              <a:spcBef>
                <a:spcPts val="0"/>
              </a:spcBef>
              <a:spcAft>
                <a:spcPts val="0"/>
              </a:spcAft>
              <a:buSzPts val="1400"/>
              <a:buFont typeface="Arial"/>
              <a:buChar char="•"/>
            </a:pPr>
            <a:r>
              <a:rPr b="1" lang="fr-FR" sz="2000">
                <a:latin typeface="Ubuntu"/>
                <a:ea typeface="Ubuntu"/>
                <a:cs typeface="Ubuntu"/>
                <a:sym typeface="Ubuntu"/>
              </a:rPr>
              <a:t>Etape 5 : Proposer le meilleur test diagnostic en fonction de la probabilité de la maladie coronaire</a:t>
            </a:r>
            <a:endParaRPr/>
          </a:p>
          <a:p>
            <a:pPr indent="-285750" lvl="0" marL="285750" rtl="0" algn="l">
              <a:lnSpc>
                <a:spcPct val="115000"/>
              </a:lnSpc>
              <a:spcBef>
                <a:spcPts val="0"/>
              </a:spcBef>
              <a:spcAft>
                <a:spcPts val="0"/>
              </a:spcAft>
              <a:buSzPts val="1400"/>
              <a:buFont typeface="Arial"/>
              <a:buChar char="•"/>
            </a:pPr>
            <a:r>
              <a:rPr lang="fr-FR" sz="2000">
                <a:latin typeface="Ubuntu"/>
                <a:ea typeface="Ubuntu"/>
                <a:cs typeface="Ubuntu"/>
                <a:sym typeface="Ubuntu"/>
              </a:rPr>
              <a:t>Etape 6 : Traitement</a:t>
            </a:r>
            <a:endParaRPr sz="20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iness Medicine by Slidesgo">
  <a:themeElements>
    <a:clrScheme name="Simple Light">
      <a:dk1>
        <a:srgbClr val="000000"/>
      </a:dk1>
      <a:lt1>
        <a:srgbClr val="FFFFFF"/>
      </a:lt1>
      <a:dk2>
        <a:srgbClr val="595959"/>
      </a:dk2>
      <a:lt2>
        <a:srgbClr val="EEEEEE"/>
      </a:lt2>
      <a:accent1>
        <a:srgbClr val="8FDFFC"/>
      </a:accent1>
      <a:accent2>
        <a:srgbClr val="212121"/>
      </a:accent2>
      <a:accent3>
        <a:srgbClr val="78909C"/>
      </a:accent3>
      <a:accent4>
        <a:srgbClr val="9900FF"/>
      </a:accent4>
      <a:accent5>
        <a:srgbClr val="C7F2F7"/>
      </a:accent5>
      <a:accent6>
        <a:srgbClr val="3AE2E2"/>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