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</p:sldIdLst>
  <p:sldSz cy="6858000" cx="9144000"/>
  <p:notesSz cx="6858000" cy="9144000"/>
  <p:embeddedFontLst>
    <p:embeddedFont>
      <p:font typeface="Overlock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FBF331D-1EB8-4E00-8344-60769C2E73B5}">
  <a:tblStyle styleId="{5FBF331D-1EB8-4E00-8344-60769C2E73B5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fill>
          <a:solidFill>
            <a:srgbClr val="CFD7E7"/>
          </a:solidFill>
        </a:fill>
      </a:tcStyle>
    </a:band1H>
    <a:band2H>
      <a:tcTxStyle/>
    </a:band2H>
    <a:band1V>
      <a:tcTxStyle/>
      <a:tcStyle>
        <a:fill>
          <a:solidFill>
            <a:srgbClr val="CFD7E7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font" Target="fonts/Overlock-regular.fntdata"/><Relationship Id="rId21" Type="http://schemas.openxmlformats.org/officeDocument/2006/relationships/slide" Target="slides/slide15.xml"/><Relationship Id="rId43" Type="http://schemas.openxmlformats.org/officeDocument/2006/relationships/slide" Target="slides/slide37.xml"/><Relationship Id="rId24" Type="http://schemas.openxmlformats.org/officeDocument/2006/relationships/slide" Target="slides/slide18.xml"/><Relationship Id="rId46" Type="http://schemas.openxmlformats.org/officeDocument/2006/relationships/font" Target="fonts/Overlock-italic.fntdata"/><Relationship Id="rId23" Type="http://schemas.openxmlformats.org/officeDocument/2006/relationships/slide" Target="slides/slide17.xml"/><Relationship Id="rId45" Type="http://schemas.openxmlformats.org/officeDocument/2006/relationships/font" Target="fonts/Overlock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47" Type="http://schemas.openxmlformats.org/officeDocument/2006/relationships/font" Target="fonts/Overlock-bold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Aide anapath : dire que CD31, 34 et ERG sont des marqueurs endothéliaux</a:t>
            </a:r>
            <a:endParaRPr/>
          </a:p>
        </p:txBody>
      </p:sp>
      <p:sp>
        <p:nvSpPr>
          <p:cNvPr id="176" name="Google Shape;176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Rs of 7.63 (95% CI 4.9–11.9)[25]among +1-year survivors and 13.7 (95% CI 4.0–95.6)[10]among +5-year survivors of breast cancer (seeappendix Sup-plementary Table 2)</a:t>
            </a:r>
            <a:endParaRPr/>
          </a:p>
        </p:txBody>
      </p:sp>
      <p:sp>
        <p:nvSpPr>
          <p:cNvPr id="201" name="Google Shape;201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4" name="Google Shape;21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http://sarcomahelp.org/trans</a:t>
            </a:r>
            <a:endParaRPr/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Calibri"/>
              <a:buNone/>
            </a:pPr>
            <a:r>
              <a:rPr b="1" lang="fr-FR">
                <a:solidFill>
                  <a:srgbClr val="00B050"/>
                </a:solidFill>
              </a:rPr>
              <a:t>Mais aussi :  pleuraux,</a:t>
            </a:r>
            <a:r>
              <a:rPr lang="fr-FR"/>
              <a:t> </a:t>
            </a:r>
            <a:r>
              <a:rPr b="1" lang="fr-FR">
                <a:solidFill>
                  <a:srgbClr val="00B050"/>
                </a:solidFill>
              </a:rPr>
              <a:t>leucémies, autres sarcomes </a:t>
            </a:r>
            <a:r>
              <a:rPr lang="fr-FR">
                <a:solidFill>
                  <a:srgbClr val="00B050"/>
                </a:solidFill>
              </a:rPr>
              <a:t>(histiocytomes fibreux malin, leïomyosarcomes,…) </a:t>
            </a:r>
            <a:r>
              <a:rPr b="1" lang="fr-FR">
                <a:solidFill>
                  <a:srgbClr val="00B050"/>
                </a:solidFill>
              </a:rPr>
              <a:t>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late/fr-seti.html</a:t>
            </a:r>
            <a:endParaRPr/>
          </a:p>
        </p:txBody>
      </p:sp>
      <p:sp>
        <p:nvSpPr>
          <p:cNvPr id="215" name="Google Shape;215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1" name="Google Shape;22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Leila : à compléter +/- réarranger par ordre de fréquence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+ références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lang="fr-FR">
                <a:solidFill>
                  <a:schemeClr val="dk1"/>
                </a:solidFill>
              </a:rPr>
              <a:t>0,14% à 0,5% (au delà des 40 Gy cumulés)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Mammaires controlatérales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11%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TEP/TDM au 18 FDG et IRM mammaire: apparition de multiples micronodules cutanés suspects mammaires droits (SUVmax compris entre 2,8 et 5,7), sans lésion à distance-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Images à mettre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TEP/TDM au 18 FDG et IRM mammaire: apparition de multiples micronodules cutanés suspects mammaires droits (SUVmax compris entre 2,8 et 5,7), sans lésion à distance-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Images à mettre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1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Je propose une irradiation du sein droit à la dose totale de 50 Gy suivie d'une irradiation du QSE à la dose de 16 Gy, ainsi qu'une irradiation prophylactique sus-claviculaire et mammaire interne droite à la dose de 46 Gy. 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trastuzumab-pertuzumab </a:t>
            </a:r>
            <a:endParaRPr/>
          </a:p>
        </p:txBody>
      </p:sp>
      <p:sp>
        <p:nvSpPr>
          <p:cNvPr id="97" name="Google Shape;97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TEP/TDM au 18 FDG et IRM mammaire: apparition de multiples micronodules cutanés suspects mammaires droits (SUVmax compris entre 2,8 et 5,7), sans lésion à distance-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Images à mettre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TEP/TDM au 18 FDG et IRM mammaire: apparition de multiples micronodules cutanés suspects mammaires droits (SUVmax compris entre 2,8 et 5,7), sans lésion à distance-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Images à mettre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</p:txBody>
      </p:sp>
      <p:sp>
        <p:nvSpPr>
          <p:cNvPr id="306" name="Google Shape;306;p2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319" name="Google Shape;319;p2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3" name="Google Shape;333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 pazopanib est un puissant inhibiteur des récepteurs à activité tyrosine kinase 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334" name="Google Shape;334;p2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 pazopanib est un puissant inhibiteur des récepteurs à activité tyrosine kinase 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356" name="Google Shape;356;p2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" name="Google Shape;382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 pazopanib est un puissant inhibiteur des récepteurs à activité tyrosine kinase 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383" name="Google Shape;383;p2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Réévaluation sous Herceptin-Perjeta-Letrozole et après radiothérapie rachidienne d'un CCI mammaire droit métastatique osseux, pulmonaire et choroiden (oeil droit) . Examen comparé au précédent du 04/02/2020. TEP Baseline :12/03/2019.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Micronodule cutané </a:t>
            </a:r>
            <a:endParaRPr/>
          </a:p>
          <a:p>
            <a:pPr indent="-76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TEP : hypermétabolisme modéré (SUVmax 3,6)</a:t>
            </a:r>
            <a:endParaRPr/>
          </a:p>
          <a:p>
            <a:pPr indent="-76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TDM : 3mm d’épaisseur au contact de la cicatrice de tumorectomie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stabilité des atteintes secondaires connues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Google Shape;41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 pazopanib est un puissant inhibiteur des récepteurs à activité tyrosine kinase 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412" name="Google Shape;412;p3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PAZOPANIB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M+10 : Augmentation des foyers hypermétaboliques superficiels thoraciques antérieurs droits. Foyer faiblement hypermétabolique pulmonaire du lobe inférieur gauche, non spécifique ; ganglions axillaires gauches discrètement hypermétaboliques, à interpréter selon les antécédents de vaccination.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M+13 : Progression métabolique. Augmentation en taille et en intensité de l'atteinte cutanée thoracique droite, franchissant désormais la ligne médiane ; réapparition d'une atteinte secondaire osseuse de T1; apparition d'une atteinte ganglionnaire médiastinale droite et axillaire gauche.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Stabilité du foyer modérément hypermétabolique du lobe thyroïdien gauche, avec diminution en intensité du foyer du lobe droit.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 pazopanib est un puissant inhibiteur des récepteurs à activité tyrosine kinase 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Revoir les mois </a:t>
            </a:r>
            <a:endParaRPr/>
          </a:p>
        </p:txBody>
      </p:sp>
      <p:sp>
        <p:nvSpPr>
          <p:cNvPr id="445" name="Google Shape;445;p3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3" name="Google Shape;483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4 critères: histologie de la tumeur primitive différente du sarcome, développement du second cancer dans le champ d’irradiation, temps de latence entre les 2 diagnostics d’au moins 3 à 4 ans, histologie du second cancer à type de sarcome.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/>
              <a:t>AGM ASM </a:t>
            </a:r>
            <a:r>
              <a:rPr b="1" lang="fr-FR" sz="1800"/>
              <a:t>primitifs</a:t>
            </a:r>
            <a:r>
              <a:rPr lang="fr-FR" sz="1800"/>
              <a:t> : femmes jeunes, atteinte dans la majorité des cas le parenchyme intra mammaire et non le tissu cutané, croissance généralement rapide.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/>
              <a:t>AGM ASM </a:t>
            </a:r>
            <a:r>
              <a:rPr b="1" lang="fr-FR" sz="1800"/>
              <a:t>secondaires</a:t>
            </a:r>
            <a:r>
              <a:rPr lang="fr-FR" sz="1800"/>
              <a:t> : atteinte du tissu cutané et sous cutané, suite à un traitement réalisé dans le cadre d’un carcinome mammaire (5-10 ans après): 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mphœdème prolongésuite au traitement d’une néoplasiedu sein (syndrome de Stewart-Treves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3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Pluri-disciplinaire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Aucune recommandation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(adénopathie axillaires rares / dissémination hématogène)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RT -&gt; limite le risque de récidive locale</a:t>
            </a:r>
            <a:endParaRPr/>
          </a:p>
        </p:txBody>
      </p:sp>
      <p:sp>
        <p:nvSpPr>
          <p:cNvPr id="497" name="Google Shape;497;p3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5" name="Google Shape;515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3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Pluri-disciplinaire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Aucune recommandation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/>
              <a:t>(adénopathie axillaires rares / dissémination hématogène)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RT -&gt; limite le risque de récidive locale</a:t>
            </a:r>
            <a:endParaRPr/>
          </a:p>
        </p:txBody>
      </p:sp>
      <p:sp>
        <p:nvSpPr>
          <p:cNvPr id="525" name="Google Shape;525;p3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1" name="Google Shape;531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/>
              <a:t>targets the fibroblast activation protein (FAP).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3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Légère augmentation de taille de lésion ostéocondensante de T1 restant intensément hypermétabolique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Epaississement cutané </a:t>
            </a:r>
            <a:endParaRPr/>
          </a:p>
          <a:p>
            <a:pPr indent="-76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TEP : hypermétabolisme modéré (SUVmax 3,6)</a:t>
            </a:r>
            <a:endParaRPr/>
          </a:p>
          <a:p>
            <a:pPr indent="-76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TDM : 3mm d’épaisseur au contact de la cicatrice de tumorectomie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stabilité des atteintes secondaires connues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Augmentation en taille, et dans une moindre mesure en intensité, de la lésion secondaire mixte de T1 (SUVmax 9,4 contre 8,7), semblant plus condensante que précédemment.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Augmentation de taille et stabilité de l'intensité de la lésion secondaire hypermétabolique connue de T1. Apparition d'un foyer hypermétabolique thyroïdien para-isthmique gauche, à confronter à un avis spécialisé.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" name="Google Shape;12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lésion cutanée infracentimétrique indolore violacée et indurée, apparue récemment d’après la patiente car elle n’avait pas remarqué sa présence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Déf. Nodule de perméation et fréquences respectives de A, B D 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Déf. Nodule de perméation et fréquences respectives de A, B D 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métastase sous cutanée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/>
              <a:t>T4b inclus: peau d’orange, ulcération, nodule de perméation cutané limité au même sein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Calibri"/>
              <a:buNone/>
            </a:pPr>
            <a:r>
              <a:rPr b="1" lang="fr-FR">
                <a:solidFill>
                  <a:srgbClr val="00B050"/>
                </a:solidFill>
              </a:rPr>
              <a:t>-&gt; micro métastase locale (par voie lymphatique sous cutanée)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Calibri"/>
              <a:buNone/>
            </a:pPr>
            <a:r>
              <a:rPr b="1" lang="fr-FR">
                <a:solidFill>
                  <a:srgbClr val="00B050"/>
                </a:solidFill>
              </a:rPr>
              <a:t>Rq : en imagerie TEP -&gt; piqure d’insecte possible si pas clinique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200"/>
              <a:buFont typeface="Calibri"/>
              <a:buNone/>
            </a:pPr>
            <a:r>
              <a:rPr b="1" lang="fr-FR">
                <a:solidFill>
                  <a:srgbClr val="00B050"/>
                </a:solidFill>
              </a:rPr>
              <a:t>À 5 ans : </a:t>
            </a:r>
            <a:r>
              <a:rPr b="0" i="0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Women aged 50 years or older who had undergone breast-conserving surgery for unifocal invasive ductal adenocarcinoma of grade 1–3, with a tumour size of 3 cm or less (pT1–2), none to three positive axillary nodes (pN0–1), and minimum microscopic margins of non-cancerous tissue of 2 mm or more, were recruite,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i="0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10ans https://www.ncbi.nlm.nih.gov/pmc/articles/PMC7090316/</a:t>
            </a:r>
            <a:endParaRPr b="0" i="0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i="0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20 ans : Participants included 5569 early-stage breast cancer patients, treated with breast-conserving surgery (BCS) and whole-breast irradiation (WBI), who were randomized between no boost and a 16-Gy boost in the EORTC phase III “boost no boost” trial (1989-1996). A total of 1616 patients with a microscopically complete resection (according to local pathologists), included in the central pathology review, have been analyzed in this study. Median follow-up was 18.2 years.</a:t>
            </a:r>
            <a:endParaRPr b="1">
              <a:solidFill>
                <a:srgbClr val="00B050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9.png"/><Relationship Id="rId6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8.png"/><Relationship Id="rId6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8.png"/><Relationship Id="rId4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8.png"/><Relationship Id="rId4" Type="http://schemas.openxmlformats.org/officeDocument/2006/relationships/image" Target="../media/image19.png"/><Relationship Id="rId5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8.png"/><Relationship Id="rId4" Type="http://schemas.openxmlformats.org/officeDocument/2006/relationships/image" Target="../media/image19.png"/><Relationship Id="rId5" Type="http://schemas.openxmlformats.org/officeDocument/2006/relationships/image" Target="../media/image26.png"/><Relationship Id="rId6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Relationship Id="rId5" Type="http://schemas.openxmlformats.org/officeDocument/2006/relationships/image" Target="../media/image2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9.png"/><Relationship Id="rId4" Type="http://schemas.openxmlformats.org/officeDocument/2006/relationships/image" Target="../media/image32.png"/><Relationship Id="rId5" Type="http://schemas.openxmlformats.org/officeDocument/2006/relationships/image" Target="../media/image28.png"/><Relationship Id="rId6" Type="http://schemas.openxmlformats.org/officeDocument/2006/relationships/image" Target="../media/image2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9.png"/><Relationship Id="rId4" Type="http://schemas.openxmlformats.org/officeDocument/2006/relationships/image" Target="../media/image32.png"/><Relationship Id="rId5" Type="http://schemas.openxmlformats.org/officeDocument/2006/relationships/image" Target="../media/image28.png"/><Relationship Id="rId6" Type="http://schemas.openxmlformats.org/officeDocument/2006/relationships/image" Target="../media/image2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9.png"/><Relationship Id="rId4" Type="http://schemas.openxmlformats.org/officeDocument/2006/relationships/image" Target="../media/image32.png"/><Relationship Id="rId5" Type="http://schemas.openxmlformats.org/officeDocument/2006/relationships/image" Target="../media/image28.png"/><Relationship Id="rId6" Type="http://schemas.openxmlformats.org/officeDocument/2006/relationships/image" Target="../media/image42.png"/><Relationship Id="rId7" Type="http://schemas.openxmlformats.org/officeDocument/2006/relationships/image" Target="../media/image2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jpg"/><Relationship Id="rId4" Type="http://schemas.openxmlformats.org/officeDocument/2006/relationships/image" Target="../media/image4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0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>
            <p:ph type="ctrTitle"/>
          </p:nvPr>
        </p:nvSpPr>
        <p:spPr>
          <a:xfrm>
            <a:off x="395536" y="766526"/>
            <a:ext cx="8064896" cy="21638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ts val="6600"/>
              <a:buFont typeface="Overlock"/>
              <a:buNone/>
            </a:pPr>
            <a:r>
              <a:rPr b="1" lang="fr-FR" sz="6600">
                <a:solidFill>
                  <a:srgbClr val="FF3399"/>
                </a:solidFill>
                <a:latin typeface="Overlock"/>
                <a:ea typeface="Overlock"/>
                <a:cs typeface="Overlock"/>
                <a:sym typeface="Overlock"/>
              </a:rPr>
              <a:t>Un cancer du sein pas comme les autres</a:t>
            </a:r>
            <a:endParaRPr b="1" sz="6600">
              <a:solidFill>
                <a:srgbClr val="FF3399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sp>
        <p:nvSpPr>
          <p:cNvPr id="89" name="Google Shape;89;p13"/>
          <p:cNvSpPr txBox="1"/>
          <p:nvPr>
            <p:ph idx="1" type="subTitle"/>
          </p:nvPr>
        </p:nvSpPr>
        <p:spPr>
          <a:xfrm>
            <a:off x="1336171" y="3429000"/>
            <a:ext cx="6400800" cy="15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rPr lang="fr-FR"/>
              <a:t>Institut Godinot Reims</a:t>
            </a:r>
            <a:endParaRPr/>
          </a:p>
          <a:p>
            <a:pPr indent="0" lvl="0" marL="0" rtl="0" algn="ctr">
              <a:spcBef>
                <a:spcPts val="352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rPr lang="fr-FR"/>
              <a:t>Service de Médecine Nucléaire</a:t>
            </a:r>
            <a:endParaRPr/>
          </a:p>
          <a:p>
            <a:pPr indent="0" lvl="0" marL="0" rtl="0" algn="ctr">
              <a:spcBef>
                <a:spcPts val="286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t/>
            </a:r>
            <a:endParaRPr sz="2600"/>
          </a:p>
          <a:p>
            <a:pPr indent="0" lvl="0" marL="0" rtl="0" algn="ctr">
              <a:spcBef>
                <a:spcPts val="286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rPr lang="fr-FR" sz="2600"/>
              <a:t>Pascaline JALLERAT DES Médecine Nucléaire</a:t>
            </a:r>
            <a:endParaRPr/>
          </a:p>
          <a:p>
            <a:pPr indent="0" lvl="0" marL="0" rtl="0" algn="ctr">
              <a:spcBef>
                <a:spcPts val="286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rPr lang="fr-FR" sz="2600"/>
              <a:t>Lucas JALLET DES Médecine Nucléaire</a:t>
            </a:r>
            <a:endParaRPr/>
          </a:p>
          <a:p>
            <a:pPr indent="0" lvl="0" marL="0" rtl="0" algn="ctr">
              <a:spcBef>
                <a:spcPts val="286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rPr lang="fr-FR" sz="2600"/>
              <a:t>Leila ETTALHAOUI DES Radiothérapie</a:t>
            </a:r>
            <a:endParaRPr/>
          </a:p>
          <a:p>
            <a:pPr indent="0" lvl="0" marL="0" rtl="0" algn="ctr">
              <a:spcBef>
                <a:spcPts val="286"/>
              </a:spcBef>
              <a:spcAft>
                <a:spcPts val="0"/>
              </a:spcAft>
              <a:buClr>
                <a:srgbClr val="888888"/>
              </a:buClr>
              <a:buSzPct val="100000"/>
              <a:buNone/>
            </a:pPr>
            <a:r>
              <a:t/>
            </a:r>
            <a:endParaRPr sz="2600"/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27631" l="3049" r="8190" t="21574"/>
          <a:stretch/>
        </p:blipFill>
        <p:spPr>
          <a:xfrm>
            <a:off x="5353113" y="5456490"/>
            <a:ext cx="3381829" cy="1088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40352" y="332656"/>
            <a:ext cx="1008112" cy="1515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3"/>
          <p:cNvPicPr preferRelativeResize="0"/>
          <p:nvPr/>
        </p:nvPicPr>
        <p:blipFill rotWithShape="1">
          <a:blip r:embed="rId5">
            <a:alphaModFix/>
          </a:blip>
          <a:srcRect b="74585" l="14366" r="15476" t="6790"/>
          <a:stretch/>
        </p:blipFill>
        <p:spPr>
          <a:xfrm>
            <a:off x="251520" y="5626531"/>
            <a:ext cx="5012614" cy="748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316" y="0"/>
            <a:ext cx="1333500" cy="754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2 : Quelle est désormais votre principale hypothèse ?</a:t>
            </a:r>
            <a:endParaRPr/>
          </a:p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0" y="1700808"/>
            <a:ext cx="9125654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mélanome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lymphome T cutané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C. dermatofibrosarcome</a:t>
            </a:r>
            <a:endParaRPr sz="3000"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D. sarcome de Kaposi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angiosarcome cutané</a:t>
            </a:r>
            <a:endParaRPr sz="3000"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b="22399" l="30079" r="30316" t="50149"/>
          <a:stretch/>
        </p:blipFill>
        <p:spPr>
          <a:xfrm>
            <a:off x="-1555" y="-1"/>
            <a:ext cx="8338734" cy="3251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b="10810" l="22142" r="24229" t="11587"/>
          <a:stretch/>
        </p:blipFill>
        <p:spPr>
          <a:xfrm>
            <a:off x="4542622" y="-1"/>
            <a:ext cx="4841637" cy="394092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0" name="Google Shape;180;p23"/>
          <p:cNvCxnSpPr/>
          <p:nvPr/>
        </p:nvCxnSpPr>
        <p:spPr>
          <a:xfrm>
            <a:off x="2555776" y="476672"/>
            <a:ext cx="2592288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81" name="Google Shape;181;p23"/>
          <p:cNvCxnSpPr/>
          <p:nvPr/>
        </p:nvCxnSpPr>
        <p:spPr>
          <a:xfrm>
            <a:off x="683568" y="1970460"/>
            <a:ext cx="0" cy="1250585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id="182" name="Google Shape;182;p23"/>
          <p:cNvPicPr preferRelativeResize="0"/>
          <p:nvPr/>
        </p:nvPicPr>
        <p:blipFill rotWithShape="1">
          <a:blip r:embed="rId5">
            <a:alphaModFix/>
          </a:blip>
          <a:srcRect b="29974" l="23577" r="23578" t="16811"/>
          <a:stretch/>
        </p:blipFill>
        <p:spPr>
          <a:xfrm>
            <a:off x="-10435" y="3251437"/>
            <a:ext cx="4842476" cy="2742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3"/>
          <p:cNvPicPr preferRelativeResize="0"/>
          <p:nvPr/>
        </p:nvPicPr>
        <p:blipFill rotWithShape="1">
          <a:blip r:embed="rId6">
            <a:alphaModFix/>
          </a:blip>
          <a:srcRect b="33853" l="22727" r="22857" t="11588"/>
          <a:stretch/>
        </p:blipFill>
        <p:spPr>
          <a:xfrm>
            <a:off x="4520648" y="3251437"/>
            <a:ext cx="4863611" cy="27429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4" name="Google Shape;184;p23"/>
          <p:cNvCxnSpPr/>
          <p:nvPr/>
        </p:nvCxnSpPr>
        <p:spPr>
          <a:xfrm>
            <a:off x="2708176" y="1052736"/>
            <a:ext cx="2439888" cy="2664296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185" name="Google Shape;185;p23"/>
          <p:cNvSpPr/>
          <p:nvPr/>
        </p:nvSpPr>
        <p:spPr>
          <a:xfrm>
            <a:off x="0" y="6520543"/>
            <a:ext cx="45720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https://www.pathologyoutlines.com/topic/breastmalignantangiosarcoma.html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2 : Quelle est désormais votre principale hypothèse ?</a:t>
            </a:r>
            <a:endParaRPr/>
          </a:p>
        </p:txBody>
      </p:sp>
      <p:sp>
        <p:nvSpPr>
          <p:cNvPr id="191" name="Google Shape;191;p24"/>
          <p:cNvSpPr txBox="1"/>
          <p:nvPr>
            <p:ph idx="1" type="body"/>
          </p:nvPr>
        </p:nvSpPr>
        <p:spPr>
          <a:xfrm>
            <a:off x="0" y="1600200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None/>
            </a:pPr>
            <a:r>
              <a:rPr lang="fr-FR" sz="3000">
                <a:solidFill>
                  <a:srgbClr val="FF0000"/>
                </a:solidFill>
              </a:rPr>
              <a:t>A. mélanome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None/>
            </a:pPr>
            <a:r>
              <a:rPr lang="fr-FR" sz="3000">
                <a:solidFill>
                  <a:srgbClr val="FF0000"/>
                </a:solidFill>
              </a:rPr>
              <a:t>B. lymphome T cutané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None/>
            </a:pPr>
            <a:r>
              <a:rPr lang="fr-FR" sz="3000">
                <a:solidFill>
                  <a:srgbClr val="FF0000"/>
                </a:solidFill>
              </a:rPr>
              <a:t>C. dermatofibrosarcome</a:t>
            </a:r>
            <a:endParaRPr sz="3000">
              <a:solidFill>
                <a:srgbClr val="FF0000"/>
              </a:solidFill>
            </a:endParaRPr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Pts val="3000"/>
              <a:buNone/>
            </a:pPr>
            <a:r>
              <a:rPr lang="fr-FR" sz="3000">
                <a:solidFill>
                  <a:srgbClr val="FF0000"/>
                </a:solidFill>
              </a:rPr>
              <a:t>D. sarcome Kaposi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E.</a:t>
            </a:r>
            <a:r>
              <a:rPr lang="fr-FR" sz="3000"/>
              <a:t> </a:t>
            </a:r>
            <a:r>
              <a:rPr b="1" lang="fr-FR" sz="3000">
                <a:solidFill>
                  <a:srgbClr val="00B050"/>
                </a:solidFill>
              </a:rPr>
              <a:t>angiosarcome mammaire (ASM) 16mm pT1a</a:t>
            </a:r>
            <a:endParaRPr/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  <a:p>
            <a: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3 : Quel est le facteur de risque le plus probable ?</a:t>
            </a:r>
            <a:endParaRPr/>
          </a:p>
        </p:txBody>
      </p:sp>
      <p:sp>
        <p:nvSpPr>
          <p:cNvPr id="197" name="Google Shape;197;p25"/>
          <p:cNvSpPr txBox="1"/>
          <p:nvPr>
            <p:ph idx="1" type="body"/>
          </p:nvPr>
        </p:nvSpPr>
        <p:spPr>
          <a:xfrm>
            <a:off x="0" y="1700808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tabagisme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trastuzumab – pertuzumab</a:t>
            </a:r>
            <a:endParaRPr sz="3000"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C. radiothérapie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D. exposition solaire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traumatisme (chirurgie)</a:t>
            </a:r>
            <a:endParaRPr sz="30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3 : Quel est le facteur de risque le plus probable ?</a:t>
            </a:r>
            <a:endParaRPr/>
          </a:p>
        </p:txBody>
      </p:sp>
      <p:sp>
        <p:nvSpPr>
          <p:cNvPr id="204" name="Google Shape;204;p26"/>
          <p:cNvSpPr txBox="1"/>
          <p:nvPr>
            <p:ph idx="1" type="body"/>
          </p:nvPr>
        </p:nvSpPr>
        <p:spPr>
          <a:xfrm>
            <a:off x="0" y="1700808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tabagisme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trastuzumab – pertuzumab</a:t>
            </a:r>
            <a:endParaRPr sz="3000"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C. radiothérapie  </a:t>
            </a:r>
            <a:r>
              <a:rPr lang="fr-FR">
                <a:solidFill>
                  <a:srgbClr val="00B050"/>
                </a:solidFill>
              </a:rPr>
              <a:t>HR = 7,63 (4,9-11,9) à 1 an                                                                               		                         HR = 13,7 (4-95,6) à 5 ans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D. exposition solaire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traumatisme (chirurgie)</a:t>
            </a:r>
            <a:endParaRPr sz="3000"/>
          </a:p>
        </p:txBody>
      </p:sp>
      <p:sp>
        <p:nvSpPr>
          <p:cNvPr id="205" name="Google Shape;205;p26"/>
          <p:cNvSpPr/>
          <p:nvPr/>
        </p:nvSpPr>
        <p:spPr>
          <a:xfrm>
            <a:off x="827584" y="6237312"/>
            <a:ext cx="4608512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*Mery CM, Cancer 2009; 115: 4055-63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Berrington de Gonzalez A, Br J Cancer 2010; 102:</a:t>
            </a:r>
            <a:r>
              <a:rPr b="1" i="1"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1"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220–226   </a:t>
            </a:r>
            <a:endParaRPr i="1"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7"/>
          <p:cNvSpPr txBox="1"/>
          <p:nvPr>
            <p:ph idx="1" type="body"/>
          </p:nvPr>
        </p:nvSpPr>
        <p:spPr>
          <a:xfrm>
            <a:off x="4584" y="1340768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2" marL="8572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mammaires controlatéraux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thyroïdiens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C. œsophagiens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D. pulmonaires </a:t>
            </a:r>
            <a:endParaRPr/>
          </a:p>
          <a:p>
            <a:pPr indent="0" lvl="2" marL="8572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osseux </a:t>
            </a:r>
            <a:endParaRPr sz="3000"/>
          </a:p>
          <a:p>
            <a:pPr indent="0" lvl="1" marL="4000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    </a:t>
            </a:r>
            <a:endParaRPr/>
          </a:p>
        </p:txBody>
      </p:sp>
      <p:sp>
        <p:nvSpPr>
          <p:cNvPr id="211" name="Google Shape;211;p27"/>
          <p:cNvSpPr txBox="1"/>
          <p:nvPr/>
        </p:nvSpPr>
        <p:spPr>
          <a:xfrm>
            <a:off x="-28580" y="116632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QCM 4 :  Seconds cancers après radiothérapie mammaire ?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 txBox="1"/>
          <p:nvPr>
            <p:ph type="title"/>
          </p:nvPr>
        </p:nvSpPr>
        <p:spPr>
          <a:xfrm>
            <a:off x="0" y="116632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4 :  Seconds cancers après radiothérapie mammaire ?</a:t>
            </a:r>
            <a:endParaRPr/>
          </a:p>
        </p:txBody>
      </p:sp>
      <p:sp>
        <p:nvSpPr>
          <p:cNvPr id="218" name="Google Shape;218;p28"/>
          <p:cNvSpPr txBox="1"/>
          <p:nvPr>
            <p:ph idx="1" type="body"/>
          </p:nvPr>
        </p:nvSpPr>
        <p:spPr>
          <a:xfrm>
            <a:off x="4584" y="1340768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2" marL="8572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A. mammaires controlatéraux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B. thyroïdiens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C. œsophagiens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D. pulmonaires </a:t>
            </a:r>
            <a:endParaRPr/>
          </a:p>
          <a:p>
            <a:pPr indent="0" lvl="2" marL="8572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E. osseux </a:t>
            </a:r>
            <a:endParaRPr b="1" sz="3000">
              <a:solidFill>
                <a:srgbClr val="00B050"/>
              </a:solidFill>
            </a:endParaRPr>
          </a:p>
          <a:p>
            <a:pPr indent="0" lvl="1" marL="400050" rtl="0" algn="l"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    </a:t>
            </a:r>
            <a:endParaRPr b="1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" name="Google Shape;224;p29"/>
          <p:cNvGraphicFramePr/>
          <p:nvPr/>
        </p:nvGraphicFramePr>
        <p:xfrm>
          <a:off x="1043608" y="16288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{5FBF331D-1EB8-4E00-8344-60769C2E73B5}</a:tableStyleId>
              </a:tblPr>
              <a:tblGrid>
                <a:gridCol w="3564400"/>
                <a:gridCol w="3564400"/>
              </a:tblGrid>
              <a:tr h="6585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 u="none" cap="none" strike="noStrike">
                          <a:solidFill>
                            <a:schemeClr val="dk1"/>
                          </a:solidFill>
                        </a:rPr>
                        <a:t>SECONDS CANCERS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>
                          <a:solidFill>
                            <a:schemeClr val="dk1"/>
                          </a:solidFill>
                        </a:rPr>
                        <a:t>RISQUES</a:t>
                      </a:r>
                      <a:r>
                        <a:rPr lang="fr-FR" sz="1800">
                          <a:solidFill>
                            <a:schemeClr val="dk1"/>
                          </a:solidFill>
                        </a:rPr>
                        <a:t> RELATIFS</a:t>
                      </a:r>
                      <a:endParaRPr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718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Sarcomes des</a:t>
                      </a: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 tissus mous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2, 41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(dont</a:t>
                      </a: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 &gt; 7 pour les ASM)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</a:tr>
              <a:tr h="495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Leucémie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1,71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</a:tr>
              <a:tr h="4972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Osseuses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1,7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93B3D7"/>
                    </a:solidFill>
                  </a:tcPr>
                </a:tc>
              </a:tr>
              <a:tr h="416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Poumons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1,23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C5D8F1"/>
                    </a:solidFill>
                  </a:tcPr>
                </a:tc>
              </a:tr>
              <a:tr h="416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Oesophagiens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1,17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C5D8F1"/>
                    </a:solidFill>
                  </a:tcPr>
                </a:tc>
              </a:tr>
              <a:tr h="4161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Mammaires controlatéraux</a:t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1,15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AE5F1"/>
                    </a:solidFill>
                  </a:tcPr>
                </a:tc>
              </a:tr>
              <a:tr h="618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1" lang="fr-FR" sz="1800">
                          <a:solidFill>
                            <a:schemeClr val="dk1"/>
                          </a:solidFill>
                        </a:rPr>
                        <a:t>Thyroïdiens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fr-FR" sz="1800">
                          <a:solidFill>
                            <a:schemeClr val="dk1"/>
                          </a:solidFill>
                        </a:rPr>
                        <a:t>1,05</a:t>
                      </a:r>
                      <a:endParaRPr b="0"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solidFill>
                      <a:srgbClr val="DAE5F1"/>
                    </a:solidFill>
                  </a:tcPr>
                </a:tc>
              </a:tr>
            </a:tbl>
          </a:graphicData>
        </a:graphic>
      </p:graphicFrame>
      <p:sp>
        <p:nvSpPr>
          <p:cNvPr id="225" name="Google Shape;225;p29"/>
          <p:cNvSpPr txBox="1"/>
          <p:nvPr>
            <p:ph type="title"/>
          </p:nvPr>
        </p:nvSpPr>
        <p:spPr>
          <a:xfrm>
            <a:off x="-28580" y="116632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fr-FR"/>
              <a:t>QCM 4 :  Seconds cancers après radiothérapie mammaire ?</a:t>
            </a:r>
            <a:endParaRPr/>
          </a:p>
        </p:txBody>
      </p:sp>
      <p:sp>
        <p:nvSpPr>
          <p:cNvPr id="226" name="Google Shape;226;p29"/>
          <p:cNvSpPr/>
          <p:nvPr/>
        </p:nvSpPr>
        <p:spPr>
          <a:xfrm>
            <a:off x="971600" y="5960352"/>
            <a:ext cx="705678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*EBCTCG, Lancet 2005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*Overgaard, Radiotherpy and oncology 2015</a:t>
            </a:r>
            <a:br>
              <a:rPr i="1" lang="fr-F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fr-F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*Hooning et al. JCO	2008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/>
          <p:nvPr/>
        </p:nvSpPr>
        <p:spPr>
          <a:xfrm>
            <a:off x="-75356" y="99019"/>
            <a:ext cx="9471892" cy="64013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30"/>
          <p:cNvPicPr preferRelativeResize="0"/>
          <p:nvPr/>
        </p:nvPicPr>
        <p:blipFill rotWithShape="1">
          <a:blip r:embed="rId3">
            <a:alphaModFix/>
          </a:blip>
          <a:srcRect b="47962" l="37499" r="31980" t="14445"/>
          <a:stretch/>
        </p:blipFill>
        <p:spPr>
          <a:xfrm>
            <a:off x="0" y="764704"/>
            <a:ext cx="5581650" cy="3867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0"/>
          <p:cNvSpPr/>
          <p:nvPr/>
        </p:nvSpPr>
        <p:spPr>
          <a:xfrm>
            <a:off x="5496760" y="620688"/>
            <a:ext cx="242428" cy="633670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30"/>
          <p:cNvSpPr/>
          <p:nvPr/>
        </p:nvSpPr>
        <p:spPr>
          <a:xfrm>
            <a:off x="2669610" y="586754"/>
            <a:ext cx="318213" cy="701870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0"/>
          <p:cNvSpPr/>
          <p:nvPr/>
        </p:nvSpPr>
        <p:spPr>
          <a:xfrm>
            <a:off x="-19050" y="739154"/>
            <a:ext cx="318213" cy="672229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:\afrinn\Capture 3.PNG" id="237" name="Google Shape;237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96682" y="-32544"/>
            <a:ext cx="3547318" cy="8211637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0"/>
          <p:cNvSpPr/>
          <p:nvPr/>
        </p:nvSpPr>
        <p:spPr>
          <a:xfrm>
            <a:off x="3113118" y="-32544"/>
            <a:ext cx="5998462" cy="79724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30"/>
          <p:cNvSpPr txBox="1"/>
          <p:nvPr>
            <p:ph type="title"/>
          </p:nvPr>
        </p:nvSpPr>
        <p:spPr>
          <a:xfrm>
            <a:off x="457200" y="-20782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3 mois suivant l’exérèse (août 2020) 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240" name="Google Shape;240;p30"/>
          <p:cNvSpPr/>
          <p:nvPr/>
        </p:nvSpPr>
        <p:spPr>
          <a:xfrm>
            <a:off x="-180528" y="4365104"/>
            <a:ext cx="6192688" cy="169637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1"/>
          <p:cNvSpPr/>
          <p:nvPr/>
        </p:nvSpPr>
        <p:spPr>
          <a:xfrm>
            <a:off x="-75356" y="99019"/>
            <a:ext cx="9471892" cy="64013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31"/>
          <p:cNvPicPr preferRelativeResize="0"/>
          <p:nvPr/>
        </p:nvPicPr>
        <p:blipFill rotWithShape="1">
          <a:blip r:embed="rId3">
            <a:alphaModFix/>
          </a:blip>
          <a:srcRect b="47962" l="37499" r="31980" t="14445"/>
          <a:stretch/>
        </p:blipFill>
        <p:spPr>
          <a:xfrm>
            <a:off x="0" y="764704"/>
            <a:ext cx="5581650" cy="386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1"/>
          <p:cNvPicPr preferRelativeResize="0"/>
          <p:nvPr/>
        </p:nvPicPr>
        <p:blipFill rotWithShape="1">
          <a:blip r:embed="rId4">
            <a:alphaModFix/>
          </a:blip>
          <a:srcRect b="48332" l="37292" r="32084" t="14815"/>
          <a:stretch/>
        </p:blipFill>
        <p:spPr>
          <a:xfrm>
            <a:off x="-19050" y="2698279"/>
            <a:ext cx="5600700" cy="379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31"/>
          <p:cNvSpPr/>
          <p:nvPr/>
        </p:nvSpPr>
        <p:spPr>
          <a:xfrm>
            <a:off x="5496760" y="620688"/>
            <a:ext cx="242428" cy="633670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1"/>
          <p:cNvSpPr/>
          <p:nvPr/>
        </p:nvSpPr>
        <p:spPr>
          <a:xfrm>
            <a:off x="2669610" y="586754"/>
            <a:ext cx="318213" cy="701870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1"/>
          <p:cNvSpPr/>
          <p:nvPr/>
        </p:nvSpPr>
        <p:spPr>
          <a:xfrm>
            <a:off x="-19050" y="739154"/>
            <a:ext cx="318213" cy="672229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:\afrinn\Capture 3.PNG" id="252" name="Google Shape;252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96682" y="-32544"/>
            <a:ext cx="3547318" cy="8211637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1"/>
          <p:cNvSpPr/>
          <p:nvPr/>
        </p:nvSpPr>
        <p:spPr>
          <a:xfrm>
            <a:off x="3113118" y="-32544"/>
            <a:ext cx="5998462" cy="79724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1"/>
          <p:cNvSpPr txBox="1"/>
          <p:nvPr>
            <p:ph type="title"/>
          </p:nvPr>
        </p:nvSpPr>
        <p:spPr>
          <a:xfrm>
            <a:off x="457200" y="-20782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3 mois suivant l’exérèse (août 2020) 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255" name="Google Shape;255;p31"/>
          <p:cNvSpPr/>
          <p:nvPr/>
        </p:nvSpPr>
        <p:spPr>
          <a:xfrm>
            <a:off x="-252536" y="6165304"/>
            <a:ext cx="6192688" cy="169637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title"/>
          </p:nvPr>
        </p:nvSpPr>
        <p:spPr>
          <a:xfrm>
            <a:off x="395536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Présentation clinique</a:t>
            </a:r>
            <a:endParaRPr/>
          </a:p>
        </p:txBody>
      </p:sp>
      <p:sp>
        <p:nvSpPr>
          <p:cNvPr id="100" name="Google Shape;100;p14"/>
          <p:cNvSpPr txBox="1"/>
          <p:nvPr>
            <p:ph idx="1" type="body"/>
          </p:nvPr>
        </p:nvSpPr>
        <p:spPr>
          <a:xfrm>
            <a:off x="467544" y="126876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Femme, 68 ans, pas d’antécédent hormis un tabagisme sevré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b="1" lang="fr-FR" sz="2000"/>
              <a:t>Carcinome NST mammaire droit </a:t>
            </a:r>
            <a:r>
              <a:rPr lang="fr-FR" sz="2000"/>
              <a:t>pT1cN2 RH+ HER2+ découvert en 2015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2015-2018 </a:t>
            </a:r>
            <a:r>
              <a:rPr b="1" lang="fr-FR" sz="2000"/>
              <a:t>: tumorectomie + curage</a:t>
            </a:r>
            <a:r>
              <a:rPr lang="fr-FR" sz="2000"/>
              <a:t>, </a:t>
            </a:r>
            <a:r>
              <a:rPr b="1" lang="fr-FR" sz="2000"/>
              <a:t>chimiothérapie</a:t>
            </a:r>
            <a:r>
              <a:rPr lang="fr-FR" sz="2000"/>
              <a:t> adjuvante+ </a:t>
            </a:r>
            <a:r>
              <a:rPr b="1" lang="fr-FR" sz="2000"/>
              <a:t>trastuzumab et radiothérapie </a:t>
            </a:r>
            <a:r>
              <a:rPr lang="fr-FR" sz="2000"/>
              <a:t>loco-régionale (50Gy) puis </a:t>
            </a:r>
            <a:r>
              <a:rPr b="1" lang="fr-FR" sz="2000"/>
              <a:t>hormonothérapie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1" sz="18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2018 : </a:t>
            </a:r>
            <a:r>
              <a:rPr b="1" lang="fr-FR" sz="2000"/>
              <a:t>rechute</a:t>
            </a:r>
            <a:r>
              <a:rPr lang="fr-FR" sz="2000"/>
              <a:t> choroïdienne (radiothérapie œil droit), pulmonaire et osseuse (taxol-trastuzumab-pertuzumab). Poursuite trastuzumab-pertuzumab en association avec hormonothérapie.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Obtention d’une </a:t>
            </a:r>
            <a:r>
              <a:rPr b="1" lang="fr-FR" sz="2000"/>
              <a:t>réponse métabolique quasi-complète </a:t>
            </a:r>
            <a:r>
              <a:rPr lang="fr-FR" sz="2000"/>
              <a:t>avec persistance de quelques foyers HM résiduels osseux.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2"/>
          <p:cNvSpPr/>
          <p:nvPr/>
        </p:nvSpPr>
        <p:spPr>
          <a:xfrm>
            <a:off x="-75356" y="99019"/>
            <a:ext cx="9471892" cy="64013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" name="Google Shape;262;p32"/>
          <p:cNvPicPr preferRelativeResize="0"/>
          <p:nvPr/>
        </p:nvPicPr>
        <p:blipFill rotWithShape="1">
          <a:blip r:embed="rId3">
            <a:alphaModFix/>
          </a:blip>
          <a:srcRect b="47962" l="37499" r="31980" t="14445"/>
          <a:stretch/>
        </p:blipFill>
        <p:spPr>
          <a:xfrm>
            <a:off x="0" y="764704"/>
            <a:ext cx="5581650" cy="386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2"/>
          <p:cNvPicPr preferRelativeResize="0"/>
          <p:nvPr/>
        </p:nvPicPr>
        <p:blipFill rotWithShape="1">
          <a:blip r:embed="rId4">
            <a:alphaModFix/>
          </a:blip>
          <a:srcRect b="48332" l="37292" r="32084" t="14815"/>
          <a:stretch/>
        </p:blipFill>
        <p:spPr>
          <a:xfrm>
            <a:off x="-19050" y="2698279"/>
            <a:ext cx="5600700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2"/>
          <p:cNvPicPr preferRelativeResize="0"/>
          <p:nvPr/>
        </p:nvPicPr>
        <p:blipFill rotWithShape="1">
          <a:blip r:embed="rId5">
            <a:alphaModFix/>
          </a:blip>
          <a:srcRect b="48580" l="37292" r="32084" t="16667"/>
          <a:stretch/>
        </p:blipFill>
        <p:spPr>
          <a:xfrm>
            <a:off x="0" y="4648200"/>
            <a:ext cx="5600700" cy="3575087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2"/>
          <p:cNvSpPr/>
          <p:nvPr/>
        </p:nvSpPr>
        <p:spPr>
          <a:xfrm>
            <a:off x="5496760" y="620688"/>
            <a:ext cx="242428" cy="633670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2"/>
          <p:cNvSpPr/>
          <p:nvPr/>
        </p:nvSpPr>
        <p:spPr>
          <a:xfrm>
            <a:off x="2669610" y="586754"/>
            <a:ext cx="318213" cy="701870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2"/>
          <p:cNvSpPr/>
          <p:nvPr/>
        </p:nvSpPr>
        <p:spPr>
          <a:xfrm>
            <a:off x="-19050" y="739154"/>
            <a:ext cx="318213" cy="6722293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:\afrinn\Capture 3.PNG" id="268" name="Google Shape;268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96682" y="-32544"/>
            <a:ext cx="3547318" cy="8211637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2"/>
          <p:cNvSpPr/>
          <p:nvPr/>
        </p:nvSpPr>
        <p:spPr>
          <a:xfrm>
            <a:off x="3113118" y="-32544"/>
            <a:ext cx="5998462" cy="79724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32"/>
          <p:cNvSpPr txBox="1"/>
          <p:nvPr>
            <p:ph type="title"/>
          </p:nvPr>
        </p:nvSpPr>
        <p:spPr>
          <a:xfrm>
            <a:off x="457200" y="-20782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3 mois suivant l’exérèse (août 2020) </a:t>
            </a:r>
            <a:endParaRPr b="1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457200" y="-20782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3 mois suivant l’exérèse (août 2020) </a:t>
            </a:r>
            <a:endParaRPr b="1">
              <a:solidFill>
                <a:srgbClr val="FF0066"/>
              </a:solidFill>
            </a:endParaRPr>
          </a:p>
        </p:txBody>
      </p:sp>
      <p:pic>
        <p:nvPicPr>
          <p:cNvPr descr="C:\Users\lucas.jallet\Pictures\image affrin 1.jpeg" id="277" name="Google Shape;27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9632" y="1340768"/>
            <a:ext cx="6627681" cy="45365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4"/>
          <p:cNvSpPr txBox="1"/>
          <p:nvPr>
            <p:ph type="title"/>
          </p:nvPr>
        </p:nvSpPr>
        <p:spPr>
          <a:xfrm>
            <a:off x="107504" y="0"/>
            <a:ext cx="9036496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</a:pPr>
            <a:r>
              <a:rPr lang="fr-FR" sz="3800"/>
              <a:t>QCM 5 : Quel traitement en 1</a:t>
            </a:r>
            <a:r>
              <a:rPr baseline="30000" lang="fr-FR" sz="3800"/>
              <a:t>ère</a:t>
            </a:r>
            <a:r>
              <a:rPr lang="fr-FR" sz="3800"/>
              <a:t> intention ?</a:t>
            </a:r>
            <a:endParaRPr sz="3800"/>
          </a:p>
        </p:txBody>
      </p:sp>
      <p:sp>
        <p:nvSpPr>
          <p:cNvPr id="283" name="Google Shape;283;p34"/>
          <p:cNvSpPr txBox="1"/>
          <p:nvPr>
            <p:ph idx="1" type="body"/>
          </p:nvPr>
        </p:nvSpPr>
        <p:spPr>
          <a:xfrm>
            <a:off x="323528" y="1124744"/>
            <a:ext cx="8820472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chimiothérapie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radiothérapie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C. tumorectomie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D. mastectomie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antiangiogénique</a:t>
            </a:r>
            <a:endParaRPr sz="30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5"/>
          <p:cNvSpPr txBox="1"/>
          <p:nvPr>
            <p:ph type="title"/>
          </p:nvPr>
        </p:nvSpPr>
        <p:spPr>
          <a:xfrm>
            <a:off x="107504" y="0"/>
            <a:ext cx="9036496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</a:pPr>
            <a:r>
              <a:rPr lang="fr-FR" sz="3800"/>
              <a:t>QCM 5 : Quel traitement en 1</a:t>
            </a:r>
            <a:r>
              <a:rPr baseline="30000" lang="fr-FR" sz="3800"/>
              <a:t>ère</a:t>
            </a:r>
            <a:r>
              <a:rPr lang="fr-FR" sz="3800"/>
              <a:t> intention ?</a:t>
            </a:r>
            <a:endParaRPr sz="3800"/>
          </a:p>
        </p:txBody>
      </p:sp>
      <p:sp>
        <p:nvSpPr>
          <p:cNvPr id="289" name="Google Shape;289;p35"/>
          <p:cNvSpPr txBox="1"/>
          <p:nvPr>
            <p:ph idx="1" type="body"/>
          </p:nvPr>
        </p:nvSpPr>
        <p:spPr>
          <a:xfrm>
            <a:off x="323528" y="1124744"/>
            <a:ext cx="8820472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2" marL="8001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A. chimiothérapie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B. radiothérapie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C. tumorectomie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00B050"/>
              </a:buClr>
              <a:buSzPts val="3000"/>
              <a:buNone/>
            </a:pPr>
            <a:r>
              <a:rPr b="1" lang="fr-FR" sz="3000">
                <a:solidFill>
                  <a:srgbClr val="00B050"/>
                </a:solidFill>
              </a:rPr>
              <a:t>D. mastectomie marge élargie +++ </a:t>
            </a:r>
            <a:endParaRPr/>
          </a:p>
          <a:p>
            <a:pPr indent="0" lvl="2" marL="8001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</a:pPr>
            <a:r>
              <a:rPr lang="fr-FR" sz="3000"/>
              <a:t>E. antiangiogénique</a:t>
            </a:r>
            <a:endParaRPr sz="3000"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290" name="Google Shape;290;p35"/>
          <p:cNvPicPr preferRelativeResize="0"/>
          <p:nvPr/>
        </p:nvPicPr>
        <p:blipFill rotWithShape="1">
          <a:blip r:embed="rId3">
            <a:alphaModFix/>
          </a:blip>
          <a:srcRect b="57348" l="29374" r="30156" t="34032"/>
          <a:stretch/>
        </p:blipFill>
        <p:spPr>
          <a:xfrm>
            <a:off x="467544" y="5160949"/>
            <a:ext cx="8496943" cy="1017775"/>
          </a:xfrm>
          <a:prstGeom prst="rect">
            <a:avLst/>
          </a:prstGeom>
          <a:noFill/>
          <a:ln cap="flat" cmpd="sng" w="57150">
            <a:solidFill>
              <a:srgbClr val="00B050"/>
            </a:solidFill>
            <a:prstDash val="solid"/>
            <a:miter lim="800000"/>
            <a:headEnd len="sm" w="sm" type="none"/>
            <a:tailEnd len="sm" w="sm" type="none"/>
          </a:ln>
        </p:spPr>
      </p:pic>
      <p:sp>
        <p:nvSpPr>
          <p:cNvPr id="291" name="Google Shape;291;p35"/>
          <p:cNvSpPr/>
          <p:nvPr/>
        </p:nvSpPr>
        <p:spPr>
          <a:xfrm>
            <a:off x="4036132" y="5738087"/>
            <a:ext cx="823900" cy="355209"/>
          </a:xfrm>
          <a:prstGeom prst="rect">
            <a:avLst/>
          </a:prstGeom>
          <a:noFill/>
          <a:ln cap="flat" cmpd="sng" w="2540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2" name="Google Shape;292;p35"/>
          <p:cNvSpPr/>
          <p:nvPr/>
        </p:nvSpPr>
        <p:spPr>
          <a:xfrm>
            <a:off x="107504" y="6453336"/>
            <a:ext cx="849694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r>
              <a:rPr i="1"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Bonito FJP et al. Radiation-induced angiosarcoma of the breast: A review. Breast J. 2020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6"/>
          <p:cNvSpPr txBox="1"/>
          <p:nvPr>
            <p:ph type="title"/>
          </p:nvPr>
        </p:nvSpPr>
        <p:spPr>
          <a:xfrm>
            <a:off x="4836142" y="4077072"/>
            <a:ext cx="4032448" cy="1354162"/>
          </a:xfrm>
          <a:prstGeom prst="rect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</a:pPr>
            <a:r>
              <a:rPr lang="fr-FR" sz="3200">
                <a:solidFill>
                  <a:schemeClr val="lt1"/>
                </a:solidFill>
              </a:rPr>
              <a:t>Risque élevé de récidive locale</a:t>
            </a:r>
            <a:endParaRPr/>
          </a:p>
        </p:txBody>
      </p:sp>
      <p:sp>
        <p:nvSpPr>
          <p:cNvPr id="298" name="Google Shape;298;p36"/>
          <p:cNvSpPr/>
          <p:nvPr/>
        </p:nvSpPr>
        <p:spPr>
          <a:xfrm>
            <a:off x="758742" y="1454279"/>
            <a:ext cx="324036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400" u="sng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Marges R0  &amp;   FDG -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36"/>
          <p:cNvSpPr/>
          <p:nvPr/>
        </p:nvSpPr>
        <p:spPr>
          <a:xfrm>
            <a:off x="938762" y="2707680"/>
            <a:ext cx="2880320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Extension microscopique</a:t>
            </a:r>
            <a:endParaRPr b="1" sz="3200" u="sng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36"/>
          <p:cNvSpPr/>
          <p:nvPr/>
        </p:nvSpPr>
        <p:spPr>
          <a:xfrm>
            <a:off x="1520464" y="764704"/>
            <a:ext cx="1439025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FDG</a:t>
            </a:r>
            <a:r>
              <a:rPr b="1" lang="fr-FR" sz="3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+  </a:t>
            </a:r>
            <a:endParaRPr b="1" sz="32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36"/>
          <p:cNvSpPr/>
          <p:nvPr/>
        </p:nvSpPr>
        <p:spPr>
          <a:xfrm>
            <a:off x="4572000" y="2292181"/>
            <a:ext cx="4572000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Infiltration cutanée et  multifocalité des lésions +++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02" name="Google Shape;302;p36"/>
          <p:cNvCxnSpPr/>
          <p:nvPr/>
        </p:nvCxnSpPr>
        <p:spPr>
          <a:xfrm>
            <a:off x="6852366" y="3356992"/>
            <a:ext cx="0" cy="504056"/>
          </a:xfrm>
          <a:prstGeom prst="straightConnector1">
            <a:avLst/>
          </a:prstGeom>
          <a:noFill/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7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309" name="Google Shape;309;p37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37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7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37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7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7"/>
          <p:cNvSpPr/>
          <p:nvPr/>
        </p:nvSpPr>
        <p:spPr>
          <a:xfrm>
            <a:off x="7121219" y="2934064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7"/>
          <p:cNvSpPr txBox="1"/>
          <p:nvPr>
            <p:ph idx="1" type="body"/>
          </p:nvPr>
        </p:nvSpPr>
        <p:spPr>
          <a:xfrm>
            <a:off x="683568" y="119675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fr-FR"/>
              <a:t>RCP : surveillance rapprochée préconisée</a:t>
            </a:r>
            <a:endParaRPr/>
          </a:p>
          <a:p>
            <a:pPr indent="0" lvl="0" marL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fr-FR"/>
              <a:t>MAIS …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8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322" name="Google Shape;322;p38"/>
          <p:cNvSpPr txBox="1"/>
          <p:nvPr>
            <p:ph idx="1" type="body"/>
          </p:nvPr>
        </p:nvSpPr>
        <p:spPr>
          <a:xfrm>
            <a:off x="-62004" y="609338"/>
            <a:ext cx="1775136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M+1 : </a:t>
            </a:r>
            <a:r>
              <a:rPr b="1" lang="fr-FR" sz="2200">
                <a:solidFill>
                  <a:srgbClr val="FF0066"/>
                </a:solidFill>
              </a:rPr>
              <a:t>progression</a:t>
            </a:r>
            <a:r>
              <a:rPr lang="fr-FR" sz="2200"/>
              <a:t> </a:t>
            </a:r>
            <a:r>
              <a:rPr b="1" lang="fr-FR" sz="2200">
                <a:solidFill>
                  <a:srgbClr val="FF0066"/>
                </a:solidFill>
              </a:rPr>
              <a:t> locale </a:t>
            </a:r>
            <a:endParaRPr b="1" sz="2200">
              <a:solidFill>
                <a:srgbClr val="FF0066"/>
              </a:solidFill>
            </a:endParaRPr>
          </a:p>
          <a:p>
            <a:pPr indent="-342900" lvl="0" marL="342900" rtl="0" algn="ctr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/>
              <a:t>TAXOL </a:t>
            </a:r>
            <a:endParaRPr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fr-FR" sz="2400"/>
              <a:t>  + </a:t>
            </a:r>
            <a:r>
              <a:rPr lang="fr-FR" sz="1400"/>
              <a:t>poursuite Herceptin –perjeta</a:t>
            </a:r>
            <a:endParaRPr sz="1400"/>
          </a:p>
        </p:txBody>
      </p:sp>
      <p:sp>
        <p:nvSpPr>
          <p:cNvPr id="323" name="Google Shape;323;p38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5" name="Google Shape;325;p38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38"/>
          <p:cNvSpPr/>
          <p:nvPr/>
        </p:nvSpPr>
        <p:spPr>
          <a:xfrm>
            <a:off x="1668177" y="2966190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7" name="Google Shape;327;p38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38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38"/>
          <p:cNvSpPr/>
          <p:nvPr/>
        </p:nvSpPr>
        <p:spPr>
          <a:xfrm>
            <a:off x="7121219" y="2934064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lucas.jallet\Pictures\image affrin 1.jpeg" id="330" name="Google Shape;330;p38"/>
          <p:cNvPicPr preferRelativeResize="0"/>
          <p:nvPr/>
        </p:nvPicPr>
        <p:blipFill rotWithShape="1">
          <a:blip r:embed="rId3">
            <a:alphaModFix/>
          </a:blip>
          <a:srcRect b="10276" l="30791" r="47774" t="0"/>
          <a:stretch/>
        </p:blipFill>
        <p:spPr>
          <a:xfrm rot="10800000">
            <a:off x="282120" y="3024149"/>
            <a:ext cx="1347251" cy="3375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afrinn\Capture 2.PNG" id="336" name="Google Shape;336;p39"/>
          <p:cNvPicPr preferRelativeResize="0"/>
          <p:nvPr/>
        </p:nvPicPr>
        <p:blipFill rotWithShape="1">
          <a:blip r:embed="rId3">
            <a:alphaModFix/>
          </a:blip>
          <a:srcRect b="0" l="4230" r="10149" t="0"/>
          <a:stretch/>
        </p:blipFill>
        <p:spPr>
          <a:xfrm>
            <a:off x="-23957" y="2827811"/>
            <a:ext cx="1756683" cy="3829668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9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338" name="Google Shape;338;p39"/>
          <p:cNvSpPr txBox="1"/>
          <p:nvPr>
            <p:ph idx="1" type="body"/>
          </p:nvPr>
        </p:nvSpPr>
        <p:spPr>
          <a:xfrm>
            <a:off x="-62004" y="609338"/>
            <a:ext cx="179473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M+3 : </a:t>
            </a:r>
            <a:r>
              <a:rPr b="1" lang="fr-FR" sz="2200">
                <a:solidFill>
                  <a:srgbClr val="FF0066"/>
                </a:solidFill>
              </a:rPr>
              <a:t>réponse complète</a:t>
            </a:r>
            <a:endParaRPr/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lang="fr-FR" sz="1600"/>
              <a:t>Poursuite TAXOL </a:t>
            </a:r>
            <a:r>
              <a:rPr lang="fr-FR" sz="2400"/>
              <a:t>+ </a:t>
            </a:r>
            <a:r>
              <a:rPr lang="fr-FR" sz="1400"/>
              <a:t>Herceptin –perjeta</a:t>
            </a:r>
            <a:endParaRPr sz="1400"/>
          </a:p>
        </p:txBody>
      </p:sp>
      <p:sp>
        <p:nvSpPr>
          <p:cNvPr id="339" name="Google Shape;339;p39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39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39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39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9"/>
          <p:cNvSpPr/>
          <p:nvPr/>
        </p:nvSpPr>
        <p:spPr>
          <a:xfrm>
            <a:off x="7053163" y="2948088"/>
            <a:ext cx="118459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39"/>
          <p:cNvSpPr/>
          <p:nvPr/>
        </p:nvSpPr>
        <p:spPr>
          <a:xfrm>
            <a:off x="1603627" y="2948088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39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6" name="Google Shape;346;p39"/>
          <p:cNvSpPr/>
          <p:nvPr/>
        </p:nvSpPr>
        <p:spPr>
          <a:xfrm>
            <a:off x="-41185" y="2635950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39"/>
          <p:cNvSpPr/>
          <p:nvPr/>
        </p:nvSpPr>
        <p:spPr>
          <a:xfrm>
            <a:off x="8911314" y="2478212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8" name="Google Shape;348;p39"/>
          <p:cNvSpPr/>
          <p:nvPr/>
        </p:nvSpPr>
        <p:spPr>
          <a:xfrm>
            <a:off x="1536934" y="247776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Google Shape;349;p39"/>
          <p:cNvSpPr/>
          <p:nvPr/>
        </p:nvSpPr>
        <p:spPr>
          <a:xfrm>
            <a:off x="3257801" y="2659929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0" name="Google Shape;350;p39"/>
          <p:cNvSpPr/>
          <p:nvPr/>
        </p:nvSpPr>
        <p:spPr>
          <a:xfrm>
            <a:off x="5143485" y="254435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7040379" y="254435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:\afrinn\Capture.PNG" id="352" name="Google Shape;352;p39"/>
          <p:cNvPicPr preferRelativeResize="0"/>
          <p:nvPr/>
        </p:nvPicPr>
        <p:blipFill rotWithShape="1">
          <a:blip r:embed="rId4">
            <a:alphaModFix/>
          </a:blip>
          <a:srcRect b="46996" l="38410" r="60612" t="50361"/>
          <a:stretch/>
        </p:blipFill>
        <p:spPr>
          <a:xfrm>
            <a:off x="859681" y="4714728"/>
            <a:ext cx="45719" cy="5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afrinn\Capture 2.PNG" id="358" name="Google Shape;358;p40"/>
          <p:cNvPicPr preferRelativeResize="0"/>
          <p:nvPr/>
        </p:nvPicPr>
        <p:blipFill rotWithShape="1">
          <a:blip r:embed="rId3">
            <a:alphaModFix/>
          </a:blip>
          <a:srcRect b="0" l="4230" r="10149" t="0"/>
          <a:stretch/>
        </p:blipFill>
        <p:spPr>
          <a:xfrm>
            <a:off x="-23957" y="2827811"/>
            <a:ext cx="1756683" cy="3829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359" name="Google Shape;359;p40"/>
          <p:cNvPicPr preferRelativeResize="0"/>
          <p:nvPr/>
        </p:nvPicPr>
        <p:blipFill rotWithShape="1">
          <a:blip r:embed="rId4">
            <a:alphaModFix/>
          </a:blip>
          <a:srcRect b="5453" l="1659" r="81213" t="13678"/>
          <a:stretch/>
        </p:blipFill>
        <p:spPr>
          <a:xfrm>
            <a:off x="1732726" y="2913594"/>
            <a:ext cx="1681153" cy="3587001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0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361" name="Google Shape;361;p40"/>
          <p:cNvSpPr txBox="1"/>
          <p:nvPr>
            <p:ph idx="1" type="body"/>
          </p:nvPr>
        </p:nvSpPr>
        <p:spPr>
          <a:xfrm>
            <a:off x="-62004" y="609338"/>
            <a:ext cx="179473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M+3 : </a:t>
            </a:r>
            <a:r>
              <a:rPr b="1" lang="fr-FR" sz="2200">
                <a:solidFill>
                  <a:srgbClr val="FF0066"/>
                </a:solidFill>
              </a:rPr>
              <a:t>réponse complète</a:t>
            </a:r>
            <a:endParaRPr/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lang="fr-FR" sz="1600"/>
              <a:t>Poursuite TAXOL </a:t>
            </a:r>
            <a:r>
              <a:rPr lang="fr-FR" sz="2400"/>
              <a:t>+ </a:t>
            </a:r>
            <a:r>
              <a:rPr lang="fr-FR" sz="1400"/>
              <a:t>Herceptin –perjeta</a:t>
            </a:r>
            <a:endParaRPr sz="1400"/>
          </a:p>
        </p:txBody>
      </p:sp>
      <p:sp>
        <p:nvSpPr>
          <p:cNvPr id="362" name="Google Shape;362;p40"/>
          <p:cNvSpPr txBox="1"/>
          <p:nvPr/>
        </p:nvSpPr>
        <p:spPr>
          <a:xfrm>
            <a:off x="1708776" y="609338"/>
            <a:ext cx="1848763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M+ 4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ctr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ENDOXAN</a:t>
            </a:r>
            <a:endParaRPr/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poursuite  Herceptin – perjeta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40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40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40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40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40"/>
          <p:cNvSpPr/>
          <p:nvPr/>
        </p:nvSpPr>
        <p:spPr>
          <a:xfrm>
            <a:off x="7053163" y="2948088"/>
            <a:ext cx="118459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40"/>
          <p:cNvSpPr/>
          <p:nvPr/>
        </p:nvSpPr>
        <p:spPr>
          <a:xfrm>
            <a:off x="1603627" y="2948088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40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40"/>
          <p:cNvSpPr/>
          <p:nvPr/>
        </p:nvSpPr>
        <p:spPr>
          <a:xfrm>
            <a:off x="-41185" y="2635950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40"/>
          <p:cNvSpPr/>
          <p:nvPr/>
        </p:nvSpPr>
        <p:spPr>
          <a:xfrm>
            <a:off x="8911314" y="2478212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2" name="Google Shape;372;p40"/>
          <p:cNvSpPr/>
          <p:nvPr/>
        </p:nvSpPr>
        <p:spPr>
          <a:xfrm>
            <a:off x="1536934" y="247776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Google Shape;373;p40"/>
          <p:cNvSpPr/>
          <p:nvPr/>
        </p:nvSpPr>
        <p:spPr>
          <a:xfrm>
            <a:off x="3245775" y="282781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40"/>
          <p:cNvSpPr/>
          <p:nvPr/>
        </p:nvSpPr>
        <p:spPr>
          <a:xfrm>
            <a:off x="5143485" y="254435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5" name="Google Shape;375;p40"/>
          <p:cNvSpPr/>
          <p:nvPr/>
        </p:nvSpPr>
        <p:spPr>
          <a:xfrm>
            <a:off x="7040379" y="254435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76" name="Google Shape;376;p40"/>
          <p:cNvCxnSpPr/>
          <p:nvPr/>
        </p:nvCxnSpPr>
        <p:spPr>
          <a:xfrm flipH="1">
            <a:off x="2308728" y="3928296"/>
            <a:ext cx="95592" cy="308188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377" name="Google Shape;377;p40"/>
          <p:cNvCxnSpPr/>
          <p:nvPr/>
        </p:nvCxnSpPr>
        <p:spPr>
          <a:xfrm>
            <a:off x="1907704" y="3966180"/>
            <a:ext cx="267112" cy="270304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descr="E:\afrinn\Capture.PNG" id="378" name="Google Shape;378;p40"/>
          <p:cNvPicPr preferRelativeResize="0"/>
          <p:nvPr/>
        </p:nvPicPr>
        <p:blipFill rotWithShape="1">
          <a:blip r:embed="rId5">
            <a:alphaModFix/>
          </a:blip>
          <a:srcRect b="46996" l="38410" r="60612" t="50361"/>
          <a:stretch/>
        </p:blipFill>
        <p:spPr>
          <a:xfrm>
            <a:off x="2550442" y="4507555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379" name="Google Shape;379;p40"/>
          <p:cNvPicPr preferRelativeResize="0"/>
          <p:nvPr/>
        </p:nvPicPr>
        <p:blipFill rotWithShape="1">
          <a:blip r:embed="rId5">
            <a:alphaModFix/>
          </a:blip>
          <a:srcRect b="46996" l="38410" r="60612" t="50361"/>
          <a:stretch/>
        </p:blipFill>
        <p:spPr>
          <a:xfrm>
            <a:off x="854384" y="4711818"/>
            <a:ext cx="45719" cy="5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afrinn\Capture 2.PNG" id="385" name="Google Shape;385;p41"/>
          <p:cNvPicPr preferRelativeResize="0"/>
          <p:nvPr/>
        </p:nvPicPr>
        <p:blipFill rotWithShape="1">
          <a:blip r:embed="rId3">
            <a:alphaModFix/>
          </a:blip>
          <a:srcRect b="0" l="4230" r="10149" t="0"/>
          <a:stretch/>
        </p:blipFill>
        <p:spPr>
          <a:xfrm>
            <a:off x="-23957" y="2827811"/>
            <a:ext cx="1756683" cy="3829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386" name="Google Shape;386;p41"/>
          <p:cNvPicPr preferRelativeResize="0"/>
          <p:nvPr/>
        </p:nvPicPr>
        <p:blipFill rotWithShape="1">
          <a:blip r:embed="rId4">
            <a:alphaModFix/>
          </a:blip>
          <a:srcRect b="5010" l="27251" r="55117" t="12460"/>
          <a:stretch/>
        </p:blipFill>
        <p:spPr>
          <a:xfrm>
            <a:off x="3454078" y="2821106"/>
            <a:ext cx="1786950" cy="37804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387" name="Google Shape;387;p41"/>
          <p:cNvPicPr preferRelativeResize="0"/>
          <p:nvPr/>
        </p:nvPicPr>
        <p:blipFill rotWithShape="1">
          <a:blip r:embed="rId5">
            <a:alphaModFix/>
          </a:blip>
          <a:srcRect b="5453" l="1659" r="81213" t="13678"/>
          <a:stretch/>
        </p:blipFill>
        <p:spPr>
          <a:xfrm>
            <a:off x="1732726" y="2913594"/>
            <a:ext cx="1681153" cy="3587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41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389" name="Google Shape;389;p41"/>
          <p:cNvSpPr txBox="1"/>
          <p:nvPr>
            <p:ph idx="1" type="body"/>
          </p:nvPr>
        </p:nvSpPr>
        <p:spPr>
          <a:xfrm>
            <a:off x="-62004" y="609338"/>
            <a:ext cx="179473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M+3 : </a:t>
            </a:r>
            <a:r>
              <a:rPr b="1" lang="fr-FR" sz="2200">
                <a:solidFill>
                  <a:srgbClr val="FF0066"/>
                </a:solidFill>
              </a:rPr>
              <a:t>réponse complète</a:t>
            </a:r>
            <a:endParaRPr/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lang="fr-FR" sz="1600"/>
              <a:t>Poursuite TAXOL </a:t>
            </a:r>
            <a:r>
              <a:rPr lang="fr-FR" sz="2400"/>
              <a:t>+ </a:t>
            </a:r>
            <a:r>
              <a:rPr lang="fr-FR" sz="1400"/>
              <a:t>Herceptin –perjeta</a:t>
            </a:r>
            <a:endParaRPr sz="1400"/>
          </a:p>
        </p:txBody>
      </p:sp>
      <p:sp>
        <p:nvSpPr>
          <p:cNvPr id="390" name="Google Shape;390;p41"/>
          <p:cNvSpPr txBox="1"/>
          <p:nvPr/>
        </p:nvSpPr>
        <p:spPr>
          <a:xfrm>
            <a:off x="1708776" y="609338"/>
            <a:ext cx="1848763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M+ 4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ctr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ENDOXAN</a:t>
            </a:r>
            <a:endParaRPr/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poursuite  Herceptin – perjeta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41"/>
          <p:cNvSpPr txBox="1"/>
          <p:nvPr/>
        </p:nvSpPr>
        <p:spPr>
          <a:xfrm>
            <a:off x="3365108" y="607552"/>
            <a:ext cx="207138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M+ 7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   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PAZOPANIB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41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41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41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41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41"/>
          <p:cNvSpPr/>
          <p:nvPr/>
        </p:nvSpPr>
        <p:spPr>
          <a:xfrm>
            <a:off x="7053163" y="2948088"/>
            <a:ext cx="118459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41"/>
          <p:cNvSpPr/>
          <p:nvPr/>
        </p:nvSpPr>
        <p:spPr>
          <a:xfrm>
            <a:off x="1603627" y="2948088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41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41"/>
          <p:cNvSpPr/>
          <p:nvPr/>
        </p:nvSpPr>
        <p:spPr>
          <a:xfrm>
            <a:off x="-41185" y="2635950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41"/>
          <p:cNvSpPr/>
          <p:nvPr/>
        </p:nvSpPr>
        <p:spPr>
          <a:xfrm>
            <a:off x="8911314" y="2478212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41"/>
          <p:cNvSpPr/>
          <p:nvPr/>
        </p:nvSpPr>
        <p:spPr>
          <a:xfrm>
            <a:off x="1536934" y="247776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41"/>
          <p:cNvSpPr/>
          <p:nvPr/>
        </p:nvSpPr>
        <p:spPr>
          <a:xfrm>
            <a:off x="3255821" y="269257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41"/>
          <p:cNvSpPr/>
          <p:nvPr/>
        </p:nvSpPr>
        <p:spPr>
          <a:xfrm>
            <a:off x="5143485" y="254435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41"/>
          <p:cNvSpPr/>
          <p:nvPr/>
        </p:nvSpPr>
        <p:spPr>
          <a:xfrm>
            <a:off x="7040379" y="254435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05" name="Google Shape;405;p41"/>
          <p:cNvCxnSpPr/>
          <p:nvPr/>
        </p:nvCxnSpPr>
        <p:spPr>
          <a:xfrm>
            <a:off x="3680358" y="4055396"/>
            <a:ext cx="144016" cy="270304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descr="E:\afrinn\Capture.PNG" id="406" name="Google Shape;406;p41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4378226" y="4594685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07" name="Google Shape;407;p41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2527583" y="4508071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08" name="Google Shape;408;p41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854384" y="4710069"/>
            <a:ext cx="45719" cy="5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8984" y="-21704"/>
            <a:ext cx="9162380" cy="729881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>
            <p:ph type="title"/>
          </p:nvPr>
        </p:nvSpPr>
        <p:spPr>
          <a:xfrm>
            <a:off x="539552" y="-9939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lang="fr-FR">
                <a:solidFill>
                  <a:schemeClr val="lt1"/>
                </a:solidFill>
              </a:rPr>
              <a:t>TEP de réévaluation mai 2020 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08" name="Google Shape;108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afrinn\Capture 2.PNG" id="414" name="Google Shape;414;p42"/>
          <p:cNvPicPr preferRelativeResize="0"/>
          <p:nvPr/>
        </p:nvPicPr>
        <p:blipFill rotWithShape="1">
          <a:blip r:embed="rId3">
            <a:alphaModFix/>
          </a:blip>
          <a:srcRect b="0" l="4230" r="10149" t="0"/>
          <a:stretch/>
        </p:blipFill>
        <p:spPr>
          <a:xfrm>
            <a:off x="-23957" y="2827811"/>
            <a:ext cx="1756683" cy="3829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15" name="Google Shape;415;p42"/>
          <p:cNvPicPr preferRelativeResize="0"/>
          <p:nvPr/>
        </p:nvPicPr>
        <p:blipFill rotWithShape="1">
          <a:blip r:embed="rId4">
            <a:alphaModFix/>
          </a:blip>
          <a:srcRect b="2459" l="52371" r="27522" t="13019"/>
          <a:stretch/>
        </p:blipFill>
        <p:spPr>
          <a:xfrm>
            <a:off x="5161966" y="2933409"/>
            <a:ext cx="2052004" cy="3898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16" name="Google Shape;416;p42"/>
          <p:cNvPicPr preferRelativeResize="0"/>
          <p:nvPr/>
        </p:nvPicPr>
        <p:blipFill rotWithShape="1">
          <a:blip r:embed="rId4">
            <a:alphaModFix/>
          </a:blip>
          <a:srcRect b="5010" l="27251" r="55117" t="12460"/>
          <a:stretch/>
        </p:blipFill>
        <p:spPr>
          <a:xfrm>
            <a:off x="3454078" y="2821106"/>
            <a:ext cx="1786950" cy="37804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17" name="Google Shape;417;p42"/>
          <p:cNvPicPr preferRelativeResize="0"/>
          <p:nvPr/>
        </p:nvPicPr>
        <p:blipFill rotWithShape="1">
          <a:blip r:embed="rId5">
            <a:alphaModFix/>
          </a:blip>
          <a:srcRect b="5453" l="1659" r="81213" t="13678"/>
          <a:stretch/>
        </p:blipFill>
        <p:spPr>
          <a:xfrm>
            <a:off x="1732726" y="2913594"/>
            <a:ext cx="1681153" cy="3587001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42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419" name="Google Shape;419;p42"/>
          <p:cNvSpPr txBox="1"/>
          <p:nvPr>
            <p:ph idx="1" type="body"/>
          </p:nvPr>
        </p:nvSpPr>
        <p:spPr>
          <a:xfrm>
            <a:off x="-62004" y="609338"/>
            <a:ext cx="179473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M+3 : </a:t>
            </a:r>
            <a:r>
              <a:rPr b="1" lang="fr-FR" sz="2200">
                <a:solidFill>
                  <a:srgbClr val="FF0066"/>
                </a:solidFill>
              </a:rPr>
              <a:t>réponse complète</a:t>
            </a:r>
            <a:endParaRPr/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lang="fr-FR" sz="1600"/>
              <a:t>Poursuite TAXOL </a:t>
            </a:r>
            <a:r>
              <a:rPr lang="fr-FR" sz="2400"/>
              <a:t>+ </a:t>
            </a:r>
            <a:r>
              <a:rPr lang="fr-FR" sz="1400"/>
              <a:t>Herceptin –perjeta</a:t>
            </a:r>
            <a:endParaRPr sz="1400"/>
          </a:p>
        </p:txBody>
      </p:sp>
      <p:sp>
        <p:nvSpPr>
          <p:cNvPr id="420" name="Google Shape;420;p42"/>
          <p:cNvSpPr txBox="1"/>
          <p:nvPr/>
        </p:nvSpPr>
        <p:spPr>
          <a:xfrm>
            <a:off x="1708776" y="609338"/>
            <a:ext cx="1848763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M+ 4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ctr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ENDOXAN</a:t>
            </a:r>
            <a:endParaRPr/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poursuite  Herceptin – perjeta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42"/>
          <p:cNvSpPr txBox="1"/>
          <p:nvPr/>
        </p:nvSpPr>
        <p:spPr>
          <a:xfrm>
            <a:off x="3365108" y="607552"/>
            <a:ext cx="207138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M+ 7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   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PAZOPANIB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42"/>
          <p:cNvSpPr txBox="1"/>
          <p:nvPr/>
        </p:nvSpPr>
        <p:spPr>
          <a:xfrm>
            <a:off x="5096005" y="609338"/>
            <a:ext cx="2276949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M+ 10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locale </a:t>
            </a:r>
            <a:endParaRPr/>
          </a:p>
          <a:p>
            <a:pPr indent="-342900" lvl="0" marL="342900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Char char="✔"/>
            </a:pPr>
            <a:r>
              <a:rPr lang="fr-F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DOXORUBICINE</a:t>
            </a:r>
            <a:endParaRPr/>
          </a:p>
        </p:txBody>
      </p:sp>
      <p:sp>
        <p:nvSpPr>
          <p:cNvPr id="423" name="Google Shape;423;p42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42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42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42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42"/>
          <p:cNvSpPr/>
          <p:nvPr/>
        </p:nvSpPr>
        <p:spPr>
          <a:xfrm>
            <a:off x="7053163" y="2948088"/>
            <a:ext cx="118459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42"/>
          <p:cNvSpPr/>
          <p:nvPr/>
        </p:nvSpPr>
        <p:spPr>
          <a:xfrm>
            <a:off x="1603627" y="2948088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42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42"/>
          <p:cNvSpPr/>
          <p:nvPr/>
        </p:nvSpPr>
        <p:spPr>
          <a:xfrm>
            <a:off x="-41185" y="2635950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1" name="Google Shape;431;p42"/>
          <p:cNvSpPr/>
          <p:nvPr/>
        </p:nvSpPr>
        <p:spPr>
          <a:xfrm>
            <a:off x="8911314" y="2478212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2" name="Google Shape;432;p42"/>
          <p:cNvSpPr/>
          <p:nvPr/>
        </p:nvSpPr>
        <p:spPr>
          <a:xfrm>
            <a:off x="1536934" y="247776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42"/>
          <p:cNvSpPr/>
          <p:nvPr/>
        </p:nvSpPr>
        <p:spPr>
          <a:xfrm>
            <a:off x="3257801" y="2721973"/>
            <a:ext cx="262485" cy="410338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4" name="Google Shape;434;p42"/>
          <p:cNvSpPr/>
          <p:nvPr/>
        </p:nvSpPr>
        <p:spPr>
          <a:xfrm>
            <a:off x="5143485" y="254435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42"/>
          <p:cNvSpPr/>
          <p:nvPr/>
        </p:nvSpPr>
        <p:spPr>
          <a:xfrm>
            <a:off x="7040379" y="254435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6" name="Google Shape;436;p42"/>
          <p:cNvCxnSpPr/>
          <p:nvPr/>
        </p:nvCxnSpPr>
        <p:spPr>
          <a:xfrm flipH="1">
            <a:off x="5885741" y="4135632"/>
            <a:ext cx="111158" cy="266268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37" name="Google Shape;437;p42"/>
          <p:cNvCxnSpPr/>
          <p:nvPr/>
        </p:nvCxnSpPr>
        <p:spPr>
          <a:xfrm>
            <a:off x="5364482" y="4135632"/>
            <a:ext cx="144016" cy="270304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descr="E:\afrinn\Capture.PNG" id="438" name="Google Shape;438;p42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4378226" y="4594685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39" name="Google Shape;439;p42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6223507" y="4706286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40" name="Google Shape;440;p42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 rot="10800000">
            <a:off x="2530562" y="4532396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41" name="Google Shape;441;p42"/>
          <p:cNvPicPr preferRelativeResize="0"/>
          <p:nvPr/>
        </p:nvPicPr>
        <p:blipFill rotWithShape="1">
          <a:blip r:embed="rId6">
            <a:alphaModFix/>
          </a:blip>
          <a:srcRect b="46996" l="38410" r="60612" t="50361"/>
          <a:stretch/>
        </p:blipFill>
        <p:spPr>
          <a:xfrm>
            <a:off x="854919" y="4714301"/>
            <a:ext cx="45719" cy="5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:\afrinn\Capture 2.PNG" id="447" name="Google Shape;447;p43"/>
          <p:cNvPicPr preferRelativeResize="0"/>
          <p:nvPr/>
        </p:nvPicPr>
        <p:blipFill rotWithShape="1">
          <a:blip r:embed="rId3">
            <a:alphaModFix/>
          </a:blip>
          <a:srcRect b="0" l="4230" r="10149" t="0"/>
          <a:stretch/>
        </p:blipFill>
        <p:spPr>
          <a:xfrm>
            <a:off x="-23957" y="2827811"/>
            <a:ext cx="1756683" cy="38296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48" name="Google Shape;448;p43"/>
          <p:cNvPicPr preferRelativeResize="0"/>
          <p:nvPr/>
        </p:nvPicPr>
        <p:blipFill rotWithShape="1">
          <a:blip r:embed="rId4">
            <a:alphaModFix/>
          </a:blip>
          <a:srcRect b="2459" l="52371" r="27522" t="13019"/>
          <a:stretch/>
        </p:blipFill>
        <p:spPr>
          <a:xfrm>
            <a:off x="5161966" y="2933409"/>
            <a:ext cx="2052004" cy="3898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49" name="Google Shape;449;p43"/>
          <p:cNvPicPr preferRelativeResize="0"/>
          <p:nvPr/>
        </p:nvPicPr>
        <p:blipFill rotWithShape="1">
          <a:blip r:embed="rId4">
            <a:alphaModFix/>
          </a:blip>
          <a:srcRect b="5010" l="27251" r="55117" t="12460"/>
          <a:stretch/>
        </p:blipFill>
        <p:spPr>
          <a:xfrm>
            <a:off x="3454078" y="2821106"/>
            <a:ext cx="1786950" cy="37804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50" name="Google Shape;450;p43"/>
          <p:cNvPicPr preferRelativeResize="0"/>
          <p:nvPr/>
        </p:nvPicPr>
        <p:blipFill rotWithShape="1">
          <a:blip r:embed="rId5">
            <a:alphaModFix/>
          </a:blip>
          <a:srcRect b="5453" l="1659" r="81213" t="13678"/>
          <a:stretch/>
        </p:blipFill>
        <p:spPr>
          <a:xfrm>
            <a:off x="1732726" y="2913594"/>
            <a:ext cx="1681153" cy="3587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51" name="Google Shape;451;p43"/>
          <p:cNvPicPr preferRelativeResize="0"/>
          <p:nvPr/>
        </p:nvPicPr>
        <p:blipFill rotWithShape="1">
          <a:blip r:embed="rId6">
            <a:alphaModFix/>
          </a:blip>
          <a:srcRect b="2796" l="79051" r="2099" t="10036"/>
          <a:stretch/>
        </p:blipFill>
        <p:spPr>
          <a:xfrm>
            <a:off x="7154753" y="2775508"/>
            <a:ext cx="1882457" cy="3934273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43"/>
          <p:cNvSpPr txBox="1"/>
          <p:nvPr>
            <p:ph type="title"/>
          </p:nvPr>
        </p:nvSpPr>
        <p:spPr>
          <a:xfrm>
            <a:off x="435279" y="-24340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EVOLUTION</a:t>
            </a:r>
            <a:endParaRPr b="1">
              <a:solidFill>
                <a:srgbClr val="FF0066"/>
              </a:solidFill>
            </a:endParaRPr>
          </a:p>
        </p:txBody>
      </p:sp>
      <p:sp>
        <p:nvSpPr>
          <p:cNvPr id="453" name="Google Shape;453;p43"/>
          <p:cNvSpPr txBox="1"/>
          <p:nvPr>
            <p:ph idx="1" type="body"/>
          </p:nvPr>
        </p:nvSpPr>
        <p:spPr>
          <a:xfrm>
            <a:off x="-62004" y="609338"/>
            <a:ext cx="179473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r>
              <a:rPr lang="fr-FR" sz="2200"/>
              <a:t>M+3 : </a:t>
            </a:r>
            <a:r>
              <a:rPr b="1" lang="fr-FR" sz="2200">
                <a:solidFill>
                  <a:srgbClr val="FF0066"/>
                </a:solidFill>
              </a:rPr>
              <a:t>réponse complète</a:t>
            </a:r>
            <a:endParaRPr/>
          </a:p>
          <a:p>
            <a:pPr indent="-342900" lvl="0" marL="34290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Char char="✔"/>
            </a:pPr>
            <a:r>
              <a:rPr lang="fr-FR" sz="1600"/>
              <a:t>Poursuite TAXOL </a:t>
            </a:r>
            <a:r>
              <a:rPr lang="fr-FR" sz="2400"/>
              <a:t>+ </a:t>
            </a:r>
            <a:r>
              <a:rPr lang="fr-FR" sz="1400"/>
              <a:t>Herceptin –perjeta</a:t>
            </a:r>
            <a:endParaRPr sz="1400"/>
          </a:p>
        </p:txBody>
      </p:sp>
      <p:sp>
        <p:nvSpPr>
          <p:cNvPr id="454" name="Google Shape;454;p43"/>
          <p:cNvSpPr txBox="1"/>
          <p:nvPr/>
        </p:nvSpPr>
        <p:spPr>
          <a:xfrm>
            <a:off x="1708776" y="609338"/>
            <a:ext cx="1848763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M+ 4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ctr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ENDOXAN</a:t>
            </a:r>
            <a:endParaRPr/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</a:t>
            </a:r>
            <a:r>
              <a:rPr lang="fr-FR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poursuite  Herceptin – perjeta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3"/>
          <p:cNvSpPr txBox="1"/>
          <p:nvPr/>
        </p:nvSpPr>
        <p:spPr>
          <a:xfrm>
            <a:off x="3365108" y="607552"/>
            <a:ext cx="2071382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M+ 7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   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locale </a:t>
            </a:r>
            <a:endParaRPr/>
          </a:p>
          <a:p>
            <a:pPr indent="-342900" lvl="0" marL="3429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oto Sans Symbols"/>
              <a:buChar char="✔"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PAZOPANIB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43"/>
          <p:cNvSpPr txBox="1"/>
          <p:nvPr/>
        </p:nvSpPr>
        <p:spPr>
          <a:xfrm>
            <a:off x="5096005" y="609338"/>
            <a:ext cx="2276949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M+ 10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locale </a:t>
            </a:r>
            <a:endParaRPr/>
          </a:p>
          <a:p>
            <a:pPr indent="-342900" lvl="0" marL="342900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Noto Sans Symbols"/>
              <a:buChar char="✔"/>
            </a:pPr>
            <a:r>
              <a:rPr lang="fr-FR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DOXORUBICINE</a:t>
            </a:r>
            <a:endParaRPr/>
          </a:p>
        </p:txBody>
      </p:sp>
      <p:sp>
        <p:nvSpPr>
          <p:cNvPr id="457" name="Google Shape;457;p43"/>
          <p:cNvSpPr txBox="1"/>
          <p:nvPr/>
        </p:nvSpPr>
        <p:spPr>
          <a:xfrm>
            <a:off x="7293032" y="607552"/>
            <a:ext cx="2004734" cy="23042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M+ 13 :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progression</a:t>
            </a:r>
            <a:r>
              <a:rPr lang="fr-FR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fr-FR" sz="22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locale + à distance</a:t>
            </a:r>
            <a:endParaRPr/>
          </a:p>
          <a:p>
            <a:pPr indent="-342900" lvl="0" marL="3429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✔"/>
            </a:pP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GEMCITABINE        </a:t>
            </a:r>
            <a:r>
              <a:rPr lang="fr-FR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+ Herceptin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8" name="Google Shape;458;p43"/>
          <p:cNvSpPr/>
          <p:nvPr/>
        </p:nvSpPr>
        <p:spPr>
          <a:xfrm>
            <a:off x="-23956" y="2721973"/>
            <a:ext cx="9233495" cy="279907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43"/>
          <p:cNvSpPr/>
          <p:nvPr/>
        </p:nvSpPr>
        <p:spPr>
          <a:xfrm>
            <a:off x="-82077" y="6400408"/>
            <a:ext cx="9721080" cy="440432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43"/>
          <p:cNvSpPr/>
          <p:nvPr/>
        </p:nvSpPr>
        <p:spPr>
          <a:xfrm>
            <a:off x="-40335" y="2961646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1" name="Google Shape;461;p43"/>
          <p:cNvSpPr/>
          <p:nvPr/>
        </p:nvSpPr>
        <p:spPr>
          <a:xfrm>
            <a:off x="5143485" y="2985493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43"/>
          <p:cNvSpPr/>
          <p:nvPr/>
        </p:nvSpPr>
        <p:spPr>
          <a:xfrm>
            <a:off x="7053163" y="2948088"/>
            <a:ext cx="118459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63" name="Google Shape;463;p43"/>
          <p:cNvCxnSpPr/>
          <p:nvPr/>
        </p:nvCxnSpPr>
        <p:spPr>
          <a:xfrm>
            <a:off x="7358137" y="4092113"/>
            <a:ext cx="144016" cy="270304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4" name="Google Shape;464;p43"/>
          <p:cNvCxnSpPr/>
          <p:nvPr/>
        </p:nvCxnSpPr>
        <p:spPr>
          <a:xfrm>
            <a:off x="7740352" y="3874344"/>
            <a:ext cx="144016" cy="270304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5" name="Google Shape;465;p43"/>
          <p:cNvCxnSpPr/>
          <p:nvPr/>
        </p:nvCxnSpPr>
        <p:spPr>
          <a:xfrm flipH="1">
            <a:off x="8170400" y="4077072"/>
            <a:ext cx="218024" cy="266765"/>
          </a:xfrm>
          <a:prstGeom prst="straightConnector1">
            <a:avLst/>
          </a:prstGeom>
          <a:noFill/>
          <a:ln cap="flat" cmpd="sng" w="28575">
            <a:solidFill>
              <a:srgbClr val="E36C09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6" name="Google Shape;466;p43"/>
          <p:cNvCxnSpPr/>
          <p:nvPr/>
        </p:nvCxnSpPr>
        <p:spPr>
          <a:xfrm flipH="1">
            <a:off x="8713717" y="3874344"/>
            <a:ext cx="197597" cy="234844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7" name="Google Shape;467;p43"/>
          <p:cNvCxnSpPr/>
          <p:nvPr/>
        </p:nvCxnSpPr>
        <p:spPr>
          <a:xfrm flipH="1">
            <a:off x="8295399" y="3539808"/>
            <a:ext cx="197597" cy="234844"/>
          </a:xfrm>
          <a:prstGeom prst="straightConnector1">
            <a:avLst/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68" name="Google Shape;468;p43"/>
          <p:cNvSpPr/>
          <p:nvPr/>
        </p:nvSpPr>
        <p:spPr>
          <a:xfrm>
            <a:off x="1603627" y="2948088"/>
            <a:ext cx="129100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9" name="Google Shape;469;p43"/>
          <p:cNvSpPr/>
          <p:nvPr/>
        </p:nvSpPr>
        <p:spPr>
          <a:xfrm>
            <a:off x="3365108" y="2933409"/>
            <a:ext cx="97542" cy="346634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0" name="Google Shape;470;p43"/>
          <p:cNvSpPr/>
          <p:nvPr/>
        </p:nvSpPr>
        <p:spPr>
          <a:xfrm>
            <a:off x="-41185" y="2635950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1" name="Google Shape;471;p43"/>
          <p:cNvSpPr/>
          <p:nvPr/>
        </p:nvSpPr>
        <p:spPr>
          <a:xfrm>
            <a:off x="8911314" y="2478212"/>
            <a:ext cx="181197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43"/>
          <p:cNvSpPr/>
          <p:nvPr/>
        </p:nvSpPr>
        <p:spPr>
          <a:xfrm>
            <a:off x="1536934" y="247776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43"/>
          <p:cNvSpPr/>
          <p:nvPr/>
        </p:nvSpPr>
        <p:spPr>
          <a:xfrm>
            <a:off x="3246296" y="2730903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43"/>
          <p:cNvSpPr/>
          <p:nvPr/>
        </p:nvSpPr>
        <p:spPr>
          <a:xfrm>
            <a:off x="5143485" y="2544352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43"/>
          <p:cNvSpPr/>
          <p:nvPr/>
        </p:nvSpPr>
        <p:spPr>
          <a:xfrm>
            <a:off x="7040379" y="2544351"/>
            <a:ext cx="262485" cy="41654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:\afrinn\Capture.PNG" id="476" name="Google Shape;476;p43"/>
          <p:cNvPicPr preferRelativeResize="0"/>
          <p:nvPr/>
        </p:nvPicPr>
        <p:blipFill rotWithShape="1">
          <a:blip r:embed="rId7">
            <a:alphaModFix/>
          </a:blip>
          <a:srcRect b="46996" l="38410" r="60612" t="50361"/>
          <a:stretch/>
        </p:blipFill>
        <p:spPr>
          <a:xfrm>
            <a:off x="4378226" y="4594685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77" name="Google Shape;477;p43"/>
          <p:cNvPicPr preferRelativeResize="0"/>
          <p:nvPr/>
        </p:nvPicPr>
        <p:blipFill rotWithShape="1">
          <a:blip r:embed="rId7">
            <a:alphaModFix/>
          </a:blip>
          <a:srcRect b="50000" l="34391" r="64630" t="47357"/>
          <a:stretch/>
        </p:blipFill>
        <p:spPr>
          <a:xfrm>
            <a:off x="2527583" y="4504646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78" name="Google Shape;478;p43"/>
          <p:cNvPicPr preferRelativeResize="0"/>
          <p:nvPr/>
        </p:nvPicPr>
        <p:blipFill rotWithShape="1">
          <a:blip r:embed="rId7">
            <a:alphaModFix/>
          </a:blip>
          <a:srcRect b="46996" l="38410" r="60612" t="50361"/>
          <a:stretch/>
        </p:blipFill>
        <p:spPr>
          <a:xfrm>
            <a:off x="858729" y="4707094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79" name="Google Shape;479;p43"/>
          <p:cNvPicPr preferRelativeResize="0"/>
          <p:nvPr/>
        </p:nvPicPr>
        <p:blipFill rotWithShape="1">
          <a:blip r:embed="rId7">
            <a:alphaModFix/>
          </a:blip>
          <a:srcRect b="46996" l="38410" r="60612" t="50361"/>
          <a:stretch/>
        </p:blipFill>
        <p:spPr>
          <a:xfrm>
            <a:off x="6211619" y="4681260"/>
            <a:ext cx="45719" cy="558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afrinn\Capture.PNG" id="480" name="Google Shape;480;p43"/>
          <p:cNvPicPr preferRelativeResize="0"/>
          <p:nvPr/>
        </p:nvPicPr>
        <p:blipFill rotWithShape="1">
          <a:blip r:embed="rId7">
            <a:alphaModFix/>
          </a:blip>
          <a:srcRect b="46996" l="38410" r="60612" t="50361"/>
          <a:stretch/>
        </p:blipFill>
        <p:spPr>
          <a:xfrm>
            <a:off x="8147540" y="4675334"/>
            <a:ext cx="45719" cy="55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4"/>
          <p:cNvSpPr txBox="1"/>
          <p:nvPr>
            <p:ph type="title"/>
          </p:nvPr>
        </p:nvSpPr>
        <p:spPr>
          <a:xfrm>
            <a:off x="471395" y="28419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Angiosarcomes mammaires (ASM)</a:t>
            </a:r>
            <a:br>
              <a:rPr b="1" lang="fr-FR">
                <a:solidFill>
                  <a:srgbClr val="FF3399"/>
                </a:solidFill>
              </a:rPr>
            </a:br>
            <a:r>
              <a:rPr lang="fr-FR"/>
              <a:t>DISCUSION </a:t>
            </a:r>
            <a:endParaRPr/>
          </a:p>
        </p:txBody>
      </p:sp>
      <p:sp>
        <p:nvSpPr>
          <p:cNvPr id="487" name="Google Shape;487;p44"/>
          <p:cNvSpPr txBox="1"/>
          <p:nvPr>
            <p:ph idx="1" type="body"/>
          </p:nvPr>
        </p:nvSpPr>
        <p:spPr>
          <a:xfrm>
            <a:off x="408190" y="1284971"/>
            <a:ext cx="6048672" cy="12720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fr-FR" sz="2400"/>
              <a:t>Origine : </a:t>
            </a:r>
            <a:r>
              <a:rPr b="1" lang="fr-FR" sz="2400"/>
              <a:t>endothélium vasculaire </a:t>
            </a:r>
            <a:endParaRPr/>
          </a:p>
          <a:p>
            <a:pPr indent="0" lvl="0" marL="0" rtl="0" algn="l"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400"/>
          </a:p>
          <a:p>
            <a:pPr indent="-342900" lvl="0" marL="342900" rtl="0" algn="l"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fr-FR" sz="2400"/>
              <a:t>Incidence : </a:t>
            </a:r>
            <a:r>
              <a:rPr b="1" lang="fr-FR" sz="2400"/>
              <a:t>1% </a:t>
            </a:r>
            <a:r>
              <a:rPr lang="fr-FR" sz="2400"/>
              <a:t>des sarcomes des tissus mous </a:t>
            </a:r>
            <a:endParaRPr sz="2400"/>
          </a:p>
          <a:p>
            <a:pPr indent="0" lvl="0" marL="0" rtl="0" algn="l"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lang="fr-FR" sz="2400"/>
              <a:t>                         0,04%</a:t>
            </a:r>
            <a:r>
              <a:rPr lang="fr-FR" sz="2400"/>
              <a:t> des tumeurs mammaires</a:t>
            </a:r>
            <a:endParaRPr sz="2400"/>
          </a:p>
          <a:p>
            <a:pPr indent="0" lvl="0" marL="0" rtl="0" algn="l">
              <a:spcBef>
                <a:spcPts val="408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400"/>
          </a:p>
        </p:txBody>
      </p:sp>
      <p:pic>
        <p:nvPicPr>
          <p:cNvPr id="488" name="Google Shape;488;p44"/>
          <p:cNvPicPr preferRelativeResize="0"/>
          <p:nvPr/>
        </p:nvPicPr>
        <p:blipFill rotWithShape="1">
          <a:blip r:embed="rId3">
            <a:alphaModFix/>
          </a:blip>
          <a:srcRect b="16667" l="38370" r="17725" t="21994"/>
          <a:stretch/>
        </p:blipFill>
        <p:spPr>
          <a:xfrm>
            <a:off x="482757" y="3751920"/>
            <a:ext cx="3086596" cy="242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44"/>
          <p:cNvPicPr preferRelativeResize="0"/>
          <p:nvPr/>
        </p:nvPicPr>
        <p:blipFill rotWithShape="1">
          <a:blip r:embed="rId4">
            <a:alphaModFix/>
          </a:blip>
          <a:srcRect b="21944" l="60236" r="844" t="21110"/>
          <a:stretch/>
        </p:blipFill>
        <p:spPr>
          <a:xfrm>
            <a:off x="4124822" y="3743397"/>
            <a:ext cx="2957710" cy="2434200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44"/>
          <p:cNvSpPr/>
          <p:nvPr/>
        </p:nvSpPr>
        <p:spPr>
          <a:xfrm>
            <a:off x="4125456" y="2674703"/>
            <a:ext cx="4608512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Secondaires (80%)</a:t>
            </a:r>
            <a:r>
              <a:rPr b="0" i="0" lang="fr-FR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suite à un traitement d’un carcinome mammaire (5-10 ans après</a:t>
            </a:r>
            <a:r>
              <a:rPr b="0" i="0" lang="fr-FR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:  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44"/>
          <p:cNvSpPr/>
          <p:nvPr/>
        </p:nvSpPr>
        <p:spPr>
          <a:xfrm>
            <a:off x="462796" y="2557015"/>
            <a:ext cx="366266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Deux types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Primitifs (20%)</a:t>
            </a:r>
            <a:r>
              <a:rPr lang="fr-FR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femmes jeunes et sans antécédent </a:t>
            </a:r>
            <a:endParaRPr/>
          </a:p>
        </p:txBody>
      </p:sp>
      <p:sp>
        <p:nvSpPr>
          <p:cNvPr id="492" name="Google Shape;492;p44"/>
          <p:cNvSpPr/>
          <p:nvPr/>
        </p:nvSpPr>
        <p:spPr>
          <a:xfrm>
            <a:off x="6086680" y="3933056"/>
            <a:ext cx="3237847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2" marL="12001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fr-F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lymphœdème chronique (syndrome de Stewart-Treves)</a:t>
            </a:r>
            <a:endParaRPr/>
          </a:p>
          <a:p>
            <a:pPr indent="-171450" lvl="2" marL="12001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2" marL="12001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fr-FR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radiothérapie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3" name="Google Shape;493;p44"/>
          <p:cNvSpPr/>
          <p:nvPr/>
        </p:nvSpPr>
        <p:spPr>
          <a:xfrm>
            <a:off x="10988" y="6295384"/>
            <a:ext cx="9420654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*Varghese B et al. Primary Angiosarcoma Of the Breast: A Case Report. J Radio. 2019 Feb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*Cassou-Mounat T et al. Primary and Secondary Breast Angiosarcoma: FDG PET/CT Series. Clin Nucl Med. 2019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*Majeski et al. Cutaneous AS in an irradiated breast after breast conservation therapy for cancer: association with chronic breast lymphedema. J Surg Oncol. Juill 2020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45"/>
          <p:cNvSpPr txBox="1"/>
          <p:nvPr>
            <p:ph type="title"/>
          </p:nvPr>
        </p:nvSpPr>
        <p:spPr>
          <a:xfrm>
            <a:off x="395536" y="188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Angiosarcomes mammaires (ASM) </a:t>
            </a:r>
            <a:br>
              <a:rPr lang="fr-FR"/>
            </a:br>
            <a:endParaRPr/>
          </a:p>
        </p:txBody>
      </p:sp>
      <p:sp>
        <p:nvSpPr>
          <p:cNvPr id="500" name="Google Shape;500;p45"/>
          <p:cNvSpPr txBox="1"/>
          <p:nvPr>
            <p:ph idx="1" type="body"/>
          </p:nvPr>
        </p:nvSpPr>
        <p:spPr>
          <a:xfrm>
            <a:off x="539551" y="836712"/>
            <a:ext cx="8444791" cy="5112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fr-FR" sz="1800"/>
              <a:t>Pronostic : </a:t>
            </a:r>
            <a:r>
              <a:rPr b="1" lang="fr-FR" sz="1800"/>
              <a:t>SOMBRE </a:t>
            </a:r>
            <a:endParaRPr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fr-FR" sz="1800"/>
              <a:t>Survie globale à 5 ans : </a:t>
            </a:r>
            <a:r>
              <a:rPr b="1" lang="fr-FR" sz="1800"/>
              <a:t>28-54% -</a:t>
            </a:r>
            <a:r>
              <a:rPr lang="fr-FR" sz="1800"/>
              <a:t> Récidive locale : </a:t>
            </a:r>
            <a:r>
              <a:rPr b="1" lang="fr-FR" sz="1800"/>
              <a:t>35-66%</a:t>
            </a:r>
            <a:r>
              <a:rPr lang="fr-FR" sz="1800"/>
              <a:t> - Métastases : </a:t>
            </a:r>
            <a:r>
              <a:rPr b="1" lang="fr-FR" sz="1800"/>
              <a:t>30-35%</a:t>
            </a:r>
            <a:r>
              <a:rPr lang="fr-FR" sz="1800"/>
              <a:t>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pic>
        <p:nvPicPr>
          <p:cNvPr id="501" name="Google Shape;501;p45"/>
          <p:cNvPicPr preferRelativeResize="0"/>
          <p:nvPr/>
        </p:nvPicPr>
        <p:blipFill rotWithShape="1">
          <a:blip r:embed="rId3">
            <a:alphaModFix/>
          </a:blip>
          <a:srcRect b="6388" l="22813" r="17031" t="8611"/>
          <a:stretch/>
        </p:blipFill>
        <p:spPr>
          <a:xfrm>
            <a:off x="2105900" y="1678789"/>
            <a:ext cx="4194292" cy="3333645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45"/>
          <p:cNvSpPr/>
          <p:nvPr/>
        </p:nvSpPr>
        <p:spPr>
          <a:xfrm>
            <a:off x="3515838" y="5015186"/>
            <a:ext cx="316835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M+4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Progression sous Taxol </a:t>
            </a:r>
            <a:endParaRPr/>
          </a:p>
        </p:txBody>
      </p:sp>
      <p:sp>
        <p:nvSpPr>
          <p:cNvPr id="503" name="Google Shape;503;p45"/>
          <p:cNvSpPr/>
          <p:nvPr/>
        </p:nvSpPr>
        <p:spPr>
          <a:xfrm>
            <a:off x="6494462" y="5001276"/>
            <a:ext cx="279005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M+7 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sous</a:t>
            </a:r>
            <a:r>
              <a:rPr b="1" lang="fr-FR" sz="1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CAELYX= Décès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4" name="Google Shape;504;p45"/>
          <p:cNvSpPr/>
          <p:nvPr/>
        </p:nvSpPr>
        <p:spPr>
          <a:xfrm>
            <a:off x="26966" y="6049815"/>
            <a:ext cx="9117033" cy="9925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Bonito FJP, de Almeida Cerejeira D, Dahlstedt-Ferreira C, Oliveira Coelho H, Rosas R. Radiation-induced angiosarcoma of the breast: A review. Breast J. 2020 </a:t>
            </a:r>
            <a:endParaRPr i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*Seinen al. Radiation-associated angiosarcoma after breast cancer: High recurrence rate and poor survival despite surgical treatment with R0 resection. Ann. Surg. Oncol.2012</a:t>
            </a:r>
            <a:endParaRPr i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Gutkin et al. Angiosar-coma of the breast: Management and outcomes. Am. J. Clin. Oncol. 2020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*Chen KTK, Kirkegaard DD, Bocian JJ. Angiosarcoma of the breast. Cancer1980;46:368-71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45"/>
          <p:cNvSpPr/>
          <p:nvPr/>
        </p:nvSpPr>
        <p:spPr>
          <a:xfrm>
            <a:off x="2066391" y="4831811"/>
            <a:ext cx="216024" cy="3389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6" name="Google Shape;506;p45"/>
          <p:cNvSpPr/>
          <p:nvPr/>
        </p:nvSpPr>
        <p:spPr>
          <a:xfrm>
            <a:off x="4067944" y="1556792"/>
            <a:ext cx="216024" cy="3458394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45"/>
          <p:cNvSpPr/>
          <p:nvPr/>
        </p:nvSpPr>
        <p:spPr>
          <a:xfrm>
            <a:off x="3944888" y="1678789"/>
            <a:ext cx="216024" cy="3389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p45"/>
          <p:cNvSpPr/>
          <p:nvPr/>
        </p:nvSpPr>
        <p:spPr>
          <a:xfrm>
            <a:off x="3943948" y="4694052"/>
            <a:ext cx="216024" cy="3389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45"/>
          <p:cNvSpPr/>
          <p:nvPr/>
        </p:nvSpPr>
        <p:spPr>
          <a:xfrm>
            <a:off x="2098476" y="1661724"/>
            <a:ext cx="216024" cy="338929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0" name="Google Shape;510;p45"/>
          <p:cNvSpPr txBox="1"/>
          <p:nvPr/>
        </p:nvSpPr>
        <p:spPr>
          <a:xfrm>
            <a:off x="1403648" y="1678789"/>
            <a:ext cx="8787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Cas n°2</a:t>
            </a:r>
            <a:endParaRPr b="1" sz="1800">
              <a:solidFill>
                <a:srgbClr val="FF006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1" name="Google Shape;511;p45"/>
          <p:cNvSpPr/>
          <p:nvPr/>
        </p:nvSpPr>
        <p:spPr>
          <a:xfrm>
            <a:off x="1475656" y="5012434"/>
            <a:ext cx="21949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M0</a:t>
            </a:r>
            <a:r>
              <a:rPr lang="fr-FR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Diagnostic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45"/>
          <p:cNvSpPr/>
          <p:nvPr/>
        </p:nvSpPr>
        <p:spPr>
          <a:xfrm>
            <a:off x="1973052" y="1609541"/>
            <a:ext cx="4711138" cy="69248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4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Angiosarcomes mammaires (ASM) </a:t>
            </a:r>
            <a:br>
              <a:rPr lang="fr-FR"/>
            </a:br>
            <a:endParaRPr/>
          </a:p>
        </p:txBody>
      </p:sp>
      <p:sp>
        <p:nvSpPr>
          <p:cNvPr id="519" name="Google Shape;519;p46"/>
          <p:cNvSpPr/>
          <p:nvPr/>
        </p:nvSpPr>
        <p:spPr>
          <a:xfrm>
            <a:off x="822821" y="1412776"/>
            <a:ext cx="4829299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2400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Métastases </a:t>
            </a: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 ordre de fréquence 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Poumons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Peau et tissus sous-cutanés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b="1"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Os</a:t>
            </a: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Foie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Système nerveux central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fr-FR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Ovaires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46"/>
          <p:cNvSpPr/>
          <p:nvPr/>
        </p:nvSpPr>
        <p:spPr>
          <a:xfrm>
            <a:off x="273425" y="6169751"/>
            <a:ext cx="8496944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Bonito FJP, de Almeida Cerejeira D, Dahlstedt-Ferreira C, Oliveira Coelho H, Rosas R. Radiation-induced angiosarcoma of the breast: A review. Breast J. 2020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Chen KTK, Kirkegaard DD, Bocian JJ. Angiosarcoma of the breast. Cancer1980;46:368-71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 Zeng W, Styblo TM, Li S, Sepulveda JN, Schuster DM. Breast angiosarcoma: FDG PET findings. Clin Nucl Med. 2009 Jul;34(7):443-5. </a:t>
            </a:r>
            <a:endParaRPr/>
          </a:p>
        </p:txBody>
      </p:sp>
      <p:pic>
        <p:nvPicPr>
          <p:cNvPr id="521" name="Google Shape;521;p46"/>
          <p:cNvPicPr preferRelativeResize="0"/>
          <p:nvPr/>
        </p:nvPicPr>
        <p:blipFill rotWithShape="1">
          <a:blip r:embed="rId3">
            <a:alphaModFix/>
          </a:blip>
          <a:srcRect b="29674" l="68124" r="14844" t="27283"/>
          <a:stretch/>
        </p:blipFill>
        <p:spPr>
          <a:xfrm>
            <a:off x="5508104" y="836712"/>
            <a:ext cx="2664296" cy="5176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47"/>
          <p:cNvSpPr txBox="1"/>
          <p:nvPr>
            <p:ph type="title"/>
          </p:nvPr>
        </p:nvSpPr>
        <p:spPr>
          <a:xfrm>
            <a:off x="395536" y="188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Angiosarcomes mammaires (ASM) </a:t>
            </a:r>
            <a:br>
              <a:rPr lang="fr-FR"/>
            </a:br>
            <a:r>
              <a:rPr lang="fr-FR"/>
              <a:t>TRAITEMENTS</a:t>
            </a:r>
            <a:endParaRPr/>
          </a:p>
        </p:txBody>
      </p:sp>
      <p:sp>
        <p:nvSpPr>
          <p:cNvPr id="528" name="Google Shape;528;p47"/>
          <p:cNvSpPr txBox="1"/>
          <p:nvPr>
            <p:ph idx="1" type="body"/>
          </p:nvPr>
        </p:nvSpPr>
        <p:spPr>
          <a:xfrm>
            <a:off x="467544" y="1412776"/>
            <a:ext cx="8208912" cy="45365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fr-FR" sz="1800"/>
              <a:t>RCP</a:t>
            </a:r>
            <a:r>
              <a:rPr lang="fr-FR" sz="1800"/>
              <a:t> Sarcomes (tissus mous et os) +++</a:t>
            </a:r>
            <a:endParaRPr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fr-FR" sz="1800"/>
              <a:t>Gold standard = chirurgie </a:t>
            </a:r>
            <a:endParaRPr/>
          </a:p>
          <a:p>
            <a:pPr indent="-285750" lvl="1" marL="74295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fr-FR" sz="1800"/>
              <a:t>exérèse complète soit </a:t>
            </a:r>
            <a:r>
              <a:rPr b="1" lang="fr-FR" sz="1800" u="sng"/>
              <a:t>mastectomie ++</a:t>
            </a:r>
            <a:endParaRPr/>
          </a:p>
          <a:p>
            <a:pPr indent="-285750" lvl="1" marL="74295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fr-FR" sz="1800"/>
              <a:t>curage complémentaire </a:t>
            </a:r>
            <a:r>
              <a:rPr b="1" lang="fr-FR" sz="1800" u="sng"/>
              <a:t>non recommandé </a:t>
            </a:r>
            <a:r>
              <a:rPr lang="fr-FR" sz="1800"/>
              <a:t>sauf si point d’appel clinique </a:t>
            </a:r>
            <a:r>
              <a:rPr i="1" lang="fr-FR" sz="1800"/>
              <a:t>(Ann Oncol 2014;25:iii102).</a:t>
            </a:r>
            <a:endParaRPr/>
          </a:p>
          <a:p>
            <a:pPr indent="-171450" lvl="1" marL="74295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fr-FR" sz="1800"/>
              <a:t>Forme radio-induite :  mastectomie complète incluant la </a:t>
            </a:r>
            <a:r>
              <a:rPr b="1" lang="fr-FR" sz="1800" u="sng"/>
              <a:t>totalité du tissu cutané irradié </a:t>
            </a:r>
            <a:r>
              <a:rPr lang="fr-FR" sz="1800"/>
              <a:t>augmenterait la survie sans progression et la survie totale </a:t>
            </a:r>
            <a:r>
              <a:rPr i="1" lang="fr-FR" sz="1800"/>
              <a:t>(Ann Surg Oncol 2012;19:3801).</a:t>
            </a:r>
            <a:endParaRPr/>
          </a:p>
          <a:p>
            <a:pPr indent="-2286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fr-FR" sz="1800"/>
              <a:t>Si croissance rapide / formes inopérables :  </a:t>
            </a:r>
            <a:r>
              <a:rPr b="1" lang="fr-FR" sz="1800"/>
              <a:t>chimiothérapie </a:t>
            </a:r>
            <a:endParaRPr/>
          </a:p>
          <a:p>
            <a:pPr indent="-285750" lvl="1" marL="74295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fr-FR" sz="1800"/>
              <a:t>efficacité en néoadjuvant ou adjuvante des ASM secondaires  / métastatiques : débattue dans la littérature  </a:t>
            </a:r>
            <a:r>
              <a:rPr i="1" lang="fr-FR" sz="1800"/>
              <a:t>(Cancer 2008;113:573) (Eur J Dermatol 2011;21:539).</a:t>
            </a:r>
            <a:endParaRPr/>
          </a:p>
          <a:p>
            <a:pPr indent="-285750" lvl="1" marL="74295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fr-FR" sz="1800"/>
              <a:t>à base de taxanes : seraient efficaces </a:t>
            </a:r>
            <a:r>
              <a:rPr i="1" lang="fr-FR" sz="1800"/>
              <a:t>(J Clin Oncol; 2008).</a:t>
            </a:r>
            <a:endParaRPr sz="1800"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fr-FR" sz="1800"/>
              <a:t>Radiothérapie </a:t>
            </a:r>
            <a:r>
              <a:rPr lang="fr-FR" sz="1800"/>
              <a:t>: éventuellement si marge de résection positive.</a:t>
            </a:r>
            <a:endParaRPr sz="1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48"/>
          <p:cNvSpPr txBox="1"/>
          <p:nvPr>
            <p:ph type="title"/>
          </p:nvPr>
        </p:nvSpPr>
        <p:spPr>
          <a:xfrm>
            <a:off x="395536" y="47667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Calibri"/>
              <a:buNone/>
            </a:pPr>
            <a:r>
              <a:rPr b="1" lang="fr-FR">
                <a:solidFill>
                  <a:srgbClr val="FF3399"/>
                </a:solidFill>
              </a:rPr>
              <a:t>Angiosarcomes mammaires (ASM) </a:t>
            </a:r>
            <a:br>
              <a:rPr lang="fr-FR"/>
            </a:br>
            <a:r>
              <a:rPr lang="fr-FR"/>
              <a:t>CONCLUSION</a:t>
            </a:r>
            <a:br>
              <a:rPr lang="fr-FR"/>
            </a:br>
            <a:endParaRPr/>
          </a:p>
        </p:txBody>
      </p:sp>
      <p:sp>
        <p:nvSpPr>
          <p:cNvPr id="535" name="Google Shape;535;p48"/>
          <p:cNvSpPr txBox="1"/>
          <p:nvPr>
            <p:ph idx="1" type="body"/>
          </p:nvPr>
        </p:nvSpPr>
        <p:spPr>
          <a:xfrm>
            <a:off x="467544" y="170080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b="1" lang="fr-FR" sz="2000"/>
              <a:t>1% </a:t>
            </a:r>
            <a:r>
              <a:rPr lang="fr-FR" sz="2000"/>
              <a:t>des sarcomes des tissus mous, </a:t>
            </a:r>
            <a:r>
              <a:rPr b="1" lang="fr-FR" sz="2000"/>
              <a:t>0,04%</a:t>
            </a:r>
            <a:r>
              <a:rPr lang="fr-FR" sz="2000"/>
              <a:t> des tumeurs mammaires et dans </a:t>
            </a:r>
            <a:r>
              <a:rPr b="1" lang="fr-FR" sz="2000"/>
              <a:t>80% cas secondaire </a:t>
            </a:r>
            <a:r>
              <a:rPr lang="fr-FR" sz="2000"/>
              <a:t>(délai : 5-10 ans)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b="1" sz="20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Place de la TEP  FDG </a:t>
            </a:r>
            <a:r>
              <a:rPr b="1" lang="fr-FR" sz="2000"/>
              <a:t>: bilan d’extension et suivi thérapeutique.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b="1" lang="fr-FR" sz="2000"/>
              <a:t>Risque de FN ++ (en imagerie, clinique et anatomopathologie) </a:t>
            </a:r>
            <a:endParaRPr/>
          </a:p>
          <a:p>
            <a:pPr indent="-342900" lvl="1" marL="74295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fr-FR" sz="2000"/>
              <a:t>intérêt d’autres traceurs : Ga-FAPI ?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b="1" sz="2000"/>
          </a:p>
          <a:p>
            <a:pPr indent="-342900" lvl="0" marL="3429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fr-FR" sz="2000"/>
              <a:t>Prise en charge </a:t>
            </a:r>
            <a:r>
              <a:rPr b="1" lang="fr-FR" sz="2000"/>
              <a:t>PLURIDISCIPLINAIRE (</a:t>
            </a:r>
            <a:r>
              <a:rPr lang="fr-FR" sz="2000"/>
              <a:t>NETSARC) </a:t>
            </a:r>
            <a:r>
              <a:rPr b="1" lang="fr-FR" sz="2000"/>
              <a:t>: </a:t>
            </a:r>
            <a:r>
              <a:rPr lang="fr-FR" sz="2000"/>
              <a:t>chirurgie (gold standard) +/- chimiothérapie, radiothérapie</a:t>
            </a:r>
            <a:endParaRPr/>
          </a:p>
          <a:p>
            <a:pPr indent="0" lvl="0" marL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b="1" sz="2000"/>
          </a:p>
          <a:p>
            <a:pPr indent="-3429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b="1" lang="fr-FR" sz="1800"/>
              <a:t>Pronostic sombre </a:t>
            </a:r>
            <a:r>
              <a:rPr lang="fr-FR" sz="1800"/>
              <a:t>(risque élevé de récidive locale et métastases)</a:t>
            </a:r>
            <a:endParaRPr b="1" sz="1800"/>
          </a:p>
          <a:p>
            <a:pPr indent="-228600" lvl="0" marL="3429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b="1" sz="1800"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49"/>
          <p:cNvSpPr txBox="1"/>
          <p:nvPr>
            <p:ph type="ctrTitle"/>
          </p:nvPr>
        </p:nvSpPr>
        <p:spPr>
          <a:xfrm>
            <a:off x="257583" y="1848468"/>
            <a:ext cx="8064896" cy="216388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ts val="6600"/>
              <a:buFont typeface="Overlock"/>
              <a:buNone/>
            </a:pPr>
            <a:r>
              <a:rPr b="1" lang="fr-FR" sz="6600">
                <a:solidFill>
                  <a:srgbClr val="FF3399"/>
                </a:solidFill>
                <a:latin typeface="Overlock"/>
                <a:ea typeface="Overlock"/>
                <a:cs typeface="Overlock"/>
                <a:sym typeface="Overlock"/>
              </a:rPr>
              <a:t>Merci pour votre Attention</a:t>
            </a:r>
            <a:endParaRPr b="1" sz="6600">
              <a:solidFill>
                <a:srgbClr val="FF3399"/>
              </a:solidFill>
              <a:latin typeface="Overlock"/>
              <a:ea typeface="Overlock"/>
              <a:cs typeface="Overlock"/>
              <a:sym typeface="Overlock"/>
            </a:endParaRPr>
          </a:p>
        </p:txBody>
      </p:sp>
      <p:pic>
        <p:nvPicPr>
          <p:cNvPr id="541" name="Google Shape;541;p49"/>
          <p:cNvPicPr preferRelativeResize="0"/>
          <p:nvPr/>
        </p:nvPicPr>
        <p:blipFill rotWithShape="1">
          <a:blip r:embed="rId3">
            <a:alphaModFix/>
          </a:blip>
          <a:srcRect b="27631" l="3049" r="8190" t="21574"/>
          <a:stretch/>
        </p:blipFill>
        <p:spPr>
          <a:xfrm>
            <a:off x="5353113" y="5456490"/>
            <a:ext cx="3381829" cy="1088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4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72200" y="2996952"/>
            <a:ext cx="1008112" cy="1515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543" name="Google Shape;543;p49"/>
          <p:cNvPicPr preferRelativeResize="0"/>
          <p:nvPr/>
        </p:nvPicPr>
        <p:blipFill rotWithShape="1">
          <a:blip r:embed="rId5">
            <a:alphaModFix/>
          </a:blip>
          <a:srcRect b="74585" l="14366" r="15476" t="6790"/>
          <a:stretch/>
        </p:blipFill>
        <p:spPr>
          <a:xfrm>
            <a:off x="251520" y="5626531"/>
            <a:ext cx="5012614" cy="7484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/>
          <p:nvPr>
            <p:ph type="title"/>
          </p:nvPr>
        </p:nvSpPr>
        <p:spPr>
          <a:xfrm>
            <a:off x="251520" y="52292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</a:pPr>
            <a:r>
              <a:rPr b="1" lang="fr-FR">
                <a:solidFill>
                  <a:schemeClr val="lt1"/>
                </a:solidFill>
              </a:rPr>
              <a:t>TEP de surveillance mai 2020 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15" name="Google Shape;115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/>
          </a:p>
        </p:txBody>
      </p:sp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/>
          </a:blip>
          <a:srcRect b="11667" l="25521" r="20208" t="12963"/>
          <a:stretch/>
        </p:blipFill>
        <p:spPr>
          <a:xfrm>
            <a:off x="4201105" y="3271609"/>
            <a:ext cx="4590932" cy="3586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 rotWithShape="1">
          <a:blip r:embed="rId4">
            <a:alphaModFix/>
          </a:blip>
          <a:srcRect b="13889" l="25311" r="20834" t="16667"/>
          <a:stretch/>
        </p:blipFill>
        <p:spPr>
          <a:xfrm>
            <a:off x="4282071" y="211313"/>
            <a:ext cx="4429000" cy="32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/>
          <p:nvPr/>
        </p:nvSpPr>
        <p:spPr>
          <a:xfrm>
            <a:off x="5660102" y="352128"/>
            <a:ext cx="288032" cy="288032"/>
          </a:xfrm>
          <a:prstGeom prst="ellipse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16"/>
          <p:cNvSpPr/>
          <p:nvPr/>
        </p:nvSpPr>
        <p:spPr>
          <a:xfrm>
            <a:off x="5660102" y="3645024"/>
            <a:ext cx="288032" cy="288032"/>
          </a:xfrm>
          <a:prstGeom prst="ellipse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0" name="Google Shape;120;p16"/>
          <p:cNvPicPr preferRelativeResize="0"/>
          <p:nvPr/>
        </p:nvPicPr>
        <p:blipFill rotWithShape="1">
          <a:blip r:embed="rId5">
            <a:alphaModFix/>
          </a:blip>
          <a:srcRect b="16587" l="39234" r="39113" t="16665"/>
          <a:stretch/>
        </p:blipFill>
        <p:spPr>
          <a:xfrm>
            <a:off x="49502" y="-8260"/>
            <a:ext cx="3959805" cy="68662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1" name="Google Shape;121;p16"/>
          <p:cNvCxnSpPr/>
          <p:nvPr/>
        </p:nvCxnSpPr>
        <p:spPr>
          <a:xfrm>
            <a:off x="660500" y="2183160"/>
            <a:ext cx="864096" cy="432048"/>
          </a:xfrm>
          <a:prstGeom prst="straightConnector1">
            <a:avLst/>
          </a:prstGeom>
          <a:noFill/>
          <a:ln cap="flat" cmpd="sng" w="254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122" name="Google Shape;122;p16"/>
          <p:cNvCxnSpPr/>
          <p:nvPr/>
        </p:nvCxnSpPr>
        <p:spPr>
          <a:xfrm flipH="1">
            <a:off x="2483768" y="1709563"/>
            <a:ext cx="360040" cy="216024"/>
          </a:xfrm>
          <a:prstGeom prst="straightConnector1">
            <a:avLst/>
          </a:prstGeom>
          <a:noFill/>
          <a:ln cap="flat" cmpd="sng" w="25400">
            <a:solidFill>
              <a:srgbClr val="00B0F0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/>
          <p:nvPr>
            <p:ph type="title"/>
          </p:nvPr>
        </p:nvSpPr>
        <p:spPr>
          <a:xfrm>
            <a:off x="457200" y="-2738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400"/>
              <a:buFont typeface="Calibri"/>
              <a:buNone/>
            </a:pPr>
            <a:r>
              <a:rPr b="1" lang="fr-FR">
                <a:solidFill>
                  <a:srgbClr val="FF0066"/>
                </a:solidFill>
              </a:rPr>
              <a:t>1</a:t>
            </a:r>
            <a:r>
              <a:rPr b="1" baseline="30000" lang="fr-FR">
                <a:solidFill>
                  <a:srgbClr val="FF0066"/>
                </a:solidFill>
              </a:rPr>
              <a:t>er</a:t>
            </a:r>
            <a:r>
              <a:rPr b="1" lang="fr-FR">
                <a:solidFill>
                  <a:srgbClr val="FF0066"/>
                </a:solidFill>
              </a:rPr>
              <a:t> réflexe = examen clinique </a:t>
            </a:r>
            <a:endParaRPr/>
          </a:p>
        </p:txBody>
      </p:sp>
      <p:pic>
        <p:nvPicPr>
          <p:cNvPr id="129" name="Google Shape;129;p17"/>
          <p:cNvPicPr preferRelativeResize="0"/>
          <p:nvPr/>
        </p:nvPicPr>
        <p:blipFill rotWithShape="1">
          <a:blip r:embed="rId3">
            <a:alphaModFix/>
          </a:blip>
          <a:srcRect b="30233" l="52031" r="30937" t="44767"/>
          <a:stretch/>
        </p:blipFill>
        <p:spPr>
          <a:xfrm>
            <a:off x="1475656" y="1116872"/>
            <a:ext cx="6480720" cy="5113227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/>
          <p:nvPr>
            <p:ph idx="1" type="body"/>
          </p:nvPr>
        </p:nvSpPr>
        <p:spPr>
          <a:xfrm>
            <a:off x="4932041" y="1916832"/>
            <a:ext cx="2880320" cy="34879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b="1" lang="fr-FR"/>
              <a:t>Micronodule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indolore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violacé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induré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b="1" lang="fr-FR"/>
              <a:t>d’apparition récente </a:t>
            </a:r>
            <a:endParaRPr b="1"/>
          </a:p>
        </p:txBody>
      </p:sp>
      <p:sp>
        <p:nvSpPr>
          <p:cNvPr id="131" name="Google Shape;131;p17"/>
          <p:cNvSpPr/>
          <p:nvPr/>
        </p:nvSpPr>
        <p:spPr>
          <a:xfrm rot="-6744985">
            <a:off x="2071855" y="3123596"/>
            <a:ext cx="2652977" cy="1171655"/>
          </a:xfrm>
          <a:prstGeom prst="rightArrow">
            <a:avLst>
              <a:gd fmla="val 33928" name="adj1"/>
              <a:gd fmla="val 103877" name="adj2"/>
            </a:avLst>
          </a:prstGeom>
          <a:solidFill>
            <a:srgbClr val="FF0066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/>
          <p:nvPr>
            <p:ph type="title"/>
          </p:nvPr>
        </p:nvSpPr>
        <p:spPr>
          <a:xfrm>
            <a:off x="467544" y="0"/>
            <a:ext cx="84352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QCM 1 : Cet aspect fait évoquer </a:t>
            </a:r>
            <a:endParaRPr/>
          </a:p>
        </p:txBody>
      </p:sp>
      <p:sp>
        <p:nvSpPr>
          <p:cNvPr id="138" name="Google Shape;138;p18"/>
          <p:cNvSpPr txBox="1"/>
          <p:nvPr>
            <p:ph idx="1" type="body"/>
          </p:nvPr>
        </p:nvSpPr>
        <p:spPr>
          <a:xfrm>
            <a:off x="0" y="1600200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14350" lvl="2" marL="131445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UcPeriod"/>
            </a:pPr>
            <a:r>
              <a:rPr lang="fr-FR" sz="3000"/>
              <a:t>récidive locale </a:t>
            </a:r>
            <a:endParaRPr sz="3000"/>
          </a:p>
          <a:p>
            <a:pPr indent="-514350" lvl="2" marL="13144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UcPeriod"/>
            </a:pPr>
            <a:r>
              <a:rPr lang="fr-FR" sz="3000"/>
              <a:t>folliculite</a:t>
            </a:r>
            <a:endParaRPr sz="3000"/>
          </a:p>
          <a:p>
            <a:pPr indent="-514350" lvl="2" marL="13144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UcPeriod"/>
            </a:pPr>
            <a:r>
              <a:rPr lang="fr-FR" sz="3000"/>
              <a:t>piqûre d’insecte</a:t>
            </a:r>
            <a:endParaRPr/>
          </a:p>
          <a:p>
            <a:pPr indent="-514350" lvl="2" marL="13144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UcPeriod"/>
            </a:pPr>
            <a:r>
              <a:rPr lang="fr-FR" sz="3000"/>
              <a:t>granulome inflammatoire</a:t>
            </a:r>
            <a:endParaRPr sz="3000"/>
          </a:p>
          <a:p>
            <a:pPr indent="-514350" lvl="2" marL="131445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UcPeriod"/>
            </a:pPr>
            <a:r>
              <a:rPr lang="fr-FR" sz="3000"/>
              <a:t>nodule de perméation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/>
          <p:nvPr>
            <p:ph type="title"/>
          </p:nvPr>
        </p:nvSpPr>
        <p:spPr>
          <a:xfrm>
            <a:off x="395536" y="20618"/>
            <a:ext cx="843528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QCM 1 : Cet aspect fait évoquer </a:t>
            </a:r>
            <a:endParaRPr/>
          </a:p>
        </p:txBody>
      </p:sp>
      <p:sp>
        <p:nvSpPr>
          <p:cNvPr id="145" name="Google Shape;145;p19"/>
          <p:cNvSpPr txBox="1"/>
          <p:nvPr>
            <p:ph idx="1" type="body"/>
          </p:nvPr>
        </p:nvSpPr>
        <p:spPr>
          <a:xfrm>
            <a:off x="0" y="1600200"/>
            <a:ext cx="91440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514350" lvl="2" marL="13144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Calibri"/>
              <a:buAutoNum type="alphaUcPeriod"/>
            </a:pPr>
            <a:r>
              <a:rPr b="1" lang="fr-FR" sz="3000">
                <a:solidFill>
                  <a:srgbClr val="00B050"/>
                </a:solidFill>
              </a:rPr>
              <a:t>récidive locale </a:t>
            </a:r>
            <a:r>
              <a:rPr lang="fr-FR" sz="3000">
                <a:solidFill>
                  <a:srgbClr val="00B050"/>
                </a:solidFill>
              </a:rPr>
              <a:t>(risque en moyenne de 1,1%-3,3% à 5 ans, 4-10% dans les 10 ans et 15% dans les 20 ans).</a:t>
            </a:r>
            <a:endParaRPr/>
          </a:p>
          <a:p>
            <a:pPr indent="-514350" lvl="2" marL="1314450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lphaUcPeriod"/>
            </a:pPr>
            <a:r>
              <a:rPr lang="fr-FR" sz="3000">
                <a:solidFill>
                  <a:srgbClr val="FF0000"/>
                </a:solidFill>
              </a:rPr>
              <a:t>folliculite</a:t>
            </a:r>
            <a:endParaRPr/>
          </a:p>
          <a:p>
            <a:pPr indent="-514350" lvl="2" marL="1314450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lphaUcPeriod"/>
            </a:pPr>
            <a:r>
              <a:rPr lang="fr-FR" sz="3000">
                <a:solidFill>
                  <a:srgbClr val="FF0000"/>
                </a:solidFill>
              </a:rPr>
              <a:t>piqûre d’insecte</a:t>
            </a:r>
            <a:endParaRPr/>
          </a:p>
          <a:p>
            <a:pPr indent="-514350" lvl="2" marL="1314450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Calibri"/>
              <a:buAutoNum type="alphaUcPeriod"/>
            </a:pPr>
            <a:r>
              <a:rPr lang="fr-FR" sz="3000">
                <a:solidFill>
                  <a:srgbClr val="FF0000"/>
                </a:solidFill>
              </a:rPr>
              <a:t>granulome inflammatoire</a:t>
            </a:r>
            <a:endParaRPr sz="3000">
              <a:solidFill>
                <a:srgbClr val="FF0000"/>
              </a:solidFill>
            </a:endParaRPr>
          </a:p>
          <a:p>
            <a:pPr indent="-514350" lvl="2" marL="1314450" rtl="0" algn="l">
              <a:lnSpc>
                <a:spcPct val="160000"/>
              </a:lnSpc>
              <a:spcBef>
                <a:spcPts val="555"/>
              </a:spcBef>
              <a:spcAft>
                <a:spcPts val="0"/>
              </a:spcAft>
              <a:buClr>
                <a:srgbClr val="00B050"/>
              </a:buClr>
              <a:buSzPct val="100000"/>
              <a:buFont typeface="Calibri"/>
              <a:buAutoNum type="alphaUcPeriod"/>
            </a:pPr>
            <a:r>
              <a:rPr b="1" lang="fr-FR" sz="3000">
                <a:solidFill>
                  <a:srgbClr val="00B050"/>
                </a:solidFill>
              </a:rPr>
              <a:t>nodule de perméation</a:t>
            </a:r>
            <a:endParaRPr b="1" sz="3000">
              <a:solidFill>
                <a:srgbClr val="00B050"/>
              </a:solidFill>
            </a:endParaRPr>
          </a:p>
          <a:p>
            <a:pPr indent="-326390" lvl="0" marL="514350" rtl="0" algn="l"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>
              <a:solidFill>
                <a:srgbClr val="00B050"/>
              </a:solidFill>
            </a:endParaRPr>
          </a:p>
        </p:txBody>
      </p:sp>
      <p:sp>
        <p:nvSpPr>
          <p:cNvPr id="146" name="Google Shape;146;p19"/>
          <p:cNvSpPr/>
          <p:nvPr/>
        </p:nvSpPr>
        <p:spPr>
          <a:xfrm>
            <a:off x="716160" y="5930335"/>
            <a:ext cx="2555776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*Coles CE et al.  Lancet. 2017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*Yu CC et al. Biomed J. 2020 </a:t>
            </a:r>
            <a:endParaRPr i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*Bentzen SM, Lancet 2008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-FR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*Vrieling . JAMA Oncol. 2017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0"/>
          <p:cNvPicPr preferRelativeResize="0"/>
          <p:nvPr/>
        </p:nvPicPr>
        <p:blipFill rotWithShape="1">
          <a:blip r:embed="rId3">
            <a:alphaModFix/>
          </a:blip>
          <a:srcRect b="9723" l="22812" r="26250" t="30555"/>
          <a:stretch/>
        </p:blipFill>
        <p:spPr>
          <a:xfrm>
            <a:off x="4174322" y="20001"/>
            <a:ext cx="5218000" cy="3441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 rotWithShape="1">
          <a:blip r:embed="rId4">
            <a:alphaModFix/>
          </a:blip>
          <a:srcRect b="9843" l="58217" r="10024" t="38798"/>
          <a:stretch/>
        </p:blipFill>
        <p:spPr>
          <a:xfrm>
            <a:off x="-1" y="3012790"/>
            <a:ext cx="4546601" cy="3884087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/>
          <p:nvPr>
            <p:ph type="title"/>
          </p:nvPr>
        </p:nvSpPr>
        <p:spPr>
          <a:xfrm>
            <a:off x="0" y="408356"/>
            <a:ext cx="4114463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Calibri"/>
              <a:buNone/>
            </a:pPr>
            <a:r>
              <a:rPr b="1" lang="fr-FR">
                <a:solidFill>
                  <a:schemeClr val="lt1"/>
                </a:solidFill>
              </a:rPr>
              <a:t>Bilan Sénologique</a:t>
            </a:r>
            <a:endParaRPr b="1">
              <a:solidFill>
                <a:schemeClr val="lt1"/>
              </a:solidFill>
            </a:endParaRPr>
          </a:p>
        </p:txBody>
      </p:sp>
      <p:sp>
        <p:nvSpPr>
          <p:cNvPr id="154" name="Google Shape;154;p20"/>
          <p:cNvSpPr txBox="1"/>
          <p:nvPr>
            <p:ph idx="1" type="body"/>
          </p:nvPr>
        </p:nvSpPr>
        <p:spPr>
          <a:xfrm>
            <a:off x="402623" y="1762183"/>
            <a:ext cx="3610744" cy="12527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fr-FR" u="sng">
                <a:solidFill>
                  <a:schemeClr val="lt1"/>
                </a:solidFill>
              </a:rPr>
              <a:t>Aucune autre lésion sous-jacente</a:t>
            </a:r>
            <a:endParaRPr/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5">
            <a:alphaModFix/>
          </a:blip>
          <a:srcRect b="5523" l="80495" r="-60" t="43611"/>
          <a:stretch/>
        </p:blipFill>
        <p:spPr>
          <a:xfrm>
            <a:off x="5004048" y="3421683"/>
            <a:ext cx="2376264" cy="3475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6">
            <a:alphaModFix/>
          </a:blip>
          <a:srcRect b="5873" l="50635" r="27618" t="32751"/>
          <a:stretch/>
        </p:blipFill>
        <p:spPr>
          <a:xfrm>
            <a:off x="7370499" y="3448571"/>
            <a:ext cx="2112124" cy="3448306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/>
          <p:nvPr/>
        </p:nvSpPr>
        <p:spPr>
          <a:xfrm>
            <a:off x="1763688" y="4291496"/>
            <a:ext cx="379197" cy="36004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20"/>
          <p:cNvSpPr/>
          <p:nvPr/>
        </p:nvSpPr>
        <p:spPr>
          <a:xfrm>
            <a:off x="5868144" y="5733256"/>
            <a:ext cx="491592" cy="504056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20"/>
          <p:cNvSpPr/>
          <p:nvPr/>
        </p:nvSpPr>
        <p:spPr>
          <a:xfrm>
            <a:off x="7262238" y="0"/>
            <a:ext cx="2021823" cy="816712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>
            <a:off x="5036751" y="0"/>
            <a:ext cx="2021823" cy="816712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1"/>
          <p:cNvSpPr txBox="1"/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fr-FR"/>
              <a:t>Exérèse chirurgicale</a:t>
            </a:r>
            <a:endParaRPr/>
          </a:p>
        </p:txBody>
      </p:sp>
      <p:sp>
        <p:nvSpPr>
          <p:cNvPr id="166" name="Google Shape;166;p21"/>
          <p:cNvSpPr/>
          <p:nvPr/>
        </p:nvSpPr>
        <p:spPr>
          <a:xfrm>
            <a:off x="899592" y="1196752"/>
            <a:ext cx="7344816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Résultats anatomopathologiques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-&gt; pas de marqueurs épithéliaux (carcinome : cytokératine / EMA), pas de récepteurs hormonaux, pas surexpression de l'HER2,…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 strike="sngStrike">
                <a:solidFill>
                  <a:srgbClr val="FF0066"/>
                </a:solidFill>
                <a:latin typeface="Calibri"/>
                <a:ea typeface="Calibri"/>
                <a:cs typeface="Calibri"/>
                <a:sym typeface="Calibri"/>
              </a:rPr>
              <a:t>RECIDICE LOCALE MAMMAIRE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… mais présence de </a:t>
            </a:r>
            <a:r>
              <a:rPr b="1" lang="fr-FR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cellules malignes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