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y="6858000" cx="12192000"/>
  <p:notesSz cx="6858000" cy="9144000"/>
  <p:embeddedFontLst>
    <p:embeddedFont>
      <p:font typeface="Helvetica Neue"/>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15">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B7B67AA-E9C7-4A19-BC5B-39FF0FB5A4DB}">
  <a:tblStyle styleId="{CB7B67AA-E9C7-4A19-BC5B-39FF0FB5A4DB}" styleName="Table_0">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25400">
              <a:solidFill>
                <a:schemeClr val="dk1"/>
              </a:solidFill>
              <a:prstDash val="solid"/>
              <a:round/>
              <a:headEnd len="sm" w="sm" type="none"/>
              <a:tailEnd len="sm" w="sm" type="none"/>
            </a:ln>
          </a:top>
          <a:bottom>
            <a:ln cap="flat" cmpd="sng" w="25400">
              <a:solidFill>
                <a:schemeClr val="dk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lt1"/>
          </a:solidFill>
        </a:fill>
      </a:tcStyle>
    </a:wholeTbl>
    <a:band1H>
      <a:tcTxStyle/>
      <a:tcStyle>
        <a:fill>
          <a:solidFill>
            <a:srgbClr val="E6E6E6"/>
          </a:solidFill>
        </a:fill>
      </a:tcStyle>
    </a:band1H>
    <a:band2H>
      <a:tcTxStyle/>
    </a:band2H>
    <a:band1V>
      <a:tcTxStyle/>
      <a:tcStyle>
        <a:fill>
          <a:solidFill>
            <a:srgbClr val="E6E6E6"/>
          </a:solidFill>
        </a:fill>
      </a:tcStyle>
    </a:band1V>
    <a:band2V>
      <a:tcTxStyle/>
    </a:band2V>
    <a:lastCol>
      <a:tcTxStyle b="on" i="off">
        <a:font>
          <a:latin typeface="Calibri"/>
          <a:ea typeface="Calibri"/>
          <a:cs typeface="Calibri"/>
        </a:font>
        <a:schemeClr val="lt1"/>
      </a:tcTxStyle>
      <a:tcStyle>
        <a:fill>
          <a:solidFill>
            <a:schemeClr val="accent2"/>
          </a:solidFill>
        </a:fill>
      </a:tcStyle>
    </a:lastCol>
    <a:firstCol>
      <a:tcTxStyle b="on" i="off">
        <a:font>
          <a:latin typeface="Calibri"/>
          <a:ea typeface="Calibri"/>
          <a:cs typeface="Calibri"/>
        </a:font>
        <a:schemeClr val="lt1"/>
      </a:tcTxStyle>
      <a:tcStyle>
        <a:fill>
          <a:solidFill>
            <a:schemeClr val="accent2"/>
          </a:solidFill>
        </a:fill>
      </a:tcStyle>
    </a:firstCol>
    <a:lastRow>
      <a:tcTxStyle b="on" i="off"/>
      <a:tcStyle>
        <a:tcBdr>
          <a:top>
            <a:ln cap="flat" cmpd="sng" w="50800">
              <a:solidFill>
                <a:schemeClr val="dk1"/>
              </a:solidFill>
              <a:prstDash val="solid"/>
              <a:round/>
              <a:headEnd len="sm" w="sm" type="none"/>
              <a:tailEnd len="sm" w="sm" type="none"/>
            </a:ln>
          </a:top>
        </a:tcBdr>
        <a:fill>
          <a:solidFill>
            <a:schemeClr val="lt1"/>
          </a:solidFill>
        </a:fill>
      </a:tcStyle>
    </a:lastRow>
    <a:seCell>
      <a:tcTxStyle b="on" i="off">
        <a:font>
          <a:latin typeface="Calibri"/>
          <a:ea typeface="Calibri"/>
          <a:cs typeface="Calibri"/>
        </a:font>
        <a:schemeClr val="dk1"/>
      </a:tcTxStyle>
    </a:seCell>
    <a:swCell>
      <a:tcTxStyle b="on" i="off">
        <a:font>
          <a:latin typeface="Calibri"/>
          <a:ea typeface="Calibri"/>
          <a:cs typeface="Calibri"/>
        </a:font>
        <a:schemeClr val="dk1"/>
      </a:tcTxStyle>
    </a:swCell>
    <a:firstRow>
      <a:tcTxStyle b="on" i="off">
        <a:font>
          <a:latin typeface="Calibri"/>
          <a:ea typeface="Calibri"/>
          <a:cs typeface="Calibri"/>
        </a:font>
        <a:schemeClr val="lt1"/>
      </a:tcTxStyle>
      <a:tcStyle>
        <a:tcBdr>
          <a:bottom>
            <a:ln cap="flat" cmpd="sng" w="25400">
              <a:solidFill>
                <a:schemeClr val="dk1"/>
              </a:solidFill>
              <a:prstDash val="solid"/>
              <a:round/>
              <a:headEnd len="sm" w="sm" type="none"/>
              <a:tailEnd len="sm" w="sm" type="none"/>
            </a:ln>
          </a:bottom>
        </a:tcBdr>
        <a:fill>
          <a:solidFill>
            <a:schemeClr val="accent2"/>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15" orient="horz"/>
        <p:guide pos="3863"/>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44" Type="http://schemas.openxmlformats.org/officeDocument/2006/relationships/font" Target="fonts/HelveticaNeue-bold.fntdata"/><Relationship Id="rId21" Type="http://schemas.openxmlformats.org/officeDocument/2006/relationships/slide" Target="slides/slide15.xml"/><Relationship Id="rId43" Type="http://schemas.openxmlformats.org/officeDocument/2006/relationships/font" Target="fonts/HelveticaNeue-regular.fntdata"/><Relationship Id="rId24" Type="http://schemas.openxmlformats.org/officeDocument/2006/relationships/slide" Target="slides/slide18.xml"/><Relationship Id="rId46" Type="http://schemas.openxmlformats.org/officeDocument/2006/relationships/font" Target="fonts/HelveticaNeue-boldItalic.fntdata"/><Relationship Id="rId23" Type="http://schemas.openxmlformats.org/officeDocument/2006/relationships/slide" Target="slides/slide17.xml"/><Relationship Id="rId45"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sz="1200">
                <a:solidFill>
                  <a:schemeClr val="dk1"/>
                </a:solidFill>
                <a:latin typeface="Calibri"/>
                <a:ea typeface="Calibri"/>
                <a:cs typeface="Calibri"/>
                <a:sym typeface="Calibri"/>
              </a:rPr>
              <a:t>List-mode dynamic acquisition data were reformatted and reconstructed into 48 frames. The frame duration was 3 s for the first 30 frames and 15 s for the last 18 frames. </a:t>
            </a:r>
            <a:endParaRPr/>
          </a:p>
          <a:p>
            <a:pPr indent="0" lvl="0" marL="0" rtl="0" algn="l">
              <a:spcBef>
                <a:spcPts val="0"/>
              </a:spcBef>
              <a:spcAft>
                <a:spcPts val="0"/>
              </a:spcAft>
              <a:buNone/>
            </a:pPr>
            <a:r>
              <a:rPr lang="fr-FR" sz="1200">
                <a:solidFill>
                  <a:schemeClr val="dk1"/>
                </a:solidFill>
                <a:latin typeface="Calibri"/>
                <a:ea typeface="Calibri"/>
                <a:cs typeface="Calibri"/>
                <a:sym typeface="Calibri"/>
              </a:rPr>
              <a:t>A 1-compartment model was implemented that takes into account tracer uptake (K1) and washout. Regional and global myocardial flows were derived from the corresponding K1 values using the Renkin–Crone equation for tetrofosmin.</a:t>
            </a:r>
            <a:endParaRPr/>
          </a:p>
          <a:p>
            <a:pPr indent="0" lvl="0" marL="0" rtl="0" algn="l">
              <a:spcBef>
                <a:spcPts val="0"/>
              </a:spcBef>
              <a:spcAft>
                <a:spcPts val="0"/>
              </a:spcAft>
              <a:buNone/>
            </a:pPr>
            <a:r>
              <a:t/>
            </a:r>
            <a:endParaRPr/>
          </a:p>
        </p:txBody>
      </p:sp>
      <p:sp>
        <p:nvSpPr>
          <p:cNvPr id="204" name="Google Shape;20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6" name="Google Shape;21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sz="1200">
                <a:solidFill>
                  <a:schemeClr val="dk1"/>
                </a:solidFill>
                <a:latin typeface="Calibri"/>
                <a:ea typeface="Calibri"/>
                <a:cs typeface="Calibri"/>
                <a:sym typeface="Calibri"/>
              </a:rPr>
              <a:t>When cutoff value of 1.26 (as identified by receiver-operatorcharacteristic curve) was used for MFRi, CZT correctly identified (black circles) 14 of 18 patients (specificity, 78%) with PET MFR of 2 or greater and 7 of 10 patients (sensitivity, 70%) with PET MFR less than 2, resulting in accuracy of 75% for CZT MFRi.</a:t>
            </a:r>
            <a:endParaRPr/>
          </a:p>
          <a:p>
            <a:pPr indent="0" lvl="0" marL="0" rtl="0" algn="l">
              <a:spcBef>
                <a:spcPts val="0"/>
              </a:spcBef>
              <a:spcAft>
                <a:spcPts val="0"/>
              </a:spcAft>
              <a:buNone/>
            </a:pPr>
            <a:r>
              <a:t/>
            </a:r>
            <a:endParaRPr/>
          </a:p>
        </p:txBody>
      </p:sp>
      <p:sp>
        <p:nvSpPr>
          <p:cNvPr id="228" name="Google Shape;22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9" name="Google Shape;329;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1" name="Google Shape;10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3" name="Google Shape;353;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3" name="Google Shape;363;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3" name="Google Shape;37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 name="Google Shape;381;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1" name="Google Shape;391;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 name="Google Shape;399;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7" name="Google Shape;40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3" name="Google Shape;413;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 name="Google Shape;1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5" name="Google Shape;445;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0" name="Google Shape;460;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9" name="Google Shape;479;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fr-FR"/>
              <a:t>advantages of PET are the feasibility of dynamic perfusion imaging that allows the quantitative assessment of myocardial perfusion and myocardial flow reserve (MFR) </a:t>
            </a:r>
            <a:endParaRPr/>
          </a:p>
          <a:p>
            <a:pPr indent="0" lvl="0" marL="0" rtl="0" algn="l">
              <a:spcBef>
                <a:spcPts val="0"/>
              </a:spcBef>
              <a:spcAft>
                <a:spcPts val="0"/>
              </a:spcAft>
              <a:buNone/>
            </a:pPr>
            <a:r>
              <a:t/>
            </a:r>
            <a:endParaRPr/>
          </a:p>
        </p:txBody>
      </p:sp>
      <p:sp>
        <p:nvSpPr>
          <p:cNvPr id="117" name="Google Shape;11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b="0" lang="fr-FR" sz="1200">
                <a:solidFill>
                  <a:schemeClr val="dk1"/>
                </a:solidFill>
                <a:latin typeface="Times New Roman"/>
                <a:ea typeface="Times New Roman"/>
                <a:cs typeface="Times New Roman"/>
                <a:sym typeface="Times New Roman"/>
              </a:rPr>
              <a:t>‹#›</a:t>
            </a:fld>
            <a:endParaRPr b="0" sz="1200">
              <a:solidFill>
                <a:schemeClr val="dk1"/>
              </a:solidFill>
              <a:latin typeface="Times New Roman"/>
              <a:ea typeface="Times New Roman"/>
              <a:cs typeface="Times New Roman"/>
              <a:sym typeface="Times New Roman"/>
            </a:endParaRPr>
          </a:p>
        </p:txBody>
      </p:sp>
      <p:sp>
        <p:nvSpPr>
          <p:cNvPr id="142" name="Google Shape;14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3" name="Google Shape;14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fr-FR"/>
              <a:t>Dedicated cardiac CZT-SPECT cameras allow dynamic acquisition of tomographic images suitable for in vivo assessment of radiotracer kinetics and open up a new era for myocardial flow and MFR measurement </a:t>
            </a:r>
            <a:endParaRPr/>
          </a:p>
        </p:txBody>
      </p:sp>
      <p:sp>
        <p:nvSpPr>
          <p:cNvPr id="171" name="Google Shape;171;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9:notes"/>
          <p:cNvSpPr/>
          <p:nvPr>
            <p:ph idx="2" type="sldImg"/>
          </p:nvPr>
        </p:nvSpPr>
        <p:spPr>
          <a:xfrm>
            <a:off x="382588" y="685800"/>
            <a:ext cx="6094412"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81" name="Google Shape;181;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None/>
            </a:pPr>
            <a:r>
              <a:rPr lang="fr-FR">
                <a:solidFill>
                  <a:srgbClr val="000000"/>
                </a:solidFill>
              </a:rPr>
              <a:t>D-SPECT improved spatial and temporal resolution enables to create a 3D video  of regional myocardial flow</a:t>
            </a:r>
            <a:endParaRPr/>
          </a:p>
          <a:p>
            <a:pPr indent="-342900" lvl="0" marL="342900" rtl="0" algn="l">
              <a:spcBef>
                <a:spcPts val="0"/>
              </a:spcBef>
              <a:spcAft>
                <a:spcPts val="0"/>
              </a:spcAft>
              <a:buNone/>
            </a:pPr>
            <a:r>
              <a:rPr lang="fr-FR">
                <a:solidFill>
                  <a:srgbClr val="000000"/>
                </a:solidFill>
              </a:rPr>
              <a:t>Enables to quantify myocardial blood flow</a:t>
            </a:r>
            <a:endParaRPr>
              <a:solidFill>
                <a:srgbClr val="000000"/>
              </a:solidFill>
            </a:endParaRPr>
          </a:p>
          <a:p>
            <a:pPr indent="-342900" lvl="0" marL="342900" rtl="0" algn="l">
              <a:spcBef>
                <a:spcPts val="0"/>
              </a:spcBef>
              <a:spcAft>
                <a:spcPts val="0"/>
              </a:spcAft>
              <a:buNone/>
            </a:pPr>
            <a:r>
              <a:rPr lang="fr-FR"/>
              <a:t>Example dynamic acquisition results. Right and left ventricular blood pool and myocardial tissue time–activity curves (upper</a:t>
            </a:r>
            <a:endParaRPr/>
          </a:p>
          <a:p>
            <a:pPr indent="-342900" lvl="0" marL="342900" rtl="0" algn="l">
              <a:spcBef>
                <a:spcPts val="0"/>
              </a:spcBef>
              <a:spcAft>
                <a:spcPts val="0"/>
              </a:spcAft>
              <a:buNone/>
            </a:pPr>
            <a:r>
              <a:rPr lang="fr-FR"/>
              <a:t>panel). Corresponding 6-s images, midventricular short-axis slice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6" name="Shape 76"/>
        <p:cNvGrpSpPr/>
        <p:nvPr/>
      </p:nvGrpSpPr>
      <p:grpSpPr>
        <a:xfrm>
          <a:off x="0" y="0"/>
          <a:ext cx="0" cy="0"/>
          <a:chOff x="0" y="0"/>
          <a:chExt cx="0" cy="0"/>
        </a:xfrm>
      </p:grpSpPr>
      <p:sp>
        <p:nvSpPr>
          <p:cNvPr id="77" name="Google Shape;77;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82" name="Shape 82"/>
        <p:cNvGrpSpPr/>
        <p:nvPr/>
      </p:nvGrpSpPr>
      <p:grpSpPr>
        <a:xfrm>
          <a:off x="0" y="0"/>
          <a:ext cx="0" cy="0"/>
          <a:chOff x="0" y="0"/>
          <a:chExt cx="0" cy="0"/>
        </a:xfrm>
      </p:grpSpPr>
      <p:sp>
        <p:nvSpPr>
          <p:cNvPr id="83" name="Google Shape;83;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b="1"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838200" y="1371600"/>
            <a:ext cx="10515600" cy="480536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pic>
        <p:nvPicPr>
          <p:cNvPr id="27" name="Google Shape;27;p3"/>
          <p:cNvPicPr preferRelativeResize="0"/>
          <p:nvPr/>
        </p:nvPicPr>
        <p:blipFill rotWithShape="1">
          <a:blip r:embed="rId2">
            <a:alphaModFix/>
          </a:blip>
          <a:srcRect b="0" l="0" r="0" t="0"/>
          <a:stretch/>
        </p:blipFill>
        <p:spPr>
          <a:xfrm>
            <a:off x="11625590" y="6574635"/>
            <a:ext cx="476250" cy="262890"/>
          </a:xfrm>
          <a:prstGeom prst="rect">
            <a:avLst/>
          </a:prstGeom>
          <a:noFill/>
          <a:ln>
            <a:noFill/>
          </a:ln>
        </p:spPr>
      </p:pic>
      <p:pic>
        <p:nvPicPr>
          <p:cNvPr id="28" name="Google Shape;28;p3"/>
          <p:cNvPicPr preferRelativeResize="0"/>
          <p:nvPr/>
        </p:nvPicPr>
        <p:blipFill rotWithShape="1">
          <a:blip r:embed="rId3">
            <a:alphaModFix/>
          </a:blip>
          <a:srcRect b="0" l="0" r="0" t="0"/>
          <a:stretch/>
        </p:blipFill>
        <p:spPr>
          <a:xfrm>
            <a:off x="64168" y="6462950"/>
            <a:ext cx="714375" cy="3905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p:cSld name="Titre seul">
    <p:spTree>
      <p:nvGrpSpPr>
        <p:cNvPr id="29" name="Shape 29"/>
        <p:cNvGrpSpPr/>
        <p:nvPr/>
      </p:nvGrpSpPr>
      <p:grpSpPr>
        <a:xfrm>
          <a:off x="0" y="0"/>
          <a:ext cx="0" cy="0"/>
          <a:chOff x="0" y="0"/>
          <a:chExt cx="0" cy="0"/>
        </a:xfrm>
      </p:grpSpPr>
      <p:sp>
        <p:nvSpPr>
          <p:cNvPr id="30" name="Google Shape;30;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
        <p:nvSpPr>
          <p:cNvPr id="33" name="Google Shape;33;p4"/>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b="1"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34" name="Google Shape;34;p4"/>
          <p:cNvPicPr preferRelativeResize="0"/>
          <p:nvPr/>
        </p:nvPicPr>
        <p:blipFill rotWithShape="1">
          <a:blip r:embed="rId2">
            <a:alphaModFix/>
          </a:blip>
          <a:srcRect b="0" l="0" r="0" t="0"/>
          <a:stretch/>
        </p:blipFill>
        <p:spPr>
          <a:xfrm>
            <a:off x="11625590" y="6574635"/>
            <a:ext cx="476250" cy="262890"/>
          </a:xfrm>
          <a:prstGeom prst="rect">
            <a:avLst/>
          </a:prstGeom>
          <a:noFill/>
          <a:ln>
            <a:noFill/>
          </a:ln>
        </p:spPr>
      </p:pic>
      <p:pic>
        <p:nvPicPr>
          <p:cNvPr id="35" name="Google Shape;35;p4"/>
          <p:cNvPicPr preferRelativeResize="0"/>
          <p:nvPr/>
        </p:nvPicPr>
        <p:blipFill rotWithShape="1">
          <a:blip r:embed="rId3">
            <a:alphaModFix/>
          </a:blip>
          <a:srcRect b="0" l="0" r="0" t="0"/>
          <a:stretch/>
        </p:blipFill>
        <p:spPr>
          <a:xfrm>
            <a:off x="64168" y="6462950"/>
            <a:ext cx="714375" cy="3905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36" name="Shape 36"/>
        <p:cNvGrpSpPr/>
        <p:nvPr/>
      </p:nvGrpSpPr>
      <p:grpSpPr>
        <a:xfrm>
          <a:off x="0" y="0"/>
          <a:ext cx="0" cy="0"/>
          <a:chOff x="0" y="0"/>
          <a:chExt cx="0" cy="0"/>
        </a:xfrm>
      </p:grpSpPr>
      <p:sp>
        <p:nvSpPr>
          <p:cNvPr id="37" name="Google Shape;37;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tête de section" type="secHead">
  <p:cSld name="SECTION_HEADER">
    <p:spTree>
      <p:nvGrpSpPr>
        <p:cNvPr id="40" name="Shape 40"/>
        <p:cNvGrpSpPr/>
        <p:nvPr/>
      </p:nvGrpSpPr>
      <p:grpSpPr>
        <a:xfrm>
          <a:off x="0" y="0"/>
          <a:ext cx="0" cy="0"/>
          <a:chOff x="0" y="0"/>
          <a:chExt cx="0" cy="0"/>
        </a:xfrm>
      </p:grpSpPr>
      <p:sp>
        <p:nvSpPr>
          <p:cNvPr id="41" name="Google Shape;41;p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3" name="Google Shape;43;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p:cSld name="Deux contenus">
    <p:spTree>
      <p:nvGrpSpPr>
        <p:cNvPr id="46" name="Shape 46"/>
        <p:cNvGrpSpPr/>
        <p:nvPr/>
      </p:nvGrpSpPr>
      <p:grpSpPr>
        <a:xfrm>
          <a:off x="0" y="0"/>
          <a:ext cx="0" cy="0"/>
          <a:chOff x="0" y="0"/>
          <a:chExt cx="0" cy="0"/>
        </a:xfrm>
      </p:grpSpPr>
      <p:sp>
        <p:nvSpPr>
          <p:cNvPr id="47" name="Google Shape;47;p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
        <p:nvSpPr>
          <p:cNvPr id="52" name="Google Shape;52;p7"/>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b="1"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p:cSld name="Comparaison">
    <p:spTree>
      <p:nvGrpSpPr>
        <p:cNvPr id="53" name="Shape 53"/>
        <p:cNvGrpSpPr/>
        <p:nvPr/>
      </p:nvGrpSpPr>
      <p:grpSpPr>
        <a:xfrm>
          <a:off x="0" y="0"/>
          <a:ext cx="0" cy="0"/>
          <a:chOff x="0" y="0"/>
          <a:chExt cx="0" cy="0"/>
        </a:xfrm>
      </p:grpSpPr>
      <p:sp>
        <p:nvSpPr>
          <p:cNvPr id="54" name="Google Shape;54;p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
        <p:nvSpPr>
          <p:cNvPr id="61" name="Google Shape;61;p8"/>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b="1"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62" name="Shape 62"/>
        <p:cNvGrpSpPr/>
        <p:nvPr/>
      </p:nvGrpSpPr>
      <p:grpSpPr>
        <a:xfrm>
          <a:off x="0" y="0"/>
          <a:ext cx="0" cy="0"/>
          <a:chOff x="0" y="0"/>
          <a:chExt cx="0" cy="0"/>
        </a:xfrm>
      </p:grpSpPr>
      <p:sp>
        <p:nvSpPr>
          <p:cNvPr id="63" name="Google Shape;63;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9" name="Shape 69"/>
        <p:cNvGrpSpPr/>
        <p:nvPr/>
      </p:nvGrpSpPr>
      <p:grpSpPr>
        <a:xfrm>
          <a:off x="0" y="0"/>
          <a:ext cx="0" cy="0"/>
          <a:chOff x="0" y="0"/>
          <a:chExt cx="0" cy="0"/>
        </a:xfrm>
      </p:grpSpPr>
      <p:sp>
        <p:nvSpPr>
          <p:cNvPr id="70" name="Google Shape;70;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0"/>
          <p:cNvSpPr/>
          <p:nvPr>
            <p:ph idx="2" type="pic"/>
          </p:nvPr>
        </p:nvSpPr>
        <p:spPr>
          <a:xfrm>
            <a:off x="5183188" y="987425"/>
            <a:ext cx="6172200" cy="4873625"/>
          </a:xfrm>
          <a:prstGeom prst="rect">
            <a:avLst/>
          </a:prstGeom>
          <a:noFill/>
          <a:ln>
            <a:noFill/>
          </a:ln>
        </p:spPr>
      </p:sp>
      <p:sp>
        <p:nvSpPr>
          <p:cNvPr id="72" name="Google Shape;72;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image" Target="../media/image16.png"/><Relationship Id="rId7"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1.png"/><Relationship Id="rId4" Type="http://schemas.openxmlformats.org/officeDocument/2006/relationships/image" Target="../media/image36.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png"/><Relationship Id="rId4" Type="http://schemas.openxmlformats.org/officeDocument/2006/relationships/image" Target="../media/image28.png"/><Relationship Id="rId5" Type="http://schemas.openxmlformats.org/officeDocument/2006/relationships/image" Target="../media/image35.png"/><Relationship Id="rId6"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7.png"/><Relationship Id="rId4" Type="http://schemas.openxmlformats.org/officeDocument/2006/relationships/image" Target="../media/image34.png"/><Relationship Id="rId5"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8.jpg"/><Relationship Id="rId4" Type="http://schemas.openxmlformats.org/officeDocument/2006/relationships/image" Target="../media/image39.jpg"/><Relationship Id="rId10" Type="http://schemas.openxmlformats.org/officeDocument/2006/relationships/image" Target="../media/image57.jpg"/><Relationship Id="rId9" Type="http://schemas.openxmlformats.org/officeDocument/2006/relationships/image" Target="../media/image49.png"/><Relationship Id="rId5" Type="http://schemas.openxmlformats.org/officeDocument/2006/relationships/image" Target="../media/image41.png"/><Relationship Id="rId6" Type="http://schemas.openxmlformats.org/officeDocument/2006/relationships/image" Target="../media/image44.png"/><Relationship Id="rId7" Type="http://schemas.openxmlformats.org/officeDocument/2006/relationships/image" Target="../media/image43.png"/><Relationship Id="rId8"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7.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6.png"/><Relationship Id="rId4" Type="http://schemas.openxmlformats.org/officeDocument/2006/relationships/image" Target="../media/image48.png"/><Relationship Id="rId5" Type="http://schemas.openxmlformats.org/officeDocument/2006/relationships/image" Target="../media/image2.png"/><Relationship Id="rId6"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5.png"/><Relationship Id="rId4" Type="http://schemas.openxmlformats.org/officeDocument/2006/relationships/image" Target="../media/image56.png"/><Relationship Id="rId9" Type="http://schemas.openxmlformats.org/officeDocument/2006/relationships/image" Target="../media/image2.png"/><Relationship Id="rId5" Type="http://schemas.openxmlformats.org/officeDocument/2006/relationships/image" Target="../media/image52.jpg"/><Relationship Id="rId6" Type="http://schemas.openxmlformats.org/officeDocument/2006/relationships/image" Target="../media/image53.jpg"/><Relationship Id="rId7" Type="http://schemas.openxmlformats.org/officeDocument/2006/relationships/image" Target="../media/image55.png"/><Relationship Id="rId8" Type="http://schemas.openxmlformats.org/officeDocument/2006/relationships/image" Target="../media/image5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9.png"/><Relationship Id="rId4" Type="http://schemas.openxmlformats.org/officeDocument/2006/relationships/image" Target="../media/image51.png"/><Relationship Id="rId5" Type="http://schemas.openxmlformats.org/officeDocument/2006/relationships/image" Target="../media/image50.png"/><Relationship Id="rId6" Type="http://schemas.openxmlformats.org/officeDocument/2006/relationships/image" Target="../media/image5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70.png"/><Relationship Id="rId4" Type="http://schemas.openxmlformats.org/officeDocument/2006/relationships/image" Target="../media/image60.png"/><Relationship Id="rId5" Type="http://schemas.openxmlformats.org/officeDocument/2006/relationships/image" Target="../media/image64.png"/><Relationship Id="rId6" Type="http://schemas.openxmlformats.org/officeDocument/2006/relationships/image" Target="../media/image2.png"/><Relationship Id="rId7"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5.png"/><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2.png"/><Relationship Id="rId7"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67.jpg"/><Relationship Id="rId4" Type="http://schemas.openxmlformats.org/officeDocument/2006/relationships/image" Target="../media/image68.png"/><Relationship Id="rId5" Type="http://schemas.openxmlformats.org/officeDocument/2006/relationships/image" Target="../media/image69.jpg"/><Relationship Id="rId6" Type="http://schemas.openxmlformats.org/officeDocument/2006/relationships/image" Target="../media/image2.png"/><Relationship Id="rId7"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8.png"/><Relationship Id="rId4" Type="http://schemas.openxmlformats.org/officeDocument/2006/relationships/image" Target="../media/image72.png"/><Relationship Id="rId5" Type="http://schemas.openxmlformats.org/officeDocument/2006/relationships/image" Target="../media/image7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1.png"/><Relationship Id="rId4" Type="http://schemas.openxmlformats.org/officeDocument/2006/relationships/image" Target="../media/image79.png"/><Relationship Id="rId5" Type="http://schemas.openxmlformats.org/officeDocument/2006/relationships/image" Target="../media/image75.png"/><Relationship Id="rId6" Type="http://schemas.openxmlformats.org/officeDocument/2006/relationships/image" Target="../media/image83.png"/><Relationship Id="rId7" Type="http://schemas.openxmlformats.org/officeDocument/2006/relationships/image" Target="../media/image7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80.png"/><Relationship Id="rId4" Type="http://schemas.openxmlformats.org/officeDocument/2006/relationships/image" Target="../media/image73.jpg"/><Relationship Id="rId5" Type="http://schemas.openxmlformats.org/officeDocument/2006/relationships/image" Target="../media/image7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80.png"/><Relationship Id="rId4" Type="http://schemas.openxmlformats.org/officeDocument/2006/relationships/image" Target="../media/image84.png"/><Relationship Id="rId5" Type="http://schemas.openxmlformats.org/officeDocument/2006/relationships/image" Target="../media/image8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8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8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8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9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8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1.png"/><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1.png"/><Relationship Id="rId4" Type="http://schemas.openxmlformats.org/officeDocument/2006/relationships/image" Target="../media/image90.jpg"/><Relationship Id="rId5" Type="http://schemas.openxmlformats.org/officeDocument/2006/relationships/image" Target="../media/image9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7.png"/><Relationship Id="rId5" Type="http://schemas.openxmlformats.org/officeDocument/2006/relationships/image" Target="../media/image3.png"/><Relationship Id="rId6" Type="http://schemas.openxmlformats.org/officeDocument/2006/relationships/image" Target="../media/image13.png"/><Relationship Id="rId7" Type="http://schemas.openxmlformats.org/officeDocument/2006/relationships/image" Target="../media/image4.png"/><Relationship Id="rId8"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15.jpg"/><Relationship Id="rId6"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24.png"/><Relationship Id="rId5" Type="http://schemas.openxmlformats.org/officeDocument/2006/relationships/image" Target="../media/image23.png"/><Relationship Id="rId6"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10.png"/><Relationship Id="rId6" Type="http://schemas.openxmlformats.org/officeDocument/2006/relationships/image" Target="../media/image29.png"/><Relationship Id="rId7"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3"/>
          <p:cNvSpPr txBox="1"/>
          <p:nvPr>
            <p:ph type="ctrTitle"/>
          </p:nvPr>
        </p:nvSpPr>
        <p:spPr>
          <a:xfrm>
            <a:off x="522514" y="1908783"/>
            <a:ext cx="11224727" cy="1655762"/>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3600"/>
              <a:buFont typeface="Calibri"/>
              <a:buNone/>
            </a:pPr>
            <a:br>
              <a:rPr b="1" lang="fr-FR" sz="3600"/>
            </a:br>
            <a:r>
              <a:rPr b="1" lang="fr-FR" sz="3600"/>
              <a:t>Quantification of Myocardial Flow and Reserve using</a:t>
            </a:r>
            <a:br>
              <a:rPr b="1" lang="fr-FR" sz="3600"/>
            </a:br>
            <a:r>
              <a:rPr b="1" lang="fr-FR" sz="3600"/>
              <a:t> PET and SPECT-CZT</a:t>
            </a:r>
            <a:endParaRPr b="1" sz="3600"/>
          </a:p>
        </p:txBody>
      </p:sp>
      <p:sp>
        <p:nvSpPr>
          <p:cNvPr id="93" name="Google Shape;93;p13"/>
          <p:cNvSpPr txBox="1"/>
          <p:nvPr>
            <p:ph idx="1" type="subTitle"/>
          </p:nvPr>
        </p:nvSpPr>
        <p:spPr>
          <a:xfrm>
            <a:off x="1524000" y="4656863"/>
            <a:ext cx="9144000" cy="1129339"/>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400"/>
              <a:buNone/>
            </a:pPr>
            <a:r>
              <a:rPr lang="fr-FR"/>
              <a:t>Prof Denis AGOSTINI</a:t>
            </a:r>
            <a:endParaRPr/>
          </a:p>
          <a:p>
            <a:pPr indent="0" lvl="0" marL="0" rtl="0" algn="ctr">
              <a:lnSpc>
                <a:spcPct val="90000"/>
              </a:lnSpc>
              <a:spcBef>
                <a:spcPts val="1000"/>
              </a:spcBef>
              <a:spcAft>
                <a:spcPts val="0"/>
              </a:spcAft>
              <a:buClr>
                <a:schemeClr val="dk1"/>
              </a:buClr>
              <a:buSzPts val="2400"/>
              <a:buNone/>
            </a:pPr>
            <a:r>
              <a:rPr lang="fr-FR"/>
              <a:t>Head of Nuclear Medicine</a:t>
            </a:r>
            <a:br>
              <a:rPr lang="fr-FR"/>
            </a:br>
            <a:r>
              <a:rPr lang="fr-FR"/>
              <a:t>Normandy University Hospital, </a:t>
            </a:r>
            <a:endParaRPr/>
          </a:p>
          <a:p>
            <a:pPr indent="0" lvl="0" marL="0" rtl="0" algn="ctr">
              <a:lnSpc>
                <a:spcPct val="90000"/>
              </a:lnSpc>
              <a:spcBef>
                <a:spcPts val="1000"/>
              </a:spcBef>
              <a:spcAft>
                <a:spcPts val="0"/>
              </a:spcAft>
              <a:buClr>
                <a:schemeClr val="dk1"/>
              </a:buClr>
              <a:buSzPts val="2400"/>
              <a:buNone/>
            </a:pPr>
            <a:r>
              <a:rPr lang="fr-FR"/>
              <a:t>Caen, France</a:t>
            </a:r>
            <a:endParaRPr/>
          </a:p>
        </p:txBody>
      </p:sp>
      <p:pic>
        <p:nvPicPr>
          <p:cNvPr id="94" name="Google Shape;94;p13"/>
          <p:cNvPicPr preferRelativeResize="0"/>
          <p:nvPr/>
        </p:nvPicPr>
        <p:blipFill rotWithShape="1">
          <a:blip r:embed="rId3">
            <a:alphaModFix/>
          </a:blip>
          <a:srcRect b="0" l="0" r="0" t="0"/>
          <a:stretch/>
        </p:blipFill>
        <p:spPr>
          <a:xfrm>
            <a:off x="5300353" y="294801"/>
            <a:ext cx="1285884" cy="709808"/>
          </a:xfrm>
          <a:prstGeom prst="rect">
            <a:avLst/>
          </a:prstGeom>
          <a:noFill/>
          <a:ln>
            <a:noFill/>
          </a:ln>
        </p:spPr>
      </p:pic>
      <p:pic>
        <p:nvPicPr>
          <p:cNvPr id="95" name="Google Shape;95;p13"/>
          <p:cNvPicPr preferRelativeResize="0"/>
          <p:nvPr/>
        </p:nvPicPr>
        <p:blipFill rotWithShape="1">
          <a:blip r:embed="rId4">
            <a:alphaModFix/>
          </a:blip>
          <a:srcRect b="0" l="0" r="0" t="0"/>
          <a:stretch/>
        </p:blipFill>
        <p:spPr>
          <a:xfrm>
            <a:off x="294865" y="249655"/>
            <a:ext cx="1371600" cy="800100"/>
          </a:xfrm>
          <a:prstGeom prst="rect">
            <a:avLst/>
          </a:prstGeom>
          <a:noFill/>
          <a:ln>
            <a:noFill/>
          </a:ln>
        </p:spPr>
      </p:pic>
      <p:pic>
        <p:nvPicPr>
          <p:cNvPr descr="picto-FHU-REMOD-VHF-couleur.png" id="96" name="Google Shape;96;p13"/>
          <p:cNvPicPr preferRelativeResize="0"/>
          <p:nvPr/>
        </p:nvPicPr>
        <p:blipFill rotWithShape="1">
          <a:blip r:embed="rId5">
            <a:alphaModFix/>
          </a:blip>
          <a:srcRect b="0" l="0" r="0" t="0"/>
          <a:stretch/>
        </p:blipFill>
        <p:spPr>
          <a:xfrm>
            <a:off x="10866286" y="249655"/>
            <a:ext cx="1040362" cy="1177174"/>
          </a:xfrm>
          <a:prstGeom prst="rect">
            <a:avLst/>
          </a:prstGeom>
          <a:noFill/>
          <a:ln>
            <a:noFill/>
          </a:ln>
        </p:spPr>
      </p:pic>
      <p:pic>
        <p:nvPicPr>
          <p:cNvPr id="97" name="Google Shape;97;p13"/>
          <p:cNvPicPr preferRelativeResize="0"/>
          <p:nvPr/>
        </p:nvPicPr>
        <p:blipFill rotWithShape="1">
          <a:blip r:embed="rId6">
            <a:alphaModFix/>
          </a:blip>
          <a:srcRect b="0" l="0" r="0" t="0"/>
          <a:stretch/>
        </p:blipFill>
        <p:spPr>
          <a:xfrm>
            <a:off x="162401" y="4341260"/>
            <a:ext cx="2223070" cy="2360779"/>
          </a:xfrm>
          <a:prstGeom prst="rect">
            <a:avLst/>
          </a:prstGeom>
          <a:noFill/>
          <a:ln>
            <a:noFill/>
          </a:ln>
        </p:spPr>
      </p:pic>
      <p:pic>
        <p:nvPicPr>
          <p:cNvPr id="98" name="Google Shape;98;p13"/>
          <p:cNvPicPr preferRelativeResize="0"/>
          <p:nvPr/>
        </p:nvPicPr>
        <p:blipFill rotWithShape="1">
          <a:blip r:embed="rId7">
            <a:alphaModFix/>
          </a:blip>
          <a:srcRect b="21609" l="0" r="20420" t="11297"/>
          <a:stretch/>
        </p:blipFill>
        <p:spPr>
          <a:xfrm>
            <a:off x="9803321" y="4409515"/>
            <a:ext cx="2224267" cy="222426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5000"/>
                                        <p:tgtEl>
                                          <p:spTgt spid="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22"/>
          <p:cNvPicPr preferRelativeResize="0"/>
          <p:nvPr/>
        </p:nvPicPr>
        <p:blipFill rotWithShape="1">
          <a:blip r:embed="rId3">
            <a:alphaModFix/>
          </a:blip>
          <a:srcRect b="0" l="0" r="0" t="0"/>
          <a:stretch/>
        </p:blipFill>
        <p:spPr>
          <a:xfrm>
            <a:off x="2425342" y="1151963"/>
            <a:ext cx="3187700" cy="5410200"/>
          </a:xfrm>
          <a:prstGeom prst="rect">
            <a:avLst/>
          </a:prstGeom>
          <a:noFill/>
          <a:ln>
            <a:noFill/>
          </a:ln>
        </p:spPr>
      </p:pic>
      <p:sp>
        <p:nvSpPr>
          <p:cNvPr id="197" name="Google Shape;197;p22"/>
          <p:cNvSpPr/>
          <p:nvPr/>
        </p:nvSpPr>
        <p:spPr>
          <a:xfrm>
            <a:off x="5319214" y="6494118"/>
            <a:ext cx="2177520" cy="318357"/>
          </a:xfrm>
          <a:prstGeom prst="rect">
            <a:avLst/>
          </a:prstGeom>
          <a:noFill/>
          <a:ln>
            <a:noFill/>
          </a:ln>
        </p:spPr>
        <p:txBody>
          <a:bodyPr anchorCtr="0" anchor="ctr" bIns="35700" lIns="35700" spcFirstLastPara="1" rIns="35700" wrap="square" tIns="35700">
            <a:noAutofit/>
          </a:bodyPr>
          <a:lstStyle/>
          <a:p>
            <a:pPr indent="0" lvl="0" marL="0" marR="0" rtl="0" algn="l">
              <a:spcBef>
                <a:spcPts val="0"/>
              </a:spcBef>
              <a:spcAft>
                <a:spcPts val="0"/>
              </a:spcAft>
              <a:buNone/>
            </a:pPr>
            <a:r>
              <a:rPr lang="fr-FR" sz="1600">
                <a:solidFill>
                  <a:srgbClr val="000000"/>
                </a:solidFill>
                <a:latin typeface="Calibri"/>
                <a:ea typeface="Calibri"/>
                <a:cs typeface="Calibri"/>
                <a:sym typeface="Calibri"/>
              </a:rPr>
              <a:t>Wells G. J Nucl Med 2014</a:t>
            </a:r>
            <a:endParaRPr/>
          </a:p>
        </p:txBody>
      </p:sp>
      <p:sp>
        <p:nvSpPr>
          <p:cNvPr id="198" name="Google Shape;198;p22"/>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Dynamic SPECT Measurement of MBF vs micropheres in a Porcine Model</a:t>
            </a:r>
            <a:endParaRPr/>
          </a:p>
        </p:txBody>
      </p:sp>
      <p:pic>
        <p:nvPicPr>
          <p:cNvPr id="199" name="Google Shape;199;p22"/>
          <p:cNvPicPr preferRelativeResize="0"/>
          <p:nvPr/>
        </p:nvPicPr>
        <p:blipFill rotWithShape="1">
          <a:blip r:embed="rId4">
            <a:alphaModFix/>
          </a:blip>
          <a:srcRect b="0" l="0" r="0" t="0"/>
          <a:stretch/>
        </p:blipFill>
        <p:spPr>
          <a:xfrm>
            <a:off x="7670553" y="930108"/>
            <a:ext cx="2427514" cy="5853909"/>
          </a:xfrm>
          <a:prstGeom prst="rect">
            <a:avLst/>
          </a:prstGeom>
          <a:noFill/>
          <a:ln>
            <a:noFill/>
          </a:ln>
        </p:spPr>
      </p:pic>
      <p:pic>
        <p:nvPicPr>
          <p:cNvPr id="200" name="Google Shape;200;p22"/>
          <p:cNvPicPr preferRelativeResize="0"/>
          <p:nvPr/>
        </p:nvPicPr>
        <p:blipFill rotWithShape="1">
          <a:blip r:embed="rId5">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3"/>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SPECT MFR in Pts with multivessel CAD vs. coronary angio and FFR</a:t>
            </a:r>
            <a:endParaRPr/>
          </a:p>
        </p:txBody>
      </p:sp>
      <p:sp>
        <p:nvSpPr>
          <p:cNvPr id="207" name="Google Shape;207;p23"/>
          <p:cNvSpPr/>
          <p:nvPr/>
        </p:nvSpPr>
        <p:spPr>
          <a:xfrm>
            <a:off x="1211696" y="6488668"/>
            <a:ext cx="3127716"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600">
                <a:solidFill>
                  <a:schemeClr val="dk1"/>
                </a:solidFill>
                <a:latin typeface="Calibri"/>
                <a:ea typeface="Calibri"/>
                <a:cs typeface="Calibri"/>
                <a:sym typeface="Calibri"/>
              </a:rPr>
              <a:t> Ben Bouallegue F. J Nucl Med 2015</a:t>
            </a:r>
            <a:endParaRPr sz="1600">
              <a:solidFill>
                <a:schemeClr val="dk1"/>
              </a:solidFill>
              <a:latin typeface="Calibri"/>
              <a:ea typeface="Calibri"/>
              <a:cs typeface="Calibri"/>
              <a:sym typeface="Calibri"/>
            </a:endParaRPr>
          </a:p>
        </p:txBody>
      </p:sp>
      <p:pic>
        <p:nvPicPr>
          <p:cNvPr id="208" name="Google Shape;208;p23"/>
          <p:cNvPicPr preferRelativeResize="0"/>
          <p:nvPr/>
        </p:nvPicPr>
        <p:blipFill rotWithShape="1">
          <a:blip r:embed="rId3">
            <a:alphaModFix/>
          </a:blip>
          <a:srcRect b="0" l="0" r="0" t="0"/>
          <a:stretch/>
        </p:blipFill>
        <p:spPr>
          <a:xfrm>
            <a:off x="359228" y="1051955"/>
            <a:ext cx="6816824" cy="1259982"/>
          </a:xfrm>
          <a:prstGeom prst="rect">
            <a:avLst/>
          </a:prstGeom>
          <a:noFill/>
          <a:ln>
            <a:noFill/>
          </a:ln>
        </p:spPr>
      </p:pic>
      <p:pic>
        <p:nvPicPr>
          <p:cNvPr id="209" name="Google Shape;209;p23"/>
          <p:cNvPicPr preferRelativeResize="0"/>
          <p:nvPr/>
        </p:nvPicPr>
        <p:blipFill rotWithShape="1">
          <a:blip r:embed="rId4">
            <a:alphaModFix/>
          </a:blip>
          <a:srcRect b="0" l="6258" r="0" t="0"/>
          <a:stretch/>
        </p:blipFill>
        <p:spPr>
          <a:xfrm>
            <a:off x="6270172" y="2865764"/>
            <a:ext cx="5432343" cy="2343633"/>
          </a:xfrm>
          <a:prstGeom prst="rect">
            <a:avLst/>
          </a:prstGeom>
          <a:noFill/>
          <a:ln cap="flat" cmpd="sng" w="9525">
            <a:solidFill>
              <a:schemeClr val="dk1"/>
            </a:solidFill>
            <a:prstDash val="solid"/>
            <a:round/>
            <a:headEnd len="sm" w="sm" type="none"/>
            <a:tailEnd len="sm" w="sm" type="none"/>
          </a:ln>
        </p:spPr>
      </p:pic>
      <p:pic>
        <p:nvPicPr>
          <p:cNvPr id="210" name="Google Shape;210;p23"/>
          <p:cNvPicPr preferRelativeResize="0"/>
          <p:nvPr/>
        </p:nvPicPr>
        <p:blipFill rotWithShape="1">
          <a:blip r:embed="rId5">
            <a:alphaModFix/>
          </a:blip>
          <a:srcRect b="0" l="0" r="0" t="0"/>
          <a:stretch/>
        </p:blipFill>
        <p:spPr>
          <a:xfrm>
            <a:off x="274981" y="2879298"/>
            <a:ext cx="5739115" cy="2330099"/>
          </a:xfrm>
          <a:prstGeom prst="rect">
            <a:avLst/>
          </a:prstGeom>
          <a:noFill/>
          <a:ln cap="flat" cmpd="sng" w="9525">
            <a:solidFill>
              <a:schemeClr val="dk1"/>
            </a:solidFill>
            <a:prstDash val="solid"/>
            <a:round/>
            <a:headEnd len="sm" w="sm" type="none"/>
            <a:tailEnd len="sm" w="sm" type="none"/>
          </a:ln>
        </p:spPr>
      </p:pic>
      <p:pic>
        <p:nvPicPr>
          <p:cNvPr id="211" name="Google Shape;211;p23"/>
          <p:cNvPicPr preferRelativeResize="0"/>
          <p:nvPr/>
        </p:nvPicPr>
        <p:blipFill rotWithShape="1">
          <a:blip r:embed="rId6">
            <a:alphaModFix/>
          </a:blip>
          <a:srcRect b="0" l="0" r="0" t="0"/>
          <a:stretch/>
        </p:blipFill>
        <p:spPr>
          <a:xfrm>
            <a:off x="48129" y="6448594"/>
            <a:ext cx="786060" cy="409406"/>
          </a:xfrm>
          <a:prstGeom prst="rect">
            <a:avLst/>
          </a:prstGeom>
          <a:noFill/>
          <a:ln>
            <a:noFill/>
          </a:ln>
        </p:spPr>
      </p:pic>
      <p:sp>
        <p:nvSpPr>
          <p:cNvPr id="212" name="Google Shape;212;p23"/>
          <p:cNvSpPr txBox="1"/>
          <p:nvPr/>
        </p:nvSpPr>
        <p:spPr>
          <a:xfrm>
            <a:off x="2116239" y="5428343"/>
            <a:ext cx="222317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 stenosis (N= 23 Pts)</a:t>
            </a:r>
            <a:endParaRPr sz="1800">
              <a:solidFill>
                <a:schemeClr val="dk1"/>
              </a:solidFill>
              <a:latin typeface="Calibri"/>
              <a:ea typeface="Calibri"/>
              <a:cs typeface="Calibri"/>
              <a:sym typeface="Calibri"/>
            </a:endParaRPr>
          </a:p>
        </p:txBody>
      </p:sp>
      <p:sp>
        <p:nvSpPr>
          <p:cNvPr id="213" name="Google Shape;213;p23"/>
          <p:cNvSpPr txBox="1"/>
          <p:nvPr/>
        </p:nvSpPr>
        <p:spPr>
          <a:xfrm>
            <a:off x="7825149" y="5403904"/>
            <a:ext cx="298697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FFR in 12 patients (26 vessels)</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24"/>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SPECT MFR vs. coronary angio and FFR</a:t>
            </a:r>
            <a:endParaRPr/>
          </a:p>
        </p:txBody>
      </p:sp>
      <p:pic>
        <p:nvPicPr>
          <p:cNvPr id="219" name="Google Shape;219;p24"/>
          <p:cNvPicPr preferRelativeResize="0"/>
          <p:nvPr/>
        </p:nvPicPr>
        <p:blipFill rotWithShape="1">
          <a:blip r:embed="rId3">
            <a:alphaModFix/>
          </a:blip>
          <a:srcRect b="0" l="0" r="0" t="0"/>
          <a:stretch/>
        </p:blipFill>
        <p:spPr>
          <a:xfrm>
            <a:off x="123371" y="1630139"/>
            <a:ext cx="5511800" cy="4610100"/>
          </a:xfrm>
          <a:prstGeom prst="rect">
            <a:avLst/>
          </a:prstGeom>
          <a:noFill/>
          <a:ln>
            <a:noFill/>
          </a:ln>
        </p:spPr>
      </p:pic>
      <p:sp>
        <p:nvSpPr>
          <p:cNvPr id="220" name="Google Shape;220;p24"/>
          <p:cNvSpPr/>
          <p:nvPr/>
        </p:nvSpPr>
        <p:spPr>
          <a:xfrm>
            <a:off x="1732547" y="6423352"/>
            <a:ext cx="2777940"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600">
                <a:solidFill>
                  <a:schemeClr val="dk1"/>
                </a:solidFill>
                <a:latin typeface="Calibri"/>
                <a:ea typeface="Calibri"/>
                <a:cs typeface="Calibri"/>
                <a:sym typeface="Calibri"/>
              </a:rPr>
              <a:t>Miyagawa M. Int J Cardiol 2017</a:t>
            </a:r>
            <a:endParaRPr sz="1600">
              <a:solidFill>
                <a:schemeClr val="dk1"/>
              </a:solidFill>
              <a:latin typeface="Calibri"/>
              <a:ea typeface="Calibri"/>
              <a:cs typeface="Calibri"/>
              <a:sym typeface="Calibri"/>
            </a:endParaRPr>
          </a:p>
        </p:txBody>
      </p:sp>
      <p:sp>
        <p:nvSpPr>
          <p:cNvPr id="221" name="Google Shape;221;p24"/>
          <p:cNvSpPr txBox="1"/>
          <p:nvPr/>
        </p:nvSpPr>
        <p:spPr>
          <a:xfrm>
            <a:off x="1211250" y="1020929"/>
            <a:ext cx="4220964"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Calibri"/>
                <a:ea typeface="Calibri"/>
                <a:cs typeface="Calibri"/>
                <a:sym typeface="Calibri"/>
              </a:rPr>
              <a:t>vs. coronary angio in 69 patients</a:t>
            </a:r>
            <a:endParaRPr/>
          </a:p>
        </p:txBody>
      </p:sp>
      <p:sp>
        <p:nvSpPr>
          <p:cNvPr id="222" name="Google Shape;222;p24"/>
          <p:cNvSpPr txBox="1"/>
          <p:nvPr/>
        </p:nvSpPr>
        <p:spPr>
          <a:xfrm>
            <a:off x="7958688" y="1045815"/>
            <a:ext cx="2498528"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Calibri"/>
                <a:ea typeface="Calibri"/>
                <a:cs typeface="Calibri"/>
                <a:sym typeface="Calibri"/>
              </a:rPr>
              <a:t>vs. FFR in 23 arteries</a:t>
            </a:r>
            <a:endParaRPr/>
          </a:p>
        </p:txBody>
      </p:sp>
      <p:pic>
        <p:nvPicPr>
          <p:cNvPr id="223" name="Google Shape;223;p24"/>
          <p:cNvPicPr preferRelativeResize="0"/>
          <p:nvPr/>
        </p:nvPicPr>
        <p:blipFill rotWithShape="1">
          <a:blip r:embed="rId4">
            <a:alphaModFix/>
          </a:blip>
          <a:srcRect b="0" l="0" r="0" t="0"/>
          <a:stretch/>
        </p:blipFill>
        <p:spPr>
          <a:xfrm>
            <a:off x="6470984" y="1632857"/>
            <a:ext cx="5033401" cy="4755112"/>
          </a:xfrm>
          <a:prstGeom prst="rect">
            <a:avLst/>
          </a:prstGeom>
          <a:noFill/>
          <a:ln>
            <a:noFill/>
          </a:ln>
        </p:spPr>
      </p:pic>
      <p:pic>
        <p:nvPicPr>
          <p:cNvPr id="224" name="Google Shape;224;p24"/>
          <p:cNvPicPr preferRelativeResize="0"/>
          <p:nvPr/>
        </p:nvPicPr>
        <p:blipFill rotWithShape="1">
          <a:blip r:embed="rId5">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5"/>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SPECT MFR vs. </a:t>
            </a:r>
            <a:r>
              <a:rPr baseline="30000" lang="fr-FR"/>
              <a:t>13</a:t>
            </a:r>
            <a:r>
              <a:rPr lang="fr-FR"/>
              <a:t>N-Ammonia PET</a:t>
            </a:r>
            <a:endParaRPr/>
          </a:p>
        </p:txBody>
      </p:sp>
      <p:sp>
        <p:nvSpPr>
          <p:cNvPr id="231" name="Google Shape;231;p25"/>
          <p:cNvSpPr/>
          <p:nvPr/>
        </p:nvSpPr>
        <p:spPr>
          <a:xfrm>
            <a:off x="1537680" y="6460502"/>
            <a:ext cx="2253822"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 Nkoulou R. JNM 2016</a:t>
            </a:r>
            <a:endParaRPr sz="1800">
              <a:solidFill>
                <a:schemeClr val="dk1"/>
              </a:solidFill>
              <a:latin typeface="Calibri"/>
              <a:ea typeface="Calibri"/>
              <a:cs typeface="Calibri"/>
              <a:sym typeface="Calibri"/>
            </a:endParaRPr>
          </a:p>
        </p:txBody>
      </p:sp>
      <p:sp>
        <p:nvSpPr>
          <p:cNvPr id="232" name="Google Shape;232;p25"/>
          <p:cNvSpPr txBox="1"/>
          <p:nvPr/>
        </p:nvSpPr>
        <p:spPr>
          <a:xfrm>
            <a:off x="346841" y="914396"/>
            <a:ext cx="4678717"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dk1"/>
                </a:solidFill>
                <a:latin typeface="Calibri"/>
                <a:ea typeface="Calibri"/>
                <a:cs typeface="Calibri"/>
                <a:sym typeface="Calibri"/>
              </a:rPr>
              <a:t>28 consecutive patients (adenosine stress)</a:t>
            </a:r>
            <a:endParaRPr/>
          </a:p>
        </p:txBody>
      </p:sp>
      <p:pic>
        <p:nvPicPr>
          <p:cNvPr id="233" name="Google Shape;233;p25"/>
          <p:cNvPicPr preferRelativeResize="0"/>
          <p:nvPr/>
        </p:nvPicPr>
        <p:blipFill rotWithShape="1">
          <a:blip r:embed="rId3">
            <a:alphaModFix/>
          </a:blip>
          <a:srcRect b="0" l="0" r="0" t="0"/>
          <a:stretch/>
        </p:blipFill>
        <p:spPr>
          <a:xfrm>
            <a:off x="6675821" y="1677873"/>
            <a:ext cx="4673600" cy="4533900"/>
          </a:xfrm>
          <a:prstGeom prst="rect">
            <a:avLst/>
          </a:prstGeom>
          <a:noFill/>
          <a:ln>
            <a:noFill/>
          </a:ln>
        </p:spPr>
      </p:pic>
      <p:pic>
        <p:nvPicPr>
          <p:cNvPr id="234" name="Google Shape;234;p25"/>
          <p:cNvPicPr preferRelativeResize="0"/>
          <p:nvPr/>
        </p:nvPicPr>
        <p:blipFill rotWithShape="1">
          <a:blip r:embed="rId4">
            <a:alphaModFix/>
          </a:blip>
          <a:srcRect b="0" l="0" r="0" t="0"/>
          <a:stretch/>
        </p:blipFill>
        <p:spPr>
          <a:xfrm>
            <a:off x="346841" y="1662107"/>
            <a:ext cx="4635500" cy="4584700"/>
          </a:xfrm>
          <a:prstGeom prst="rect">
            <a:avLst/>
          </a:prstGeom>
          <a:noFill/>
          <a:ln>
            <a:noFill/>
          </a:ln>
        </p:spPr>
      </p:pic>
      <p:pic>
        <p:nvPicPr>
          <p:cNvPr id="235" name="Google Shape;235;p25"/>
          <p:cNvPicPr preferRelativeResize="0"/>
          <p:nvPr/>
        </p:nvPicPr>
        <p:blipFill rotWithShape="1">
          <a:blip r:embed="rId5">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26"/>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2800"/>
              <a:buFont typeface="Calibri"/>
              <a:buNone/>
            </a:pPr>
            <a:r>
              <a:rPr b="0" lang="fr-FR" sz="2800">
                <a:latin typeface="Calibri"/>
                <a:ea typeface="Calibri"/>
                <a:cs typeface="Calibri"/>
                <a:sym typeface="Calibri"/>
              </a:rPr>
              <a:t>Dynamic CZT SPECT Imaging Protocol in our department</a:t>
            </a:r>
            <a:endParaRPr b="0" sz="2800">
              <a:latin typeface="Calibri"/>
              <a:ea typeface="Calibri"/>
              <a:cs typeface="Calibri"/>
              <a:sym typeface="Calibri"/>
            </a:endParaRPr>
          </a:p>
        </p:txBody>
      </p:sp>
      <p:sp>
        <p:nvSpPr>
          <p:cNvPr id="241" name="Google Shape;241;p26"/>
          <p:cNvSpPr txBox="1"/>
          <p:nvPr>
            <p:ph idx="1" type="body"/>
          </p:nvPr>
        </p:nvSpPr>
        <p:spPr>
          <a:xfrm>
            <a:off x="281902" y="4256800"/>
            <a:ext cx="8445500" cy="1770063"/>
          </a:xfrm>
          <a:prstGeom prst="rect">
            <a:avLst/>
          </a:prstGeom>
          <a:noFill/>
          <a:ln>
            <a:noFill/>
          </a:ln>
        </p:spPr>
        <p:txBody>
          <a:bodyPr anchorCtr="0" anchor="t" bIns="45700" lIns="91425" spcFirstLastPara="1" rIns="91425" wrap="square" tIns="45700">
            <a:normAutofit/>
          </a:bodyPr>
          <a:lstStyle/>
          <a:p>
            <a:pPr indent="-457062" lvl="1" marL="914216" rtl="0" algn="l">
              <a:lnSpc>
                <a:spcPct val="90000"/>
              </a:lnSpc>
              <a:spcBef>
                <a:spcPts val="0"/>
              </a:spcBef>
              <a:spcAft>
                <a:spcPts val="0"/>
              </a:spcAft>
              <a:buClr>
                <a:schemeClr val="dk1"/>
              </a:buClr>
              <a:buSzPts val="2000"/>
              <a:buChar char="•"/>
            </a:pPr>
            <a:r>
              <a:rPr lang="fr-FR" sz="2000"/>
              <a:t>MPI protocol duration: 45 min</a:t>
            </a:r>
            <a:endParaRPr/>
          </a:p>
          <a:p>
            <a:pPr indent="-457062" lvl="1" marL="914216" rtl="0" algn="l">
              <a:lnSpc>
                <a:spcPct val="90000"/>
              </a:lnSpc>
              <a:spcBef>
                <a:spcPts val="500"/>
              </a:spcBef>
              <a:spcAft>
                <a:spcPts val="0"/>
              </a:spcAft>
              <a:buClr>
                <a:schemeClr val="dk1"/>
              </a:buClr>
              <a:buSzPts val="2000"/>
              <a:buChar char="•"/>
            </a:pPr>
            <a:r>
              <a:rPr lang="fr-FR" sz="2000"/>
              <a:t>List mode dynamic acquisition </a:t>
            </a:r>
            <a:endParaRPr/>
          </a:p>
          <a:p>
            <a:pPr indent="-457062" lvl="1" marL="914216" rtl="0" algn="l">
              <a:lnSpc>
                <a:spcPct val="90000"/>
              </a:lnSpc>
              <a:spcBef>
                <a:spcPts val="500"/>
              </a:spcBef>
              <a:spcAft>
                <a:spcPts val="0"/>
              </a:spcAft>
              <a:buClr>
                <a:schemeClr val="dk1"/>
              </a:buClr>
              <a:buSzPts val="2000"/>
              <a:buChar char="•"/>
            </a:pPr>
            <a:r>
              <a:rPr lang="fr-FR" sz="2000"/>
              <a:t>Reconstruction: 31-frame (20x3 s, 1x9 s, 1x15 s, 1x21 s, 1x27 s, 7x30 s)</a:t>
            </a:r>
            <a:endParaRPr sz="2000"/>
          </a:p>
          <a:p>
            <a:pPr indent="-457062" lvl="1" marL="914216" rtl="0" algn="l">
              <a:lnSpc>
                <a:spcPct val="90000"/>
              </a:lnSpc>
              <a:spcBef>
                <a:spcPts val="500"/>
              </a:spcBef>
              <a:spcAft>
                <a:spcPts val="0"/>
              </a:spcAft>
              <a:buClr>
                <a:schemeClr val="dk1"/>
              </a:buClr>
              <a:buSzPts val="2000"/>
              <a:buChar char="•"/>
            </a:pPr>
            <a:r>
              <a:rPr lang="fr-FR" sz="2000"/>
              <a:t>Radiation exposure: &lt; 9 mSv (2,6 mSv and 6 mSv)</a:t>
            </a:r>
            <a:endParaRPr/>
          </a:p>
        </p:txBody>
      </p:sp>
      <p:sp>
        <p:nvSpPr>
          <p:cNvPr id="242" name="Google Shape;242;p26"/>
          <p:cNvSpPr txBox="1"/>
          <p:nvPr/>
        </p:nvSpPr>
        <p:spPr>
          <a:xfrm>
            <a:off x="1525312" y="2017019"/>
            <a:ext cx="731027" cy="265728"/>
          </a:xfrm>
          <a:prstGeom prst="rect">
            <a:avLst/>
          </a:prstGeom>
          <a:noFill/>
          <a:ln>
            <a:noFill/>
          </a:ln>
        </p:spPr>
        <p:txBody>
          <a:bodyPr anchorCtr="0" anchor="t" bIns="40125" lIns="80250" spcFirstLastPara="1" rIns="80250" wrap="square" tIns="40125">
            <a:sp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37 MBq</a:t>
            </a:r>
            <a:endParaRPr b="0" sz="1200">
              <a:solidFill>
                <a:schemeClr val="dk1"/>
              </a:solidFill>
              <a:latin typeface="Calibri"/>
              <a:ea typeface="Calibri"/>
              <a:cs typeface="Calibri"/>
              <a:sym typeface="Calibri"/>
            </a:endParaRPr>
          </a:p>
        </p:txBody>
      </p:sp>
      <p:sp>
        <p:nvSpPr>
          <p:cNvPr id="243" name="Google Shape;243;p26"/>
          <p:cNvSpPr/>
          <p:nvPr/>
        </p:nvSpPr>
        <p:spPr>
          <a:xfrm>
            <a:off x="1680737" y="2707009"/>
            <a:ext cx="566590" cy="836395"/>
          </a:xfrm>
          <a:prstGeom prst="rect">
            <a:avLst/>
          </a:prstGeom>
          <a:solidFill>
            <a:srgbClr val="008000">
              <a:alpha val="49803"/>
            </a:srgbClr>
          </a:solidFill>
          <a:ln cap="flat" cmpd="sng" w="19050">
            <a:solidFill>
              <a:srgbClr val="008000"/>
            </a:solidFill>
            <a:prstDash val="solid"/>
            <a:miter lim="800000"/>
            <a:headEnd len="sm" w="sm" type="none"/>
            <a:tailEnd len="sm" w="sm" type="none"/>
          </a:ln>
        </p:spPr>
        <p:txBody>
          <a:bodyPr anchorCtr="0" anchor="ctr" bIns="40125" lIns="0" spcFirstLastPara="1" rIns="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Position</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 1min</a:t>
            </a:r>
            <a:endParaRPr/>
          </a:p>
        </p:txBody>
      </p:sp>
      <p:cxnSp>
        <p:nvCxnSpPr>
          <p:cNvPr id="244" name="Google Shape;244;p26"/>
          <p:cNvCxnSpPr/>
          <p:nvPr/>
        </p:nvCxnSpPr>
        <p:spPr>
          <a:xfrm>
            <a:off x="1701997" y="2276895"/>
            <a:ext cx="0" cy="380901"/>
          </a:xfrm>
          <a:prstGeom prst="straightConnector1">
            <a:avLst/>
          </a:prstGeom>
          <a:noFill/>
          <a:ln cap="flat" cmpd="sng" w="25400">
            <a:solidFill>
              <a:schemeClr val="dk1"/>
            </a:solidFill>
            <a:prstDash val="solid"/>
            <a:round/>
            <a:headEnd len="med" w="med" type="none"/>
            <a:tailEnd len="med" w="med" type="triangle"/>
          </a:ln>
        </p:spPr>
      </p:cxnSp>
      <p:sp>
        <p:nvSpPr>
          <p:cNvPr id="245" name="Google Shape;245;p26"/>
          <p:cNvSpPr/>
          <p:nvPr/>
        </p:nvSpPr>
        <p:spPr>
          <a:xfrm>
            <a:off x="2260021" y="2707250"/>
            <a:ext cx="1130880" cy="835915"/>
          </a:xfrm>
          <a:prstGeom prst="rect">
            <a:avLst/>
          </a:prstGeom>
          <a:solidFill>
            <a:srgbClr val="FF0000">
              <a:alpha val="49803"/>
            </a:srgbClr>
          </a:solidFill>
          <a:ln>
            <a:noFill/>
          </a:ln>
        </p:spPr>
        <p:txBody>
          <a:bodyPr anchorCtr="0" anchor="ctr" bIns="40125" lIns="80250" spcFirstLastPara="1" rIns="8025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Rest dynamic</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acquisition</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6  min</a:t>
            </a:r>
            <a:endParaRPr/>
          </a:p>
        </p:txBody>
      </p:sp>
      <p:cxnSp>
        <p:nvCxnSpPr>
          <p:cNvPr id="246" name="Google Shape;246;p26"/>
          <p:cNvCxnSpPr/>
          <p:nvPr/>
        </p:nvCxnSpPr>
        <p:spPr>
          <a:xfrm>
            <a:off x="2304611" y="2266266"/>
            <a:ext cx="0" cy="379313"/>
          </a:xfrm>
          <a:prstGeom prst="straightConnector1">
            <a:avLst/>
          </a:prstGeom>
          <a:noFill/>
          <a:ln cap="flat" cmpd="sng" w="25400">
            <a:solidFill>
              <a:schemeClr val="dk1"/>
            </a:solidFill>
            <a:prstDash val="solid"/>
            <a:round/>
            <a:headEnd len="med" w="med" type="none"/>
            <a:tailEnd len="med" w="med" type="triangle"/>
          </a:ln>
        </p:spPr>
      </p:cxnSp>
      <p:sp>
        <p:nvSpPr>
          <p:cNvPr id="247" name="Google Shape;247;p26"/>
          <p:cNvSpPr txBox="1"/>
          <p:nvPr/>
        </p:nvSpPr>
        <p:spPr>
          <a:xfrm>
            <a:off x="2235071" y="2021627"/>
            <a:ext cx="1079631" cy="450394"/>
          </a:xfrm>
          <a:prstGeom prst="rect">
            <a:avLst/>
          </a:prstGeom>
          <a:noFill/>
          <a:ln>
            <a:noFill/>
          </a:ln>
        </p:spPr>
        <p:txBody>
          <a:bodyPr anchorCtr="0" anchor="t" bIns="40125" lIns="80250" spcFirstLastPara="1" rIns="80250" wrap="square" tIns="40125">
            <a:sp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Sestamibi</a:t>
            </a:r>
            <a:br>
              <a:rPr b="0" lang="fr-FR" sz="1200">
                <a:solidFill>
                  <a:schemeClr val="dk1"/>
                </a:solidFill>
                <a:latin typeface="Calibri"/>
                <a:ea typeface="Calibri"/>
                <a:cs typeface="Calibri"/>
                <a:sym typeface="Calibri"/>
              </a:rPr>
            </a:br>
            <a:r>
              <a:rPr b="0" lang="fr-FR" sz="1200">
                <a:solidFill>
                  <a:schemeClr val="dk1"/>
                </a:solidFill>
                <a:latin typeface="Calibri"/>
                <a:ea typeface="Calibri"/>
                <a:cs typeface="Calibri"/>
                <a:sym typeface="Calibri"/>
              </a:rPr>
              <a:t> (3 MBq/kg)</a:t>
            </a:r>
            <a:endParaRPr/>
          </a:p>
        </p:txBody>
      </p:sp>
      <p:cxnSp>
        <p:nvCxnSpPr>
          <p:cNvPr id="248" name="Google Shape;248;p26"/>
          <p:cNvCxnSpPr/>
          <p:nvPr/>
        </p:nvCxnSpPr>
        <p:spPr>
          <a:xfrm>
            <a:off x="6592857" y="2275996"/>
            <a:ext cx="0" cy="380901"/>
          </a:xfrm>
          <a:prstGeom prst="straightConnector1">
            <a:avLst/>
          </a:prstGeom>
          <a:noFill/>
          <a:ln cap="flat" cmpd="sng" w="25400">
            <a:solidFill>
              <a:schemeClr val="dk1"/>
            </a:solidFill>
            <a:prstDash val="solid"/>
            <a:round/>
            <a:headEnd len="med" w="med" type="none"/>
            <a:tailEnd len="med" w="med" type="triangle"/>
          </a:ln>
        </p:spPr>
      </p:cxnSp>
      <p:sp>
        <p:nvSpPr>
          <p:cNvPr id="249" name="Google Shape;249;p26"/>
          <p:cNvSpPr txBox="1"/>
          <p:nvPr/>
        </p:nvSpPr>
        <p:spPr>
          <a:xfrm>
            <a:off x="6500971" y="1996876"/>
            <a:ext cx="1042821" cy="450394"/>
          </a:xfrm>
          <a:prstGeom prst="rect">
            <a:avLst/>
          </a:prstGeom>
          <a:noFill/>
          <a:ln>
            <a:noFill/>
          </a:ln>
        </p:spPr>
        <p:txBody>
          <a:bodyPr anchorCtr="0" anchor="t" bIns="40125" lIns="80250" spcFirstLastPara="1" rIns="80250" wrap="square" tIns="40125">
            <a:sp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Sestamibi</a:t>
            </a:r>
            <a:br>
              <a:rPr b="0" lang="fr-FR" sz="1200">
                <a:solidFill>
                  <a:schemeClr val="dk1"/>
                </a:solidFill>
                <a:latin typeface="Calibri"/>
                <a:ea typeface="Calibri"/>
                <a:cs typeface="Calibri"/>
                <a:sym typeface="Calibri"/>
              </a:rPr>
            </a:br>
            <a:r>
              <a:rPr b="0" lang="fr-FR" sz="1200">
                <a:solidFill>
                  <a:schemeClr val="dk1"/>
                </a:solidFill>
                <a:latin typeface="Calibri"/>
                <a:ea typeface="Calibri"/>
                <a:cs typeface="Calibri"/>
                <a:sym typeface="Calibri"/>
              </a:rPr>
              <a:t> (10 MBq/kg)</a:t>
            </a:r>
            <a:endParaRPr b="0" sz="1200">
              <a:solidFill>
                <a:schemeClr val="dk1"/>
              </a:solidFill>
              <a:latin typeface="Calibri"/>
              <a:ea typeface="Calibri"/>
              <a:cs typeface="Calibri"/>
              <a:sym typeface="Calibri"/>
            </a:endParaRPr>
          </a:p>
        </p:txBody>
      </p:sp>
      <p:sp>
        <p:nvSpPr>
          <p:cNvPr id="250" name="Google Shape;250;p26"/>
          <p:cNvSpPr/>
          <p:nvPr/>
        </p:nvSpPr>
        <p:spPr>
          <a:xfrm>
            <a:off x="5016560" y="2716367"/>
            <a:ext cx="1087078" cy="833220"/>
          </a:xfrm>
          <a:prstGeom prst="rect">
            <a:avLst/>
          </a:prstGeom>
          <a:solidFill>
            <a:srgbClr val="C0C0C0">
              <a:alpha val="49803"/>
            </a:srgbClr>
          </a:solidFill>
          <a:ln cap="flat" cmpd="sng" w="9525">
            <a:solidFill>
              <a:srgbClr val="C0C0C0"/>
            </a:solidFill>
            <a:prstDash val="solid"/>
            <a:miter lim="800000"/>
            <a:headEnd len="sm" w="sm" type="none"/>
            <a:tailEnd len="sm" w="sm" type="none"/>
          </a:ln>
        </p:spPr>
        <p:txBody>
          <a:bodyPr anchorCtr="0" anchor="ctr" bIns="42050" lIns="84100" spcFirstLastPara="1" rIns="84100" wrap="square" tIns="42050">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Regadenoson </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IV</a:t>
            </a:r>
            <a:endParaRPr/>
          </a:p>
        </p:txBody>
      </p:sp>
      <p:sp>
        <p:nvSpPr>
          <p:cNvPr id="251" name="Google Shape;251;p26"/>
          <p:cNvSpPr txBox="1"/>
          <p:nvPr/>
        </p:nvSpPr>
        <p:spPr>
          <a:xfrm>
            <a:off x="4836690" y="1990077"/>
            <a:ext cx="1095090" cy="265728"/>
          </a:xfrm>
          <a:prstGeom prst="rect">
            <a:avLst/>
          </a:prstGeom>
          <a:noFill/>
          <a:ln>
            <a:noFill/>
          </a:ln>
        </p:spPr>
        <p:txBody>
          <a:bodyPr anchorCtr="0" anchor="t" bIns="40125" lIns="80250" spcFirstLastPara="1" rIns="80250" wrap="square" tIns="40125">
            <a:spAutoFit/>
          </a:bodyPr>
          <a:lstStyle/>
          <a:p>
            <a:pPr indent="0" lvl="0" marL="0" marR="0" rtl="0" algn="r">
              <a:spcBef>
                <a:spcPts val="0"/>
              </a:spcBef>
              <a:spcAft>
                <a:spcPts val="0"/>
              </a:spcAft>
              <a:buNone/>
            </a:pPr>
            <a:r>
              <a:rPr b="0" lang="fr-FR" sz="1200">
                <a:solidFill>
                  <a:schemeClr val="dk1"/>
                </a:solidFill>
                <a:latin typeface="Calibri"/>
                <a:ea typeface="Calibri"/>
                <a:cs typeface="Calibri"/>
                <a:sym typeface="Calibri"/>
              </a:rPr>
              <a:t>Stress agent</a:t>
            </a:r>
            <a:endParaRPr b="0" sz="1200">
              <a:solidFill>
                <a:schemeClr val="dk1"/>
              </a:solidFill>
              <a:latin typeface="Calibri"/>
              <a:ea typeface="Calibri"/>
              <a:cs typeface="Calibri"/>
              <a:sym typeface="Calibri"/>
            </a:endParaRPr>
          </a:p>
        </p:txBody>
      </p:sp>
      <p:cxnSp>
        <p:nvCxnSpPr>
          <p:cNvPr id="252" name="Google Shape;252;p26"/>
          <p:cNvCxnSpPr/>
          <p:nvPr/>
        </p:nvCxnSpPr>
        <p:spPr>
          <a:xfrm>
            <a:off x="5423728" y="2278152"/>
            <a:ext cx="0" cy="380901"/>
          </a:xfrm>
          <a:prstGeom prst="straightConnector1">
            <a:avLst/>
          </a:prstGeom>
          <a:noFill/>
          <a:ln cap="flat" cmpd="sng" w="25400">
            <a:solidFill>
              <a:schemeClr val="dk1"/>
            </a:solidFill>
            <a:prstDash val="solid"/>
            <a:round/>
            <a:headEnd len="med" w="med" type="none"/>
            <a:tailEnd len="med" w="med" type="triangle"/>
          </a:ln>
        </p:spPr>
      </p:cxnSp>
      <p:sp>
        <p:nvSpPr>
          <p:cNvPr id="253" name="Google Shape;253;p26"/>
          <p:cNvSpPr/>
          <p:nvPr/>
        </p:nvSpPr>
        <p:spPr>
          <a:xfrm>
            <a:off x="3388603" y="2707009"/>
            <a:ext cx="1017141" cy="836395"/>
          </a:xfrm>
          <a:prstGeom prst="rect">
            <a:avLst/>
          </a:prstGeom>
          <a:solidFill>
            <a:srgbClr val="CCFFFF">
              <a:alpha val="49803"/>
            </a:srgbClr>
          </a:solidFill>
          <a:ln cap="flat" cmpd="sng" w="19050">
            <a:solidFill>
              <a:schemeClr val="lt2"/>
            </a:solidFill>
            <a:prstDash val="solid"/>
            <a:miter lim="800000"/>
            <a:headEnd len="sm" w="sm" type="none"/>
            <a:tailEnd len="sm" w="sm" type="none"/>
          </a:ln>
        </p:spPr>
        <p:txBody>
          <a:bodyPr anchorCtr="0" anchor="ctr" bIns="40125" lIns="0" spcFirstLastPara="1" rIns="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Static acquisition</a:t>
            </a:r>
            <a:br>
              <a:rPr b="0" lang="fr-FR" sz="1200">
                <a:solidFill>
                  <a:schemeClr val="dk1"/>
                </a:solidFill>
                <a:latin typeface="Calibri"/>
                <a:ea typeface="Calibri"/>
                <a:cs typeface="Calibri"/>
                <a:sym typeface="Calibri"/>
              </a:rPr>
            </a:br>
            <a:r>
              <a:rPr b="0" lang="fr-FR" sz="1200">
                <a:solidFill>
                  <a:schemeClr val="dk1"/>
                </a:solidFill>
                <a:latin typeface="Calibri"/>
                <a:ea typeface="Calibri"/>
                <a:cs typeface="Calibri"/>
                <a:sym typeface="Calibri"/>
              </a:rPr>
              <a:t>6 min</a:t>
            </a:r>
            <a:endParaRPr b="0" sz="1200">
              <a:solidFill>
                <a:schemeClr val="dk1"/>
              </a:solidFill>
              <a:latin typeface="Calibri"/>
              <a:ea typeface="Calibri"/>
              <a:cs typeface="Calibri"/>
              <a:sym typeface="Calibri"/>
            </a:endParaRPr>
          </a:p>
        </p:txBody>
      </p:sp>
      <p:sp>
        <p:nvSpPr>
          <p:cNvPr id="254" name="Google Shape;254;p26"/>
          <p:cNvSpPr/>
          <p:nvPr/>
        </p:nvSpPr>
        <p:spPr>
          <a:xfrm>
            <a:off x="4422407" y="2707009"/>
            <a:ext cx="566590" cy="836395"/>
          </a:xfrm>
          <a:prstGeom prst="rect">
            <a:avLst/>
          </a:prstGeom>
          <a:solidFill>
            <a:srgbClr val="008000">
              <a:alpha val="49803"/>
            </a:srgbClr>
          </a:solidFill>
          <a:ln cap="flat" cmpd="sng" w="19050">
            <a:solidFill>
              <a:srgbClr val="008000"/>
            </a:solidFill>
            <a:prstDash val="solid"/>
            <a:miter lim="800000"/>
            <a:headEnd len="sm" w="sm" type="none"/>
            <a:tailEnd len="sm" w="sm" type="none"/>
          </a:ln>
        </p:spPr>
        <p:txBody>
          <a:bodyPr anchorCtr="0" anchor="ctr" bIns="40125" lIns="0" spcFirstLastPara="1" rIns="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POS </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0.5 min</a:t>
            </a:r>
            <a:endParaRPr/>
          </a:p>
        </p:txBody>
      </p:sp>
      <p:sp>
        <p:nvSpPr>
          <p:cNvPr id="255" name="Google Shape;255;p26"/>
          <p:cNvSpPr/>
          <p:nvPr/>
        </p:nvSpPr>
        <p:spPr>
          <a:xfrm>
            <a:off x="6099502" y="2712565"/>
            <a:ext cx="1218180" cy="825285"/>
          </a:xfrm>
          <a:prstGeom prst="rect">
            <a:avLst/>
          </a:prstGeom>
          <a:solidFill>
            <a:srgbClr val="FF0000">
              <a:alpha val="49803"/>
            </a:srgbClr>
          </a:solidFill>
          <a:ln>
            <a:noFill/>
          </a:ln>
        </p:spPr>
        <p:txBody>
          <a:bodyPr anchorCtr="0" anchor="ctr" bIns="40125" lIns="80250" spcFirstLastPara="1" rIns="8025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Stress dynamic acquisition</a:t>
            </a:r>
            <a:endParaRPr/>
          </a:p>
          <a:p>
            <a:pPr indent="0" lvl="0" marL="0" marR="0" rtl="0" algn="ctr">
              <a:spcBef>
                <a:spcPts val="0"/>
              </a:spcBef>
              <a:spcAft>
                <a:spcPts val="0"/>
              </a:spcAft>
              <a:buNone/>
            </a:pPr>
            <a:r>
              <a:rPr b="0" lang="fr-FR" sz="1200">
                <a:solidFill>
                  <a:schemeClr val="dk1"/>
                </a:solidFill>
                <a:latin typeface="Calibri"/>
                <a:ea typeface="Calibri"/>
                <a:cs typeface="Calibri"/>
                <a:sym typeface="Calibri"/>
              </a:rPr>
              <a:t>6 min</a:t>
            </a:r>
            <a:endParaRPr/>
          </a:p>
        </p:txBody>
      </p:sp>
      <p:sp>
        <p:nvSpPr>
          <p:cNvPr id="256" name="Google Shape;256;p26"/>
          <p:cNvSpPr/>
          <p:nvPr/>
        </p:nvSpPr>
        <p:spPr>
          <a:xfrm>
            <a:off x="7309449" y="2707009"/>
            <a:ext cx="864732" cy="836395"/>
          </a:xfrm>
          <a:prstGeom prst="rect">
            <a:avLst/>
          </a:prstGeom>
          <a:solidFill>
            <a:srgbClr val="CCFFFF">
              <a:alpha val="49803"/>
            </a:srgbClr>
          </a:solidFill>
          <a:ln cap="flat" cmpd="sng" w="19050">
            <a:solidFill>
              <a:schemeClr val="lt2"/>
            </a:solidFill>
            <a:prstDash val="solid"/>
            <a:miter lim="800000"/>
            <a:headEnd len="sm" w="sm" type="none"/>
            <a:tailEnd len="sm" w="sm" type="none"/>
          </a:ln>
        </p:spPr>
        <p:txBody>
          <a:bodyPr anchorCtr="0" anchor="ctr" bIns="40125" lIns="0" spcFirstLastPara="1" rIns="0" wrap="square" tIns="40125">
            <a:noAutofit/>
          </a:bodyPr>
          <a:lstStyle/>
          <a:p>
            <a:pPr indent="0" lvl="0" marL="0" marR="0" rtl="0" algn="ctr">
              <a:spcBef>
                <a:spcPts val="0"/>
              </a:spcBef>
              <a:spcAft>
                <a:spcPts val="0"/>
              </a:spcAft>
              <a:buNone/>
            </a:pPr>
            <a:r>
              <a:rPr b="0" lang="fr-FR" sz="1200">
                <a:solidFill>
                  <a:schemeClr val="dk1"/>
                </a:solidFill>
                <a:latin typeface="Calibri"/>
                <a:ea typeface="Calibri"/>
                <a:cs typeface="Calibri"/>
                <a:sym typeface="Calibri"/>
              </a:rPr>
              <a:t>Static acquisition</a:t>
            </a:r>
            <a:br>
              <a:rPr b="0" lang="fr-FR" sz="1200">
                <a:solidFill>
                  <a:schemeClr val="dk1"/>
                </a:solidFill>
                <a:latin typeface="Calibri"/>
                <a:ea typeface="Calibri"/>
                <a:cs typeface="Calibri"/>
                <a:sym typeface="Calibri"/>
              </a:rPr>
            </a:br>
            <a:r>
              <a:rPr b="0" lang="fr-FR" sz="1200">
                <a:solidFill>
                  <a:schemeClr val="dk1"/>
                </a:solidFill>
                <a:latin typeface="Calibri"/>
                <a:ea typeface="Calibri"/>
                <a:cs typeface="Calibri"/>
                <a:sym typeface="Calibri"/>
              </a:rPr>
              <a:t>2 min</a:t>
            </a:r>
            <a:endParaRPr b="0" sz="1200">
              <a:solidFill>
                <a:schemeClr val="dk1"/>
              </a:solidFill>
              <a:latin typeface="Calibri"/>
              <a:ea typeface="Calibri"/>
              <a:cs typeface="Calibri"/>
              <a:sym typeface="Calibri"/>
            </a:endParaRPr>
          </a:p>
        </p:txBody>
      </p:sp>
      <p:sp>
        <p:nvSpPr>
          <p:cNvPr id="257" name="Google Shape;257;p26"/>
          <p:cNvSpPr/>
          <p:nvPr/>
        </p:nvSpPr>
        <p:spPr>
          <a:xfrm>
            <a:off x="1666885" y="2351306"/>
            <a:ext cx="8898363" cy="1544235"/>
          </a:xfrm>
          <a:prstGeom prst="rightArrow">
            <a:avLst>
              <a:gd fmla="val 54204" name="adj1"/>
              <a:gd fmla="val 49688" name="adj2"/>
            </a:avLst>
          </a:prstGeom>
          <a:noFill/>
          <a:ln cap="flat" cmpd="sng" w="19050">
            <a:solidFill>
              <a:srgbClr val="1F497D"/>
            </a:solidFill>
            <a:prstDash val="solid"/>
            <a:miter lim="800000"/>
            <a:headEnd len="sm" w="sm" type="none"/>
            <a:tailEnd len="sm" w="sm" type="none"/>
          </a:ln>
        </p:spPr>
        <p:txBody>
          <a:bodyPr anchorCtr="0" anchor="ctr" bIns="33250" lIns="66500" spcFirstLastPara="1" rIns="66500" wrap="square" tIns="33250">
            <a:noAutofit/>
          </a:bodyPr>
          <a:lstStyle/>
          <a:p>
            <a:pPr indent="0" lvl="0" marL="0" marR="0" rtl="0" algn="l">
              <a:spcBef>
                <a:spcPts val="0"/>
              </a:spcBef>
              <a:spcAft>
                <a:spcPts val="0"/>
              </a:spcAft>
              <a:buNone/>
            </a:pPr>
            <a:r>
              <a:t/>
            </a:r>
            <a:endParaRPr b="0" sz="1200">
              <a:solidFill>
                <a:schemeClr val="dk1"/>
              </a:solidFill>
              <a:latin typeface="Calibri"/>
              <a:ea typeface="Calibri"/>
              <a:cs typeface="Calibri"/>
              <a:sym typeface="Calibri"/>
            </a:endParaRPr>
          </a:p>
        </p:txBody>
      </p:sp>
      <p:sp>
        <p:nvSpPr>
          <p:cNvPr id="258" name="Google Shape;258;p26"/>
          <p:cNvSpPr txBox="1"/>
          <p:nvPr/>
        </p:nvSpPr>
        <p:spPr>
          <a:xfrm>
            <a:off x="11596255" y="2341418"/>
            <a:ext cx="1847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59" name="Google Shape;259;p26"/>
          <p:cNvPicPr preferRelativeResize="0"/>
          <p:nvPr/>
        </p:nvPicPr>
        <p:blipFill rotWithShape="1">
          <a:blip r:embed="rId3">
            <a:alphaModFix/>
          </a:blip>
          <a:srcRect b="0" l="0" r="0" t="0"/>
          <a:stretch/>
        </p:blipFill>
        <p:spPr>
          <a:xfrm>
            <a:off x="8869076" y="4029697"/>
            <a:ext cx="3047206" cy="222426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27"/>
          <p:cNvSpPr/>
          <p:nvPr/>
        </p:nvSpPr>
        <p:spPr>
          <a:xfrm rot="10800000">
            <a:off x="775398" y="807099"/>
            <a:ext cx="9904731" cy="4950974"/>
          </a:xfrm>
          <a:custGeom>
            <a:rect b="b" l="l" r="r" t="t"/>
            <a:pathLst>
              <a:path extrusionOk="0" h="120000" w="120000">
                <a:moveTo>
                  <a:pt x="102778" y="90916"/>
                </a:moveTo>
                <a:cubicBezTo>
                  <a:pt x="87289" y="108441"/>
                  <a:pt x="60705" y="114361"/>
                  <a:pt x="37988" y="105342"/>
                </a:cubicBezTo>
                <a:cubicBezTo>
                  <a:pt x="15271" y="96324"/>
                  <a:pt x="2096" y="74622"/>
                  <a:pt x="5879" y="52450"/>
                </a:cubicBezTo>
                <a:cubicBezTo>
                  <a:pt x="9662" y="30277"/>
                  <a:pt x="29457" y="13174"/>
                  <a:pt x="54123" y="10767"/>
                </a:cubicBezTo>
                <a:lnTo>
                  <a:pt x="54209" y="288"/>
                </a:lnTo>
                <a:lnTo>
                  <a:pt x="60356" y="16194"/>
                </a:lnTo>
                <a:lnTo>
                  <a:pt x="53945" y="32670"/>
                </a:lnTo>
                <a:lnTo>
                  <a:pt x="54031" y="22188"/>
                </a:lnTo>
                <a:cubicBezTo>
                  <a:pt x="32513" y="24237"/>
                  <a:pt x="15279" y="37014"/>
                  <a:pt x="11644" y="53612"/>
                </a:cubicBezTo>
                <a:cubicBezTo>
                  <a:pt x="8009" y="70211"/>
                  <a:pt x="18834" y="86694"/>
                  <a:pt x="38270" y="94153"/>
                </a:cubicBezTo>
                <a:cubicBezTo>
                  <a:pt x="57705" y="101612"/>
                  <a:pt x="81140" y="98277"/>
                  <a:pt x="95909" y="8595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799">
              <a:solidFill>
                <a:schemeClr val="dk1"/>
              </a:solidFill>
              <a:latin typeface="Calibri"/>
              <a:ea typeface="Calibri"/>
              <a:cs typeface="Calibri"/>
              <a:sym typeface="Calibri"/>
            </a:endParaRPr>
          </a:p>
        </p:txBody>
      </p:sp>
      <p:sp>
        <p:nvSpPr>
          <p:cNvPr id="266" name="Google Shape;266;p27"/>
          <p:cNvSpPr/>
          <p:nvPr/>
        </p:nvSpPr>
        <p:spPr>
          <a:xfrm>
            <a:off x="910918" y="-68636"/>
            <a:ext cx="10048945"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fr-FR" sz="4000">
                <a:solidFill>
                  <a:schemeClr val="dk1"/>
                </a:solidFill>
                <a:latin typeface="Arial"/>
                <a:ea typeface="Arial"/>
                <a:cs typeface="Arial"/>
                <a:sym typeface="Arial"/>
              </a:rPr>
              <a:t>Dynamic processing to measure CFR</a:t>
            </a:r>
            <a:endParaRPr b="1" sz="4000">
              <a:solidFill>
                <a:schemeClr val="dk1"/>
              </a:solidFill>
              <a:latin typeface="Arial"/>
              <a:ea typeface="Arial"/>
              <a:cs typeface="Arial"/>
              <a:sym typeface="Arial"/>
            </a:endParaRPr>
          </a:p>
        </p:txBody>
      </p:sp>
      <p:sp>
        <p:nvSpPr>
          <p:cNvPr id="267" name="Google Shape;267;p27"/>
          <p:cNvSpPr/>
          <p:nvPr/>
        </p:nvSpPr>
        <p:spPr>
          <a:xfrm>
            <a:off x="311742" y="1017710"/>
            <a:ext cx="2798481" cy="2487470"/>
          </a:xfrm>
          <a:prstGeom prst="roundRect">
            <a:avLst>
              <a:gd fmla="val 6549" name="adj"/>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dk1"/>
              </a:solidFill>
              <a:latin typeface="Arial"/>
              <a:ea typeface="Arial"/>
              <a:cs typeface="Arial"/>
              <a:sym typeface="Arial"/>
            </a:endParaRPr>
          </a:p>
        </p:txBody>
      </p:sp>
      <p:sp>
        <p:nvSpPr>
          <p:cNvPr id="268" name="Google Shape;268;p27"/>
          <p:cNvSpPr/>
          <p:nvPr/>
        </p:nvSpPr>
        <p:spPr>
          <a:xfrm>
            <a:off x="7182675" y="3550839"/>
            <a:ext cx="3021303" cy="2372948"/>
          </a:xfrm>
          <a:prstGeom prst="roundRect">
            <a:avLst>
              <a:gd fmla="val 6549" name="adj"/>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500">
              <a:solidFill>
                <a:schemeClr val="dk1"/>
              </a:solidFill>
              <a:latin typeface="Arial"/>
              <a:ea typeface="Arial"/>
              <a:cs typeface="Arial"/>
              <a:sym typeface="Arial"/>
            </a:endParaRPr>
          </a:p>
        </p:txBody>
      </p:sp>
      <p:sp>
        <p:nvSpPr>
          <p:cNvPr id="269" name="Google Shape;269;p27"/>
          <p:cNvSpPr/>
          <p:nvPr/>
        </p:nvSpPr>
        <p:spPr>
          <a:xfrm>
            <a:off x="910918" y="3818354"/>
            <a:ext cx="5018923" cy="2262300"/>
          </a:xfrm>
          <a:prstGeom prst="roundRect">
            <a:avLst>
              <a:gd fmla="val 6549" name="adj"/>
            </a:avLst>
          </a:prstGeom>
          <a:solidFill>
            <a:srgbClr val="00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dk1"/>
              </a:solidFill>
              <a:latin typeface="Arial"/>
              <a:ea typeface="Arial"/>
              <a:cs typeface="Arial"/>
              <a:sym typeface="Arial"/>
            </a:endParaRPr>
          </a:p>
        </p:txBody>
      </p:sp>
      <p:sp>
        <p:nvSpPr>
          <p:cNvPr id="270" name="Google Shape;270;p27"/>
          <p:cNvSpPr/>
          <p:nvPr/>
        </p:nvSpPr>
        <p:spPr>
          <a:xfrm>
            <a:off x="1587" y="928973"/>
            <a:ext cx="3418793" cy="46154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fr-FR" sz="1999">
                <a:solidFill>
                  <a:schemeClr val="lt1"/>
                </a:solidFill>
                <a:latin typeface="Calibri"/>
                <a:ea typeface="Calibri"/>
                <a:cs typeface="Calibri"/>
                <a:sym typeface="Calibri"/>
              </a:rPr>
              <a:t>Bolus &amp; LA ROIs</a:t>
            </a:r>
            <a:endParaRPr/>
          </a:p>
        </p:txBody>
      </p:sp>
      <p:sp>
        <p:nvSpPr>
          <p:cNvPr id="271" name="Google Shape;271;p27"/>
          <p:cNvSpPr/>
          <p:nvPr/>
        </p:nvSpPr>
        <p:spPr>
          <a:xfrm>
            <a:off x="8578019" y="872273"/>
            <a:ext cx="3144519" cy="2318759"/>
          </a:xfrm>
          <a:prstGeom prst="roundRect">
            <a:avLst>
              <a:gd fmla="val 6549" name="adj"/>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dk1"/>
              </a:solidFill>
              <a:latin typeface="Arial"/>
              <a:ea typeface="Arial"/>
              <a:cs typeface="Arial"/>
              <a:sym typeface="Arial"/>
            </a:endParaRPr>
          </a:p>
        </p:txBody>
      </p:sp>
      <p:sp>
        <p:nvSpPr>
          <p:cNvPr id="272" name="Google Shape;272;p27"/>
          <p:cNvSpPr/>
          <p:nvPr/>
        </p:nvSpPr>
        <p:spPr>
          <a:xfrm>
            <a:off x="6917232" y="3467983"/>
            <a:ext cx="3418793" cy="70770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1999">
                <a:solidFill>
                  <a:schemeClr val="lt1"/>
                </a:solidFill>
                <a:latin typeface="Calibri"/>
                <a:ea typeface="Calibri"/>
                <a:cs typeface="Calibri"/>
                <a:sym typeface="Calibri"/>
              </a:rPr>
              <a:t>Apply sestamibi extraction fraction correction (Leppo)</a:t>
            </a:r>
            <a:endParaRPr/>
          </a:p>
        </p:txBody>
      </p:sp>
      <p:sp>
        <p:nvSpPr>
          <p:cNvPr id="273" name="Google Shape;273;p27"/>
          <p:cNvSpPr/>
          <p:nvPr/>
        </p:nvSpPr>
        <p:spPr>
          <a:xfrm>
            <a:off x="1495598" y="3806309"/>
            <a:ext cx="3921141" cy="461545"/>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fr-FR" sz="1999">
                <a:solidFill>
                  <a:schemeClr val="lt1"/>
                </a:solidFill>
                <a:latin typeface="Calibri"/>
                <a:ea typeface="Calibri"/>
                <a:cs typeface="Calibri"/>
                <a:sym typeface="Calibri"/>
              </a:rPr>
              <a:t>Calculate Relative flow &amp; reserve</a:t>
            </a:r>
            <a:endParaRPr/>
          </a:p>
        </p:txBody>
      </p:sp>
      <p:sp>
        <p:nvSpPr>
          <p:cNvPr id="274" name="Google Shape;274;p27"/>
          <p:cNvSpPr/>
          <p:nvPr/>
        </p:nvSpPr>
        <p:spPr>
          <a:xfrm>
            <a:off x="8476151" y="855958"/>
            <a:ext cx="3377615" cy="1200016"/>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fr-FR" sz="1999">
                <a:solidFill>
                  <a:schemeClr val="lt1"/>
                </a:solidFill>
                <a:latin typeface="Calibri"/>
                <a:ea typeface="Calibri"/>
                <a:cs typeface="Calibri"/>
                <a:sym typeface="Calibri"/>
              </a:rPr>
              <a:t>Sestamibi kinetic model</a:t>
            </a:r>
            <a:endParaRPr/>
          </a:p>
          <a:p>
            <a:pPr indent="0" lvl="0" marL="0" marR="0" rtl="0" algn="ctr">
              <a:lnSpc>
                <a:spcPct val="120000"/>
              </a:lnSpc>
              <a:spcBef>
                <a:spcPts val="0"/>
              </a:spcBef>
              <a:spcAft>
                <a:spcPts val="0"/>
              </a:spcAft>
              <a:buNone/>
            </a:pPr>
            <a:r>
              <a:rPr lang="fr-FR" sz="1999">
                <a:solidFill>
                  <a:schemeClr val="lt1"/>
                </a:solidFill>
                <a:latin typeface="Calibri"/>
                <a:ea typeface="Calibri"/>
                <a:cs typeface="Calibri"/>
                <a:sym typeface="Calibri"/>
              </a:rPr>
              <a:t>(Net retention) &amp; extraction factor K1 calculation</a:t>
            </a:r>
            <a:endParaRPr/>
          </a:p>
        </p:txBody>
      </p:sp>
      <p:pic>
        <p:nvPicPr>
          <p:cNvPr id="275" name="Google Shape;275;p27"/>
          <p:cNvPicPr preferRelativeResize="0"/>
          <p:nvPr/>
        </p:nvPicPr>
        <p:blipFill rotWithShape="1">
          <a:blip r:embed="rId3">
            <a:alphaModFix/>
          </a:blip>
          <a:srcRect b="74860" l="58499" r="35325" t="11009"/>
          <a:stretch/>
        </p:blipFill>
        <p:spPr>
          <a:xfrm>
            <a:off x="3058518" y="4857036"/>
            <a:ext cx="713469" cy="855260"/>
          </a:xfrm>
          <a:prstGeom prst="rect">
            <a:avLst/>
          </a:prstGeom>
          <a:noFill/>
          <a:ln>
            <a:noFill/>
          </a:ln>
        </p:spPr>
      </p:pic>
      <p:pic>
        <p:nvPicPr>
          <p:cNvPr id="276" name="Google Shape;276;p27"/>
          <p:cNvPicPr preferRelativeResize="0"/>
          <p:nvPr/>
        </p:nvPicPr>
        <p:blipFill rotWithShape="1">
          <a:blip r:embed="rId4">
            <a:alphaModFix/>
          </a:blip>
          <a:srcRect b="75699" l="78704" r="3152" t="8197"/>
          <a:stretch/>
        </p:blipFill>
        <p:spPr>
          <a:xfrm>
            <a:off x="3647080" y="4730392"/>
            <a:ext cx="2108139" cy="980379"/>
          </a:xfrm>
          <a:prstGeom prst="rect">
            <a:avLst/>
          </a:prstGeom>
          <a:noFill/>
          <a:ln>
            <a:noFill/>
          </a:ln>
        </p:spPr>
      </p:pic>
      <p:sp>
        <p:nvSpPr>
          <p:cNvPr id="277" name="Google Shape;277;p27"/>
          <p:cNvSpPr/>
          <p:nvPr/>
        </p:nvSpPr>
        <p:spPr>
          <a:xfrm>
            <a:off x="7221134" y="5334794"/>
            <a:ext cx="3051541" cy="483850"/>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800">
                <a:latin typeface="Calibri"/>
                <a:ea typeface="Calibri"/>
                <a:cs typeface="Calibri"/>
                <a:sym typeface="Calibri"/>
              </a:rPr>
              <a:t> </a:t>
            </a:r>
            <a:endParaRPr/>
          </a:p>
        </p:txBody>
      </p:sp>
      <p:pic>
        <p:nvPicPr>
          <p:cNvPr id="278" name="Google Shape;278;p27"/>
          <p:cNvPicPr preferRelativeResize="0"/>
          <p:nvPr/>
        </p:nvPicPr>
        <p:blipFill rotWithShape="1">
          <a:blip r:embed="rId6">
            <a:alphaModFix/>
          </a:blip>
          <a:srcRect b="44344" l="19555" r="62840" t="34731"/>
          <a:stretch/>
        </p:blipFill>
        <p:spPr>
          <a:xfrm>
            <a:off x="9647001" y="2031652"/>
            <a:ext cx="1006554" cy="1067686"/>
          </a:xfrm>
          <a:prstGeom prst="rect">
            <a:avLst/>
          </a:prstGeom>
          <a:noFill/>
          <a:ln>
            <a:noFill/>
          </a:ln>
        </p:spPr>
      </p:pic>
      <p:pic>
        <p:nvPicPr>
          <p:cNvPr id="279" name="Google Shape;279;p27"/>
          <p:cNvPicPr preferRelativeResize="0"/>
          <p:nvPr/>
        </p:nvPicPr>
        <p:blipFill rotWithShape="1">
          <a:blip r:embed="rId6">
            <a:alphaModFix/>
          </a:blip>
          <a:srcRect b="44344" l="19555" r="62840" t="34731"/>
          <a:stretch/>
        </p:blipFill>
        <p:spPr>
          <a:xfrm>
            <a:off x="7370155" y="4309510"/>
            <a:ext cx="1043292" cy="1106656"/>
          </a:xfrm>
          <a:prstGeom prst="rect">
            <a:avLst/>
          </a:prstGeom>
          <a:noFill/>
          <a:ln>
            <a:noFill/>
          </a:ln>
        </p:spPr>
      </p:pic>
      <p:pic>
        <p:nvPicPr>
          <p:cNvPr id="280" name="Google Shape;280;p27"/>
          <p:cNvPicPr preferRelativeResize="0"/>
          <p:nvPr/>
        </p:nvPicPr>
        <p:blipFill rotWithShape="1">
          <a:blip r:embed="rId7">
            <a:alphaModFix/>
          </a:blip>
          <a:srcRect b="44794" l="20094" r="62939" t="34467"/>
          <a:stretch/>
        </p:blipFill>
        <p:spPr>
          <a:xfrm>
            <a:off x="8852315" y="4309510"/>
            <a:ext cx="1014434" cy="1106656"/>
          </a:xfrm>
          <a:prstGeom prst="rect">
            <a:avLst/>
          </a:prstGeom>
          <a:noFill/>
          <a:ln>
            <a:noFill/>
          </a:ln>
        </p:spPr>
      </p:pic>
      <p:sp>
        <p:nvSpPr>
          <p:cNvPr id="281" name="Google Shape;281;p27"/>
          <p:cNvSpPr/>
          <p:nvPr/>
        </p:nvSpPr>
        <p:spPr>
          <a:xfrm>
            <a:off x="8544326" y="4751684"/>
            <a:ext cx="262782" cy="222308"/>
          </a:xfrm>
          <a:prstGeom prst="rightArrow">
            <a:avLst>
              <a:gd fmla="val 50000" name="adj1"/>
              <a:gd fmla="val 50000" name="adj2"/>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799">
              <a:solidFill>
                <a:schemeClr val="dk1"/>
              </a:solidFill>
              <a:latin typeface="Calibri"/>
              <a:ea typeface="Calibri"/>
              <a:cs typeface="Calibri"/>
              <a:sym typeface="Calibri"/>
            </a:endParaRPr>
          </a:p>
        </p:txBody>
      </p:sp>
      <p:sp>
        <p:nvSpPr>
          <p:cNvPr id="282" name="Google Shape;282;p27"/>
          <p:cNvSpPr/>
          <p:nvPr/>
        </p:nvSpPr>
        <p:spPr>
          <a:xfrm>
            <a:off x="7627002" y="4114234"/>
            <a:ext cx="529599" cy="3076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1400">
                <a:solidFill>
                  <a:schemeClr val="lt1"/>
                </a:solidFill>
                <a:latin typeface="Calibri"/>
                <a:ea typeface="Calibri"/>
                <a:cs typeface="Calibri"/>
                <a:sym typeface="Calibri"/>
              </a:rPr>
              <a:t>K1</a:t>
            </a:r>
            <a:endParaRPr/>
          </a:p>
        </p:txBody>
      </p:sp>
      <p:sp>
        <p:nvSpPr>
          <p:cNvPr id="283" name="Google Shape;283;p27"/>
          <p:cNvSpPr/>
          <p:nvPr/>
        </p:nvSpPr>
        <p:spPr>
          <a:xfrm>
            <a:off x="9105384" y="4114233"/>
            <a:ext cx="529599" cy="3076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1400">
                <a:solidFill>
                  <a:schemeClr val="lt1"/>
                </a:solidFill>
                <a:latin typeface="Calibri"/>
                <a:ea typeface="Calibri"/>
                <a:cs typeface="Calibri"/>
                <a:sym typeface="Calibri"/>
              </a:rPr>
              <a:t>Flow</a:t>
            </a:r>
            <a:endParaRPr/>
          </a:p>
        </p:txBody>
      </p:sp>
      <p:pic>
        <p:nvPicPr>
          <p:cNvPr id="284" name="Google Shape;284;p27"/>
          <p:cNvPicPr preferRelativeResize="0"/>
          <p:nvPr/>
        </p:nvPicPr>
        <p:blipFill rotWithShape="1">
          <a:blip r:embed="rId7">
            <a:alphaModFix/>
          </a:blip>
          <a:srcRect b="22709" l="20094" r="62939" t="34882"/>
          <a:stretch/>
        </p:blipFill>
        <p:spPr>
          <a:xfrm>
            <a:off x="1094842" y="4543301"/>
            <a:ext cx="682984" cy="1523603"/>
          </a:xfrm>
          <a:prstGeom prst="rect">
            <a:avLst/>
          </a:prstGeom>
          <a:noFill/>
          <a:ln>
            <a:noFill/>
          </a:ln>
        </p:spPr>
      </p:pic>
      <p:pic>
        <p:nvPicPr>
          <p:cNvPr id="285" name="Google Shape;285;p27"/>
          <p:cNvPicPr preferRelativeResize="0"/>
          <p:nvPr/>
        </p:nvPicPr>
        <p:blipFill rotWithShape="1">
          <a:blip r:embed="rId7">
            <a:alphaModFix/>
          </a:blip>
          <a:srcRect b="1313" l="20094" r="62939" t="77483"/>
          <a:stretch/>
        </p:blipFill>
        <p:spPr>
          <a:xfrm>
            <a:off x="1901729" y="4590970"/>
            <a:ext cx="1144545" cy="1276626"/>
          </a:xfrm>
          <a:prstGeom prst="rect">
            <a:avLst/>
          </a:prstGeom>
          <a:noFill/>
          <a:ln>
            <a:noFill/>
          </a:ln>
        </p:spPr>
      </p:pic>
      <p:sp>
        <p:nvSpPr>
          <p:cNvPr id="286" name="Google Shape;286;p27"/>
          <p:cNvSpPr/>
          <p:nvPr/>
        </p:nvSpPr>
        <p:spPr>
          <a:xfrm>
            <a:off x="4310883" y="732099"/>
            <a:ext cx="3144519" cy="2318759"/>
          </a:xfrm>
          <a:prstGeom prst="roundRect">
            <a:avLst>
              <a:gd fmla="val 6549" name="adj"/>
            </a:avLst>
          </a:prstGeom>
          <a:solidFill>
            <a:schemeClr val="dk1"/>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chemeClr val="dk1"/>
              </a:solidFill>
              <a:latin typeface="Arial"/>
              <a:ea typeface="Arial"/>
              <a:cs typeface="Arial"/>
              <a:sym typeface="Arial"/>
            </a:endParaRPr>
          </a:p>
        </p:txBody>
      </p:sp>
      <p:sp>
        <p:nvSpPr>
          <p:cNvPr id="287" name="Google Shape;287;p27"/>
          <p:cNvSpPr/>
          <p:nvPr/>
        </p:nvSpPr>
        <p:spPr>
          <a:xfrm>
            <a:off x="4209015" y="715783"/>
            <a:ext cx="3377615" cy="461417"/>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None/>
            </a:pPr>
            <a:r>
              <a:rPr lang="fr-FR" sz="1999">
                <a:solidFill>
                  <a:schemeClr val="lt1"/>
                </a:solidFill>
                <a:latin typeface="Calibri"/>
                <a:ea typeface="Calibri"/>
                <a:cs typeface="Calibri"/>
                <a:sym typeface="Calibri"/>
              </a:rPr>
              <a:t>Time activity curves (TAC)</a:t>
            </a:r>
            <a:endParaRPr/>
          </a:p>
        </p:txBody>
      </p:sp>
      <p:pic>
        <p:nvPicPr>
          <p:cNvPr id="288" name="Google Shape;288;p27"/>
          <p:cNvPicPr preferRelativeResize="0"/>
          <p:nvPr/>
        </p:nvPicPr>
        <p:blipFill rotWithShape="1">
          <a:blip r:embed="rId8">
            <a:alphaModFix/>
          </a:blip>
          <a:srcRect b="36003" l="12209" r="45699" t="32619"/>
          <a:stretch/>
        </p:blipFill>
        <p:spPr>
          <a:xfrm>
            <a:off x="4755670" y="1281192"/>
            <a:ext cx="2242390" cy="1529559"/>
          </a:xfrm>
          <a:prstGeom prst="rect">
            <a:avLst/>
          </a:prstGeom>
          <a:noFill/>
          <a:ln>
            <a:noFill/>
          </a:ln>
        </p:spPr>
      </p:pic>
      <p:pic>
        <p:nvPicPr>
          <p:cNvPr id="289" name="Google Shape;289;p27"/>
          <p:cNvPicPr preferRelativeResize="0"/>
          <p:nvPr/>
        </p:nvPicPr>
        <p:blipFill rotWithShape="1">
          <a:blip r:embed="rId9">
            <a:alphaModFix/>
          </a:blip>
          <a:srcRect b="0" l="0" r="0" t="0"/>
          <a:stretch/>
        </p:blipFill>
        <p:spPr>
          <a:xfrm>
            <a:off x="3810596" y="6247666"/>
            <a:ext cx="1117928" cy="453639"/>
          </a:xfrm>
          <a:prstGeom prst="rect">
            <a:avLst/>
          </a:prstGeom>
          <a:noFill/>
          <a:ln>
            <a:noFill/>
          </a:ln>
        </p:spPr>
      </p:pic>
      <p:pic>
        <p:nvPicPr>
          <p:cNvPr id="290" name="Google Shape;290;p27"/>
          <p:cNvPicPr preferRelativeResize="0"/>
          <p:nvPr/>
        </p:nvPicPr>
        <p:blipFill rotWithShape="1">
          <a:blip r:embed="rId10">
            <a:alphaModFix/>
          </a:blip>
          <a:srcRect b="78152" l="28873" r="47392" t="8580"/>
          <a:stretch/>
        </p:blipFill>
        <p:spPr>
          <a:xfrm>
            <a:off x="65133" y="1713634"/>
            <a:ext cx="3368389" cy="113771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28"/>
          <p:cNvPicPr preferRelativeResize="0"/>
          <p:nvPr/>
        </p:nvPicPr>
        <p:blipFill rotWithShape="1">
          <a:blip r:embed="rId3">
            <a:alphaModFix/>
          </a:blip>
          <a:srcRect b="0" l="0" r="0" t="0"/>
          <a:stretch/>
        </p:blipFill>
        <p:spPr>
          <a:xfrm>
            <a:off x="1868267" y="1110685"/>
            <a:ext cx="8473912" cy="5747316"/>
          </a:xfrm>
          <a:prstGeom prst="rect">
            <a:avLst/>
          </a:prstGeom>
          <a:noFill/>
          <a:ln>
            <a:noFill/>
          </a:ln>
        </p:spPr>
      </p:pic>
      <p:sp>
        <p:nvSpPr>
          <p:cNvPr id="296" name="Google Shape;296;p28"/>
          <p:cNvSpPr txBox="1"/>
          <p:nvPr/>
        </p:nvSpPr>
        <p:spPr>
          <a:xfrm>
            <a:off x="10096982" y="6360756"/>
            <a:ext cx="2025491"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400">
                <a:solidFill>
                  <a:schemeClr val="dk1"/>
                </a:solidFill>
                <a:latin typeface="Calibri"/>
                <a:ea typeface="Calibri"/>
                <a:cs typeface="Calibri"/>
                <a:sym typeface="Calibri"/>
              </a:rPr>
              <a:t>Agostini D. EJNMMI 2018</a:t>
            </a:r>
            <a:endParaRPr/>
          </a:p>
        </p:txBody>
      </p:sp>
      <p:sp>
        <p:nvSpPr>
          <p:cNvPr id="297" name="Google Shape;297;p28"/>
          <p:cNvSpPr txBox="1"/>
          <p:nvPr/>
        </p:nvSpPr>
        <p:spPr>
          <a:xfrm>
            <a:off x="1868267" y="5207000"/>
            <a:ext cx="1913088"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DSPECT cutoff: 2.1</a:t>
            </a:r>
            <a:endParaRPr/>
          </a:p>
        </p:txBody>
      </p:sp>
      <p:sp>
        <p:nvSpPr>
          <p:cNvPr id="298" name="Google Shape;298;p28"/>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Waterday study: CZT-SPECT vs. </a:t>
            </a:r>
            <a:r>
              <a:rPr baseline="30000" lang="fr-FR"/>
              <a:t>15</a:t>
            </a:r>
            <a:r>
              <a:rPr lang="fr-FR"/>
              <a:t>O-H</a:t>
            </a:r>
            <a:r>
              <a:rPr baseline="-25000" lang="fr-FR"/>
              <a:t>2</a:t>
            </a:r>
            <a:r>
              <a:rPr lang="fr-FR"/>
              <a:t>O PET: Myocardial Blood Flow</a:t>
            </a:r>
            <a:endParaRPr/>
          </a:p>
        </p:txBody>
      </p:sp>
      <p:pic>
        <p:nvPicPr>
          <p:cNvPr id="299" name="Google Shape;299;p28"/>
          <p:cNvPicPr preferRelativeResize="0"/>
          <p:nvPr/>
        </p:nvPicPr>
        <p:blipFill rotWithShape="1">
          <a:blip r:embed="rId4">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03" name="Shape 303"/>
        <p:cNvGrpSpPr/>
        <p:nvPr/>
      </p:nvGrpSpPr>
      <p:grpSpPr>
        <a:xfrm>
          <a:off x="0" y="0"/>
          <a:ext cx="0" cy="0"/>
          <a:chOff x="0" y="0"/>
          <a:chExt cx="0" cy="0"/>
        </a:xfrm>
      </p:grpSpPr>
      <p:sp>
        <p:nvSpPr>
          <p:cNvPr id="304" name="Google Shape;304;p29"/>
          <p:cNvSpPr/>
          <p:nvPr/>
        </p:nvSpPr>
        <p:spPr>
          <a:xfrm>
            <a:off x="518312" y="1448460"/>
            <a:ext cx="10802480" cy="4815771"/>
          </a:xfrm>
          <a:prstGeom prst="roundRect">
            <a:avLst>
              <a:gd fmla="val 6549" name="adj"/>
            </a:avLst>
          </a:prstGeom>
          <a:solidFill>
            <a:srgbClr val="00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Arial"/>
              <a:ea typeface="Arial"/>
              <a:cs typeface="Arial"/>
              <a:sym typeface="Arial"/>
            </a:endParaRPr>
          </a:p>
        </p:txBody>
      </p:sp>
      <p:sp>
        <p:nvSpPr>
          <p:cNvPr id="305" name="Google Shape;305;p29"/>
          <p:cNvSpPr txBox="1"/>
          <p:nvPr/>
        </p:nvSpPr>
        <p:spPr>
          <a:xfrm>
            <a:off x="7927972" y="3346408"/>
            <a:ext cx="1563067" cy="64607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799">
                <a:solidFill>
                  <a:schemeClr val="lt1"/>
                </a:solidFill>
                <a:latin typeface="Calibri"/>
                <a:ea typeface="Calibri"/>
                <a:cs typeface="Calibri"/>
                <a:sym typeface="Calibri"/>
              </a:rPr>
              <a:t>It looks normal</a:t>
            </a:r>
            <a:endParaRPr sz="1799">
              <a:solidFill>
                <a:schemeClr val="lt1"/>
              </a:solidFill>
              <a:latin typeface="Calibri"/>
              <a:ea typeface="Calibri"/>
              <a:cs typeface="Calibri"/>
              <a:sym typeface="Calibri"/>
            </a:endParaRPr>
          </a:p>
        </p:txBody>
      </p:sp>
      <p:pic>
        <p:nvPicPr>
          <p:cNvPr id="306" name="Google Shape;306;p29"/>
          <p:cNvPicPr preferRelativeResize="0"/>
          <p:nvPr/>
        </p:nvPicPr>
        <p:blipFill rotWithShape="1">
          <a:blip r:embed="rId3">
            <a:alphaModFix/>
          </a:blip>
          <a:srcRect b="3952" l="20684" r="2219" t="9249"/>
          <a:stretch/>
        </p:blipFill>
        <p:spPr>
          <a:xfrm>
            <a:off x="4006879" y="1016920"/>
            <a:ext cx="7905967" cy="5305050"/>
          </a:xfrm>
          <a:prstGeom prst="rect">
            <a:avLst/>
          </a:prstGeom>
          <a:noFill/>
          <a:ln>
            <a:noFill/>
          </a:ln>
        </p:spPr>
      </p:pic>
      <p:pic>
        <p:nvPicPr>
          <p:cNvPr id="307" name="Google Shape;307;p29"/>
          <p:cNvPicPr preferRelativeResize="0"/>
          <p:nvPr/>
        </p:nvPicPr>
        <p:blipFill rotWithShape="1">
          <a:blip r:embed="rId4">
            <a:alphaModFix/>
          </a:blip>
          <a:srcRect b="0" l="25229" r="24503" t="0"/>
          <a:stretch/>
        </p:blipFill>
        <p:spPr>
          <a:xfrm>
            <a:off x="998072" y="2775211"/>
            <a:ext cx="2684628" cy="3370064"/>
          </a:xfrm>
          <a:prstGeom prst="rect">
            <a:avLst/>
          </a:prstGeom>
          <a:noFill/>
          <a:ln>
            <a:noFill/>
          </a:ln>
        </p:spPr>
      </p:pic>
      <p:sp>
        <p:nvSpPr>
          <p:cNvPr id="308" name="Google Shape;308;p29"/>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Case WD #008: Perfusion scan</a:t>
            </a:r>
            <a:endParaRPr/>
          </a:p>
        </p:txBody>
      </p:sp>
      <p:sp>
        <p:nvSpPr>
          <p:cNvPr id="309" name="Google Shape;309;p29"/>
          <p:cNvSpPr/>
          <p:nvPr/>
        </p:nvSpPr>
        <p:spPr>
          <a:xfrm>
            <a:off x="263461" y="1118067"/>
            <a:ext cx="3150178"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2000">
                <a:solidFill>
                  <a:schemeClr val="lt1"/>
                </a:solidFill>
                <a:latin typeface="Calibri"/>
                <a:ea typeface="Calibri"/>
                <a:cs typeface="Calibri"/>
                <a:sym typeface="Calibri"/>
              </a:rPr>
              <a:t>64 yo, female</a:t>
            </a:r>
            <a:br>
              <a:rPr lang="fr-FR" sz="2000">
                <a:solidFill>
                  <a:schemeClr val="lt1"/>
                </a:solidFill>
                <a:latin typeface="Calibri"/>
                <a:ea typeface="Calibri"/>
                <a:cs typeface="Calibri"/>
                <a:sym typeface="Calibri"/>
              </a:rPr>
            </a:br>
            <a:r>
              <a:rPr lang="fr-FR" sz="2000">
                <a:solidFill>
                  <a:schemeClr val="lt1"/>
                </a:solidFill>
                <a:latin typeface="Calibri"/>
                <a:ea typeface="Calibri"/>
                <a:cs typeface="Calibri"/>
                <a:sym typeface="Calibri"/>
              </a:rPr>
              <a:t>DM, Hypertension, Cholesterol, Family history</a:t>
            </a:r>
            <a:br>
              <a:rPr lang="fr-FR" sz="2000">
                <a:solidFill>
                  <a:schemeClr val="lt1"/>
                </a:solidFill>
                <a:latin typeface="Calibri"/>
                <a:ea typeface="Calibri"/>
                <a:cs typeface="Calibri"/>
                <a:sym typeface="Calibri"/>
              </a:rPr>
            </a:br>
            <a:r>
              <a:rPr lang="fr-FR" sz="2000">
                <a:solidFill>
                  <a:schemeClr val="lt1"/>
                </a:solidFill>
                <a:latin typeface="Calibri"/>
                <a:ea typeface="Calibri"/>
                <a:cs typeface="Calibri"/>
                <a:sym typeface="Calibri"/>
              </a:rPr>
              <a:t>Angina</a:t>
            </a:r>
            <a:endParaRPr sz="2000">
              <a:solidFill>
                <a:schemeClr val="dk1"/>
              </a:solidFill>
              <a:latin typeface="Calibri"/>
              <a:ea typeface="Calibri"/>
              <a:cs typeface="Calibri"/>
              <a:sym typeface="Calibri"/>
            </a:endParaRPr>
          </a:p>
        </p:txBody>
      </p:sp>
      <p:sp>
        <p:nvSpPr>
          <p:cNvPr id="310" name="Google Shape;310;p29"/>
          <p:cNvSpPr txBox="1"/>
          <p:nvPr/>
        </p:nvSpPr>
        <p:spPr>
          <a:xfrm>
            <a:off x="4141629" y="1415115"/>
            <a:ext cx="696341" cy="2999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349">
                <a:solidFill>
                  <a:schemeClr val="lt1"/>
                </a:solidFill>
                <a:latin typeface="Calibri"/>
                <a:ea typeface="Calibri"/>
                <a:cs typeface="Calibri"/>
                <a:sym typeface="Calibri"/>
              </a:rPr>
              <a:t>Stress</a:t>
            </a:r>
            <a:endParaRPr/>
          </a:p>
        </p:txBody>
      </p:sp>
      <p:sp>
        <p:nvSpPr>
          <p:cNvPr id="311" name="Google Shape;311;p29"/>
          <p:cNvSpPr txBox="1"/>
          <p:nvPr/>
        </p:nvSpPr>
        <p:spPr>
          <a:xfrm>
            <a:off x="4141629" y="1893699"/>
            <a:ext cx="551072" cy="2999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349">
                <a:solidFill>
                  <a:schemeClr val="lt1"/>
                </a:solidFill>
                <a:latin typeface="Calibri"/>
                <a:ea typeface="Calibri"/>
                <a:cs typeface="Calibri"/>
                <a:sym typeface="Calibri"/>
              </a:rPr>
              <a:t>Rest</a:t>
            </a:r>
            <a:endParaRPr sz="1349">
              <a:solidFill>
                <a:schemeClr val="lt1"/>
              </a:solidFill>
              <a:latin typeface="Calibri"/>
              <a:ea typeface="Calibri"/>
              <a:cs typeface="Calibri"/>
              <a:sym typeface="Calibri"/>
            </a:endParaRPr>
          </a:p>
        </p:txBody>
      </p:sp>
      <p:pic>
        <p:nvPicPr>
          <p:cNvPr id="312" name="Google Shape;312;p29"/>
          <p:cNvPicPr preferRelativeResize="0"/>
          <p:nvPr/>
        </p:nvPicPr>
        <p:blipFill rotWithShape="1">
          <a:blip r:embed="rId5">
            <a:alphaModFix/>
          </a:blip>
          <a:srcRect b="0" l="0" r="0" t="0"/>
          <a:stretch/>
        </p:blipFill>
        <p:spPr>
          <a:xfrm>
            <a:off x="11625590" y="6574635"/>
            <a:ext cx="476250" cy="262890"/>
          </a:xfrm>
          <a:prstGeom prst="rect">
            <a:avLst/>
          </a:prstGeom>
          <a:noFill/>
          <a:ln>
            <a:noFill/>
          </a:ln>
        </p:spPr>
      </p:pic>
      <p:pic>
        <p:nvPicPr>
          <p:cNvPr id="313" name="Google Shape;313;p29"/>
          <p:cNvPicPr preferRelativeResize="0"/>
          <p:nvPr/>
        </p:nvPicPr>
        <p:blipFill rotWithShape="1">
          <a:blip r:embed="rId6">
            <a:alphaModFix/>
          </a:blip>
          <a:srcRect b="0" l="0" r="0" t="0"/>
          <a:stretch/>
        </p:blipFill>
        <p:spPr>
          <a:xfrm>
            <a:off x="64168" y="6462950"/>
            <a:ext cx="714375" cy="390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2124"/>
                                        <p:tgtEl>
                                          <p:spTgt spid="3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17" name="Shape 317"/>
        <p:cNvGrpSpPr/>
        <p:nvPr/>
      </p:nvGrpSpPr>
      <p:grpSpPr>
        <a:xfrm>
          <a:off x="0" y="0"/>
          <a:ext cx="0" cy="0"/>
          <a:chOff x="0" y="0"/>
          <a:chExt cx="0" cy="0"/>
        </a:xfrm>
      </p:grpSpPr>
      <p:sp>
        <p:nvSpPr>
          <p:cNvPr id="318" name="Google Shape;318;p30"/>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Case WD #008: Dynamic CZT scan</a:t>
            </a:r>
            <a:endParaRPr/>
          </a:p>
        </p:txBody>
      </p:sp>
      <p:sp>
        <p:nvSpPr>
          <p:cNvPr id="319" name="Google Shape;319;p30"/>
          <p:cNvSpPr txBox="1"/>
          <p:nvPr/>
        </p:nvSpPr>
        <p:spPr>
          <a:xfrm>
            <a:off x="8588395" y="3445946"/>
            <a:ext cx="2685351" cy="6669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fr-FR" sz="1867">
                <a:solidFill>
                  <a:srgbClr val="FFFF00"/>
                </a:solidFill>
                <a:latin typeface="Calibri"/>
                <a:ea typeface="Calibri"/>
                <a:cs typeface="Calibri"/>
                <a:sym typeface="Calibri"/>
              </a:rPr>
              <a:t>CFR is abnormal (&lt; 2)</a:t>
            </a:r>
            <a:endParaRPr/>
          </a:p>
          <a:p>
            <a:pPr indent="0" lvl="0" marL="0" marR="0" rtl="0" algn="ctr">
              <a:spcBef>
                <a:spcPts val="0"/>
              </a:spcBef>
              <a:spcAft>
                <a:spcPts val="0"/>
              </a:spcAft>
              <a:buNone/>
            </a:pPr>
            <a:r>
              <a:rPr b="1" lang="fr-FR" sz="1867">
                <a:solidFill>
                  <a:srgbClr val="FFFF00"/>
                </a:solidFill>
                <a:latin typeface="Calibri"/>
                <a:ea typeface="Calibri"/>
                <a:cs typeface="Calibri"/>
                <a:sym typeface="Calibri"/>
              </a:rPr>
              <a:t> in LAD- LCX-RCA regions</a:t>
            </a:r>
            <a:endParaRPr b="1" sz="1867">
              <a:solidFill>
                <a:srgbClr val="FFFF00"/>
              </a:solidFill>
              <a:latin typeface="Calibri"/>
              <a:ea typeface="Calibri"/>
              <a:cs typeface="Calibri"/>
              <a:sym typeface="Calibri"/>
            </a:endParaRPr>
          </a:p>
        </p:txBody>
      </p:sp>
      <p:pic>
        <p:nvPicPr>
          <p:cNvPr id="320" name="Google Shape;320;p30"/>
          <p:cNvPicPr preferRelativeResize="0"/>
          <p:nvPr/>
        </p:nvPicPr>
        <p:blipFill rotWithShape="1">
          <a:blip r:embed="rId3">
            <a:alphaModFix/>
          </a:blip>
          <a:srcRect b="0" l="0" r="0" t="0"/>
          <a:stretch/>
        </p:blipFill>
        <p:spPr>
          <a:xfrm>
            <a:off x="5427850" y="1309962"/>
            <a:ext cx="6764150" cy="1978403"/>
          </a:xfrm>
          <a:prstGeom prst="rect">
            <a:avLst/>
          </a:prstGeom>
          <a:noFill/>
          <a:ln>
            <a:noFill/>
          </a:ln>
        </p:spPr>
      </p:pic>
      <p:pic>
        <p:nvPicPr>
          <p:cNvPr id="321" name="Google Shape;321;p30"/>
          <p:cNvPicPr preferRelativeResize="0"/>
          <p:nvPr/>
        </p:nvPicPr>
        <p:blipFill rotWithShape="1">
          <a:blip r:embed="rId4">
            <a:alphaModFix/>
          </a:blip>
          <a:srcRect b="0" l="0" r="0" t="0"/>
          <a:stretch/>
        </p:blipFill>
        <p:spPr>
          <a:xfrm>
            <a:off x="874996" y="3961908"/>
            <a:ext cx="3688693" cy="2729088"/>
          </a:xfrm>
          <a:prstGeom prst="rect">
            <a:avLst/>
          </a:prstGeom>
          <a:noFill/>
          <a:ln>
            <a:noFill/>
          </a:ln>
        </p:spPr>
      </p:pic>
      <p:pic>
        <p:nvPicPr>
          <p:cNvPr id="322" name="Google Shape;322;p30"/>
          <p:cNvPicPr preferRelativeResize="0"/>
          <p:nvPr/>
        </p:nvPicPr>
        <p:blipFill rotWithShape="1">
          <a:blip r:embed="rId5">
            <a:alphaModFix/>
          </a:blip>
          <a:srcRect b="0" l="-145" r="262" t="0"/>
          <a:stretch/>
        </p:blipFill>
        <p:spPr>
          <a:xfrm>
            <a:off x="4506648" y="4540573"/>
            <a:ext cx="3723052" cy="1873250"/>
          </a:xfrm>
          <a:prstGeom prst="rect">
            <a:avLst/>
          </a:prstGeom>
          <a:noFill/>
          <a:ln>
            <a:noFill/>
          </a:ln>
        </p:spPr>
      </p:pic>
      <p:pic>
        <p:nvPicPr>
          <p:cNvPr id="323" name="Google Shape;323;p30"/>
          <p:cNvPicPr preferRelativeResize="0"/>
          <p:nvPr/>
        </p:nvPicPr>
        <p:blipFill rotWithShape="1">
          <a:blip r:embed="rId6">
            <a:alphaModFix/>
          </a:blip>
          <a:srcRect b="0" l="0" r="0" t="0"/>
          <a:stretch/>
        </p:blipFill>
        <p:spPr>
          <a:xfrm>
            <a:off x="8381335" y="4572323"/>
            <a:ext cx="3644900" cy="1841500"/>
          </a:xfrm>
          <a:prstGeom prst="rect">
            <a:avLst/>
          </a:prstGeom>
          <a:noFill/>
          <a:ln>
            <a:noFill/>
          </a:ln>
        </p:spPr>
      </p:pic>
      <p:pic>
        <p:nvPicPr>
          <p:cNvPr id="324" name="Google Shape;324;p30"/>
          <p:cNvPicPr preferRelativeResize="0"/>
          <p:nvPr/>
        </p:nvPicPr>
        <p:blipFill rotWithShape="1">
          <a:blip r:embed="rId7">
            <a:alphaModFix/>
          </a:blip>
          <a:srcRect b="0" l="0" r="0" t="0"/>
          <a:stretch/>
        </p:blipFill>
        <p:spPr>
          <a:xfrm>
            <a:off x="813724" y="844115"/>
            <a:ext cx="4593842" cy="3054729"/>
          </a:xfrm>
          <a:prstGeom prst="rect">
            <a:avLst/>
          </a:prstGeom>
          <a:noFill/>
          <a:ln>
            <a:noFill/>
          </a:ln>
        </p:spPr>
      </p:pic>
      <p:pic>
        <p:nvPicPr>
          <p:cNvPr id="325" name="Google Shape;325;p30"/>
          <p:cNvPicPr preferRelativeResize="0"/>
          <p:nvPr/>
        </p:nvPicPr>
        <p:blipFill rotWithShape="1">
          <a:blip r:embed="rId8">
            <a:alphaModFix/>
          </a:blip>
          <a:srcRect b="0" l="0" r="0" t="0"/>
          <a:stretch/>
        </p:blipFill>
        <p:spPr>
          <a:xfrm>
            <a:off x="89338" y="1337746"/>
            <a:ext cx="749300" cy="2108200"/>
          </a:xfrm>
          <a:prstGeom prst="rect">
            <a:avLst/>
          </a:prstGeom>
          <a:noFill/>
          <a:ln>
            <a:noFill/>
          </a:ln>
        </p:spPr>
      </p:pic>
      <p:pic>
        <p:nvPicPr>
          <p:cNvPr id="326" name="Google Shape;326;p30"/>
          <p:cNvPicPr preferRelativeResize="0"/>
          <p:nvPr/>
        </p:nvPicPr>
        <p:blipFill rotWithShape="1">
          <a:blip r:embed="rId9">
            <a:alphaModFix/>
          </a:blip>
          <a:srcRect b="0" l="0" r="0" t="0"/>
          <a:stretch/>
        </p:blipFill>
        <p:spPr>
          <a:xfrm>
            <a:off x="11625590" y="6574635"/>
            <a:ext cx="476250" cy="26289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30" name="Shape 330"/>
        <p:cNvGrpSpPr/>
        <p:nvPr/>
      </p:nvGrpSpPr>
      <p:grpSpPr>
        <a:xfrm>
          <a:off x="0" y="0"/>
          <a:ext cx="0" cy="0"/>
          <a:chOff x="0" y="0"/>
          <a:chExt cx="0" cy="0"/>
        </a:xfrm>
      </p:grpSpPr>
      <p:sp>
        <p:nvSpPr>
          <p:cNvPr id="331" name="Google Shape;331;p31"/>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Case WD #008: </a:t>
            </a:r>
            <a:r>
              <a:rPr baseline="30000" lang="fr-FR"/>
              <a:t>15</a:t>
            </a:r>
            <a:r>
              <a:rPr lang="fr-FR"/>
              <a:t>O-H</a:t>
            </a:r>
            <a:r>
              <a:rPr baseline="-25000" lang="fr-FR"/>
              <a:t>2</a:t>
            </a:r>
            <a:r>
              <a:rPr lang="fr-FR"/>
              <a:t>O PET</a:t>
            </a:r>
            <a:endParaRPr/>
          </a:p>
        </p:txBody>
      </p:sp>
      <p:pic>
        <p:nvPicPr>
          <p:cNvPr id="332" name="Google Shape;332;p31"/>
          <p:cNvPicPr preferRelativeResize="0"/>
          <p:nvPr/>
        </p:nvPicPr>
        <p:blipFill rotWithShape="1">
          <a:blip r:embed="rId3">
            <a:alphaModFix/>
          </a:blip>
          <a:srcRect b="0" l="0" r="0" t="0"/>
          <a:stretch/>
        </p:blipFill>
        <p:spPr>
          <a:xfrm>
            <a:off x="0" y="1517944"/>
            <a:ext cx="12191999" cy="3533374"/>
          </a:xfrm>
          <a:prstGeom prst="rect">
            <a:avLst/>
          </a:prstGeom>
          <a:noFill/>
          <a:ln>
            <a:noFill/>
          </a:ln>
        </p:spPr>
      </p:pic>
      <p:pic>
        <p:nvPicPr>
          <p:cNvPr id="333" name="Google Shape;333;p31"/>
          <p:cNvPicPr preferRelativeResize="0"/>
          <p:nvPr/>
        </p:nvPicPr>
        <p:blipFill rotWithShape="1">
          <a:blip r:embed="rId4">
            <a:alphaModFix/>
          </a:blip>
          <a:srcRect b="0" l="0" r="0" t="0"/>
          <a:stretch/>
        </p:blipFill>
        <p:spPr>
          <a:xfrm>
            <a:off x="833637" y="5186511"/>
            <a:ext cx="2326658" cy="1114174"/>
          </a:xfrm>
          <a:prstGeom prst="rect">
            <a:avLst/>
          </a:prstGeom>
          <a:noFill/>
          <a:ln>
            <a:noFill/>
          </a:ln>
        </p:spPr>
      </p:pic>
      <p:pic>
        <p:nvPicPr>
          <p:cNvPr id="334" name="Google Shape;334;p31"/>
          <p:cNvPicPr preferRelativeResize="0"/>
          <p:nvPr/>
        </p:nvPicPr>
        <p:blipFill rotWithShape="1">
          <a:blip r:embed="rId5">
            <a:alphaModFix/>
          </a:blip>
          <a:srcRect b="0" l="0" r="0" t="0"/>
          <a:stretch/>
        </p:blipFill>
        <p:spPr>
          <a:xfrm>
            <a:off x="4949056" y="5162888"/>
            <a:ext cx="2293888" cy="1136020"/>
          </a:xfrm>
          <a:prstGeom prst="rect">
            <a:avLst/>
          </a:prstGeom>
          <a:noFill/>
          <a:ln>
            <a:noFill/>
          </a:ln>
        </p:spPr>
      </p:pic>
      <p:pic>
        <p:nvPicPr>
          <p:cNvPr id="335" name="Google Shape;335;p31"/>
          <p:cNvPicPr preferRelativeResize="0"/>
          <p:nvPr/>
        </p:nvPicPr>
        <p:blipFill rotWithShape="1">
          <a:blip r:embed="rId6">
            <a:alphaModFix/>
          </a:blip>
          <a:srcRect b="0" l="0" r="0" t="0"/>
          <a:stretch/>
        </p:blipFill>
        <p:spPr>
          <a:xfrm>
            <a:off x="9031705" y="5188288"/>
            <a:ext cx="2326658" cy="1136020"/>
          </a:xfrm>
          <a:prstGeom prst="rect">
            <a:avLst/>
          </a:prstGeom>
          <a:noFill/>
          <a:ln>
            <a:noFill/>
          </a:ln>
        </p:spPr>
      </p:pic>
      <p:sp>
        <p:nvSpPr>
          <p:cNvPr id="336" name="Google Shape;336;p31"/>
          <p:cNvSpPr txBox="1"/>
          <p:nvPr/>
        </p:nvSpPr>
        <p:spPr>
          <a:xfrm>
            <a:off x="914746" y="978523"/>
            <a:ext cx="216443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lt1"/>
                </a:solidFill>
                <a:latin typeface="Calibri"/>
                <a:ea typeface="Calibri"/>
                <a:cs typeface="Calibri"/>
                <a:sym typeface="Calibri"/>
              </a:rPr>
              <a:t>Regadenoson MBF</a:t>
            </a:r>
            <a:endParaRPr/>
          </a:p>
        </p:txBody>
      </p:sp>
      <p:sp>
        <p:nvSpPr>
          <p:cNvPr id="337" name="Google Shape;337;p31"/>
          <p:cNvSpPr txBox="1"/>
          <p:nvPr/>
        </p:nvSpPr>
        <p:spPr>
          <a:xfrm>
            <a:off x="5567532" y="978523"/>
            <a:ext cx="1186543"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lt1"/>
                </a:solidFill>
                <a:latin typeface="Calibri"/>
                <a:ea typeface="Calibri"/>
                <a:cs typeface="Calibri"/>
                <a:sym typeface="Calibri"/>
              </a:rPr>
              <a:t>Rest MBF</a:t>
            </a:r>
            <a:endParaRPr b="1" sz="2000">
              <a:solidFill>
                <a:schemeClr val="lt1"/>
              </a:solidFill>
              <a:latin typeface="Calibri"/>
              <a:ea typeface="Calibri"/>
              <a:cs typeface="Calibri"/>
              <a:sym typeface="Calibri"/>
            </a:endParaRPr>
          </a:p>
        </p:txBody>
      </p:sp>
      <p:sp>
        <p:nvSpPr>
          <p:cNvPr id="338" name="Google Shape;338;p31"/>
          <p:cNvSpPr txBox="1"/>
          <p:nvPr/>
        </p:nvSpPr>
        <p:spPr>
          <a:xfrm>
            <a:off x="9410589" y="984631"/>
            <a:ext cx="154388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lt1"/>
                </a:solidFill>
                <a:latin typeface="Calibri"/>
                <a:ea typeface="Calibri"/>
                <a:cs typeface="Calibri"/>
                <a:sym typeface="Calibri"/>
              </a:rPr>
              <a:t>Flow reserve</a:t>
            </a:r>
            <a:endParaRPr b="1" sz="2000">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4"/>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Calibri"/>
              <a:buNone/>
            </a:pPr>
            <a:r>
              <a:rPr lang="fr-FR" sz="3600"/>
              <a:t>Patient risk related to a coronary artery stenosis </a:t>
            </a:r>
            <a:endParaRPr/>
          </a:p>
        </p:txBody>
      </p:sp>
      <p:sp>
        <p:nvSpPr>
          <p:cNvPr id="104" name="Google Shape;104;p14"/>
          <p:cNvSpPr txBox="1"/>
          <p:nvPr>
            <p:ph idx="1" type="body"/>
          </p:nvPr>
        </p:nvSpPr>
        <p:spPr>
          <a:xfrm>
            <a:off x="838200" y="1430108"/>
            <a:ext cx="10515600" cy="436942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fr-FR"/>
              <a:t>Non-ischemic stenosis: </a:t>
            </a:r>
            <a:r>
              <a:rPr b="1" lang="fr-FR">
                <a:solidFill>
                  <a:srgbClr val="FF6600"/>
                </a:solidFill>
              </a:rPr>
              <a:t>&lt; 1% per year </a:t>
            </a:r>
            <a:br>
              <a:rPr lang="fr-FR"/>
            </a:br>
            <a:r>
              <a:rPr lang="fr-FR"/>
              <a:t>(NUCLEAR studies, DEFER, FAME, PROSPECT) </a:t>
            </a:r>
            <a:endParaRPr/>
          </a:p>
          <a:p>
            <a:pPr indent="-228600" lvl="0" marL="228600" rtl="0" algn="l">
              <a:lnSpc>
                <a:spcPct val="90000"/>
              </a:lnSpc>
              <a:spcBef>
                <a:spcPts val="3400"/>
              </a:spcBef>
              <a:spcAft>
                <a:spcPts val="0"/>
              </a:spcAft>
              <a:buClr>
                <a:schemeClr val="dk1"/>
              </a:buClr>
              <a:buSzPts val="2800"/>
              <a:buChar char="•"/>
            </a:pPr>
            <a:r>
              <a:rPr b="1" lang="fr-FR"/>
              <a:t>Ischemic stenosis, if left untreated: </a:t>
            </a:r>
            <a:r>
              <a:rPr b="1" lang="fr-FR">
                <a:solidFill>
                  <a:srgbClr val="FF6600"/>
                </a:solidFill>
              </a:rPr>
              <a:t>5-10% per year</a:t>
            </a:r>
            <a:r>
              <a:rPr b="1" lang="fr-FR"/>
              <a:t> </a:t>
            </a:r>
            <a:br>
              <a:rPr lang="fr-FR"/>
            </a:br>
            <a:r>
              <a:rPr lang="fr-FR"/>
              <a:t> </a:t>
            </a:r>
            <a:endParaRPr/>
          </a:p>
          <a:p>
            <a:pPr indent="-228600" lvl="0" marL="228600" rtl="0" algn="l">
              <a:lnSpc>
                <a:spcPct val="90000"/>
              </a:lnSpc>
              <a:spcBef>
                <a:spcPts val="3400"/>
              </a:spcBef>
              <a:spcAft>
                <a:spcPts val="0"/>
              </a:spcAft>
              <a:buClr>
                <a:schemeClr val="dk1"/>
              </a:buClr>
              <a:buSzPts val="2800"/>
              <a:buChar char="•"/>
            </a:pPr>
            <a:r>
              <a:rPr b="1" lang="fr-FR"/>
              <a:t>Stented stenosis: </a:t>
            </a:r>
            <a:r>
              <a:rPr b="1" lang="fr-FR">
                <a:solidFill>
                  <a:srgbClr val="FF6600"/>
                </a:solidFill>
              </a:rPr>
              <a:t>2-3% per year</a:t>
            </a:r>
            <a:br>
              <a:rPr lang="fr-FR"/>
            </a:br>
            <a:r>
              <a:rPr lang="fr-FR"/>
              <a:t>(DEFER, FAME, SYNTAX, many large studies and registries) </a:t>
            </a:r>
            <a:endParaRPr/>
          </a:p>
          <a:p>
            <a:pPr indent="-50800" lvl="0" marL="228600" rtl="0" algn="l">
              <a:lnSpc>
                <a:spcPct val="90000"/>
              </a:lnSpc>
              <a:spcBef>
                <a:spcPts val="3400"/>
              </a:spcBef>
              <a:spcAft>
                <a:spcPts val="0"/>
              </a:spcAft>
              <a:buClr>
                <a:schemeClr val="dk1"/>
              </a:buClr>
              <a:buSzPts val="2800"/>
              <a:buNone/>
            </a:pPr>
            <a:r>
              <a:t/>
            </a:r>
            <a:endParaRPr/>
          </a:p>
        </p:txBody>
      </p:sp>
      <p:pic>
        <p:nvPicPr>
          <p:cNvPr id="105" name="Google Shape;105;p14"/>
          <p:cNvPicPr preferRelativeResize="0"/>
          <p:nvPr/>
        </p:nvPicPr>
        <p:blipFill rotWithShape="1">
          <a:blip r:embed="rId3">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42" name="Shape 342"/>
        <p:cNvGrpSpPr/>
        <p:nvPr/>
      </p:nvGrpSpPr>
      <p:grpSpPr>
        <a:xfrm>
          <a:off x="0" y="0"/>
          <a:ext cx="0" cy="0"/>
          <a:chOff x="0" y="0"/>
          <a:chExt cx="0" cy="0"/>
        </a:xfrm>
      </p:grpSpPr>
      <p:sp>
        <p:nvSpPr>
          <p:cNvPr id="343" name="Google Shape;343;p32"/>
          <p:cNvSpPr/>
          <p:nvPr/>
        </p:nvSpPr>
        <p:spPr>
          <a:xfrm>
            <a:off x="1597409" y="1487378"/>
            <a:ext cx="8918607" cy="3975935"/>
          </a:xfrm>
          <a:prstGeom prst="roundRect">
            <a:avLst>
              <a:gd fmla="val 6549" name="adj"/>
            </a:avLst>
          </a:prstGeom>
          <a:solidFill>
            <a:srgbClr val="000000"/>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dk1"/>
              </a:solidFill>
              <a:latin typeface="Arial"/>
              <a:ea typeface="Arial"/>
              <a:cs typeface="Arial"/>
              <a:sym typeface="Arial"/>
            </a:endParaRPr>
          </a:p>
        </p:txBody>
      </p:sp>
      <p:graphicFrame>
        <p:nvGraphicFramePr>
          <p:cNvPr id="344" name="Google Shape;344;p32"/>
          <p:cNvGraphicFramePr/>
          <p:nvPr/>
        </p:nvGraphicFramePr>
        <p:xfrm>
          <a:off x="5225143" y="5463313"/>
          <a:ext cx="3000000" cy="3000000"/>
        </p:xfrm>
        <a:graphic>
          <a:graphicData uri="http://schemas.openxmlformats.org/drawingml/2006/table">
            <a:tbl>
              <a:tblPr bandRow="1" firstRow="1">
                <a:noFill/>
                <a:tableStyleId>{CB7B67AA-E9C7-4A19-BC5B-39FF0FB5A4DB}</a:tableStyleId>
              </a:tblPr>
              <a:tblGrid>
                <a:gridCol w="1464125"/>
                <a:gridCol w="1464125"/>
                <a:gridCol w="1464125"/>
              </a:tblGrid>
              <a:tr h="292075">
                <a:tc>
                  <a:txBody>
                    <a:bodyPr/>
                    <a:lstStyle/>
                    <a:p>
                      <a:pPr indent="0" lvl="0" marL="0" marR="0" rtl="0" algn="l">
                        <a:spcBef>
                          <a:spcPts val="0"/>
                        </a:spcBef>
                        <a:spcAft>
                          <a:spcPts val="0"/>
                        </a:spcAft>
                        <a:buNone/>
                      </a:pPr>
                      <a:r>
                        <a:rPr lang="fr-FR" sz="1500" u="none" cap="none" strike="noStrike"/>
                        <a:t>Vessel</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Stenosis</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FFR</a:t>
                      </a:r>
                      <a:endParaRPr sz="1500">
                        <a:solidFill>
                          <a:schemeClr val="lt1"/>
                        </a:solidFill>
                      </a:endParaRPr>
                    </a:p>
                  </a:txBody>
                  <a:tcPr marT="34275" marB="34275" marR="68575" marL="68575"/>
                </a:tc>
              </a:tr>
              <a:tr h="292075">
                <a:tc>
                  <a:txBody>
                    <a:bodyPr/>
                    <a:lstStyle/>
                    <a:p>
                      <a:pPr indent="0" lvl="0" marL="0" marR="0" rtl="0" algn="l">
                        <a:spcBef>
                          <a:spcPts val="0"/>
                        </a:spcBef>
                        <a:spcAft>
                          <a:spcPts val="0"/>
                        </a:spcAft>
                        <a:buNone/>
                      </a:pPr>
                      <a:r>
                        <a:rPr lang="fr-FR" sz="1500"/>
                        <a:t>LAD</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80%</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0.47</a:t>
                      </a:r>
                      <a:endParaRPr sz="1500">
                        <a:solidFill>
                          <a:schemeClr val="lt1"/>
                        </a:solidFill>
                      </a:endParaRPr>
                    </a:p>
                  </a:txBody>
                  <a:tcPr marT="34275" marB="34275" marR="68575" marL="68575"/>
                </a:tc>
              </a:tr>
              <a:tr h="292075">
                <a:tc>
                  <a:txBody>
                    <a:bodyPr/>
                    <a:lstStyle/>
                    <a:p>
                      <a:pPr indent="0" lvl="0" marL="0" marR="0" rtl="0" algn="l">
                        <a:spcBef>
                          <a:spcPts val="0"/>
                        </a:spcBef>
                        <a:spcAft>
                          <a:spcPts val="0"/>
                        </a:spcAft>
                        <a:buNone/>
                      </a:pPr>
                      <a:r>
                        <a:rPr lang="fr-FR" sz="1500"/>
                        <a:t>LCX</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60%</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0.74</a:t>
                      </a:r>
                      <a:endParaRPr sz="1500">
                        <a:solidFill>
                          <a:schemeClr val="lt1"/>
                        </a:solidFill>
                      </a:endParaRPr>
                    </a:p>
                  </a:txBody>
                  <a:tcPr marT="34275" marB="34275" marR="68575" marL="68575"/>
                </a:tc>
              </a:tr>
              <a:tr h="292075">
                <a:tc>
                  <a:txBody>
                    <a:bodyPr/>
                    <a:lstStyle/>
                    <a:p>
                      <a:pPr indent="0" lvl="0" marL="0" marR="0" rtl="0" algn="l">
                        <a:spcBef>
                          <a:spcPts val="0"/>
                        </a:spcBef>
                        <a:spcAft>
                          <a:spcPts val="0"/>
                        </a:spcAft>
                        <a:buNone/>
                      </a:pPr>
                      <a:r>
                        <a:rPr lang="fr-FR" sz="1500"/>
                        <a:t>RCA</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rPr lang="fr-FR" sz="1500"/>
                        <a:t>100%</a:t>
                      </a:r>
                      <a:endParaRPr sz="1500">
                        <a:solidFill>
                          <a:schemeClr val="lt1"/>
                        </a:solidFill>
                      </a:endParaRPr>
                    </a:p>
                  </a:txBody>
                  <a:tcPr marT="34275" marB="34275" marR="68575" marL="68575"/>
                </a:tc>
                <a:tc>
                  <a:txBody>
                    <a:bodyPr/>
                    <a:lstStyle/>
                    <a:p>
                      <a:pPr indent="0" lvl="0" marL="0" marR="0" rtl="0" algn="l">
                        <a:spcBef>
                          <a:spcPts val="0"/>
                        </a:spcBef>
                        <a:spcAft>
                          <a:spcPts val="0"/>
                        </a:spcAft>
                        <a:buNone/>
                      </a:pPr>
                      <a:r>
                        <a:t/>
                      </a:r>
                      <a:endParaRPr sz="1500">
                        <a:solidFill>
                          <a:schemeClr val="lt1"/>
                        </a:solidFill>
                      </a:endParaRPr>
                    </a:p>
                  </a:txBody>
                  <a:tcPr marT="34275" marB="34275" marR="68575" marL="68575"/>
                </a:tc>
              </a:tr>
            </a:tbl>
          </a:graphicData>
        </a:graphic>
      </p:graphicFrame>
      <p:sp>
        <p:nvSpPr>
          <p:cNvPr id="345" name="Google Shape;345;p32"/>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Case WD #008: coronary angio</a:t>
            </a:r>
            <a:endParaRPr/>
          </a:p>
        </p:txBody>
      </p:sp>
      <p:pic>
        <p:nvPicPr>
          <p:cNvPr id="346" name="Google Shape;346;p32"/>
          <p:cNvPicPr preferRelativeResize="0"/>
          <p:nvPr/>
        </p:nvPicPr>
        <p:blipFill rotWithShape="1">
          <a:blip r:embed="rId3">
            <a:alphaModFix/>
          </a:blip>
          <a:srcRect b="-589" l="8237" r="4377" t="589"/>
          <a:stretch/>
        </p:blipFill>
        <p:spPr>
          <a:xfrm>
            <a:off x="85125" y="1792595"/>
            <a:ext cx="3984173" cy="3365500"/>
          </a:xfrm>
          <a:prstGeom prst="rect">
            <a:avLst/>
          </a:prstGeom>
          <a:noFill/>
          <a:ln>
            <a:noFill/>
          </a:ln>
        </p:spPr>
      </p:pic>
      <p:pic>
        <p:nvPicPr>
          <p:cNvPr id="347" name="Google Shape;347;p32"/>
          <p:cNvPicPr preferRelativeResize="0"/>
          <p:nvPr/>
        </p:nvPicPr>
        <p:blipFill rotWithShape="1">
          <a:blip r:embed="rId4">
            <a:alphaModFix/>
          </a:blip>
          <a:srcRect b="0" l="0" r="0" t="0"/>
          <a:stretch/>
        </p:blipFill>
        <p:spPr>
          <a:xfrm>
            <a:off x="4201817" y="1746250"/>
            <a:ext cx="3975100" cy="3365500"/>
          </a:xfrm>
          <a:prstGeom prst="rect">
            <a:avLst/>
          </a:prstGeom>
          <a:noFill/>
          <a:ln>
            <a:noFill/>
          </a:ln>
        </p:spPr>
      </p:pic>
      <p:pic>
        <p:nvPicPr>
          <p:cNvPr id="348" name="Google Shape;348;p32"/>
          <p:cNvPicPr preferRelativeResize="0"/>
          <p:nvPr/>
        </p:nvPicPr>
        <p:blipFill rotWithShape="1">
          <a:blip r:embed="rId5">
            <a:alphaModFix/>
          </a:blip>
          <a:srcRect b="0" l="0" r="0" t="0"/>
          <a:stretch/>
        </p:blipFill>
        <p:spPr>
          <a:xfrm>
            <a:off x="8321716" y="1746250"/>
            <a:ext cx="3771900" cy="3365500"/>
          </a:xfrm>
          <a:prstGeom prst="rect">
            <a:avLst/>
          </a:prstGeom>
          <a:noFill/>
          <a:ln>
            <a:noFill/>
          </a:ln>
        </p:spPr>
      </p:pic>
      <p:pic>
        <p:nvPicPr>
          <p:cNvPr id="349" name="Google Shape;349;p32"/>
          <p:cNvPicPr preferRelativeResize="0"/>
          <p:nvPr/>
        </p:nvPicPr>
        <p:blipFill rotWithShape="1">
          <a:blip r:embed="rId6">
            <a:alphaModFix/>
          </a:blip>
          <a:srcRect b="0" l="0" r="0" t="0"/>
          <a:stretch/>
        </p:blipFill>
        <p:spPr>
          <a:xfrm>
            <a:off x="11625590" y="6574635"/>
            <a:ext cx="476250" cy="262890"/>
          </a:xfrm>
          <a:prstGeom prst="rect">
            <a:avLst/>
          </a:prstGeom>
          <a:noFill/>
          <a:ln>
            <a:noFill/>
          </a:ln>
        </p:spPr>
      </p:pic>
      <p:pic>
        <p:nvPicPr>
          <p:cNvPr id="350" name="Google Shape;350;p32"/>
          <p:cNvPicPr preferRelativeResize="0"/>
          <p:nvPr/>
        </p:nvPicPr>
        <p:blipFill rotWithShape="1">
          <a:blip r:embed="rId7">
            <a:alphaModFix/>
          </a:blip>
          <a:srcRect b="0" l="0" r="0" t="0"/>
          <a:stretch/>
        </p:blipFill>
        <p:spPr>
          <a:xfrm>
            <a:off x="64168" y="6462950"/>
            <a:ext cx="714375" cy="3905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54" name="Shape 354"/>
        <p:cNvGrpSpPr/>
        <p:nvPr/>
      </p:nvGrpSpPr>
      <p:grpSpPr>
        <a:xfrm>
          <a:off x="0" y="0"/>
          <a:ext cx="0" cy="0"/>
          <a:chOff x="0" y="0"/>
          <a:chExt cx="0" cy="0"/>
        </a:xfrm>
      </p:grpSpPr>
      <p:sp>
        <p:nvSpPr>
          <p:cNvPr id="355" name="Google Shape;355;p33"/>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#1. 65 y/o male with stable CAD</a:t>
            </a:r>
            <a:endParaRPr/>
          </a:p>
        </p:txBody>
      </p:sp>
      <p:pic>
        <p:nvPicPr>
          <p:cNvPr id="356" name="Google Shape;356;p33"/>
          <p:cNvPicPr preferRelativeResize="0"/>
          <p:nvPr/>
        </p:nvPicPr>
        <p:blipFill rotWithShape="1">
          <a:blip r:embed="rId3">
            <a:alphaModFix/>
          </a:blip>
          <a:srcRect b="0" l="0" r="0" t="0"/>
          <a:stretch/>
        </p:blipFill>
        <p:spPr>
          <a:xfrm>
            <a:off x="0" y="781051"/>
            <a:ext cx="6451979" cy="6045199"/>
          </a:xfrm>
          <a:prstGeom prst="rect">
            <a:avLst/>
          </a:prstGeom>
          <a:noFill/>
          <a:ln>
            <a:noFill/>
          </a:ln>
        </p:spPr>
      </p:pic>
      <p:pic>
        <p:nvPicPr>
          <p:cNvPr id="357" name="Google Shape;357;p33"/>
          <p:cNvPicPr preferRelativeResize="0"/>
          <p:nvPr>
            <p:ph idx="1" type="body"/>
          </p:nvPr>
        </p:nvPicPr>
        <p:blipFill rotWithShape="1">
          <a:blip r:embed="rId4">
            <a:alphaModFix/>
          </a:blip>
          <a:srcRect b="58652" l="-314" r="313" t="16708"/>
          <a:stretch/>
        </p:blipFill>
        <p:spPr>
          <a:xfrm>
            <a:off x="2414713" y="4835237"/>
            <a:ext cx="8699602" cy="1991013"/>
          </a:xfrm>
          <a:prstGeom prst="rect">
            <a:avLst/>
          </a:prstGeom>
          <a:noFill/>
          <a:ln>
            <a:noFill/>
          </a:ln>
        </p:spPr>
      </p:pic>
      <p:pic>
        <p:nvPicPr>
          <p:cNvPr id="358" name="Google Shape;358;p33"/>
          <p:cNvPicPr preferRelativeResize="0"/>
          <p:nvPr/>
        </p:nvPicPr>
        <p:blipFill rotWithShape="1">
          <a:blip r:embed="rId5">
            <a:alphaModFix/>
          </a:blip>
          <a:srcRect b="0" l="0" r="0" t="0"/>
          <a:stretch/>
        </p:blipFill>
        <p:spPr>
          <a:xfrm>
            <a:off x="7750628" y="833438"/>
            <a:ext cx="3205843" cy="4062751"/>
          </a:xfrm>
          <a:prstGeom prst="rect">
            <a:avLst/>
          </a:prstGeom>
          <a:noFill/>
          <a:ln>
            <a:noFill/>
          </a:ln>
        </p:spPr>
      </p:pic>
      <p:pic>
        <p:nvPicPr>
          <p:cNvPr id="359" name="Google Shape;359;p33"/>
          <p:cNvPicPr preferRelativeResize="0"/>
          <p:nvPr/>
        </p:nvPicPr>
        <p:blipFill rotWithShape="1">
          <a:blip r:embed="rId6">
            <a:alphaModFix/>
          </a:blip>
          <a:srcRect b="0" l="0" r="0" t="0"/>
          <a:stretch/>
        </p:blipFill>
        <p:spPr>
          <a:xfrm>
            <a:off x="11625590" y="6574635"/>
            <a:ext cx="476250" cy="262890"/>
          </a:xfrm>
          <a:prstGeom prst="rect">
            <a:avLst/>
          </a:prstGeom>
          <a:noFill/>
          <a:ln>
            <a:noFill/>
          </a:ln>
        </p:spPr>
      </p:pic>
      <p:pic>
        <p:nvPicPr>
          <p:cNvPr id="360" name="Google Shape;360;p33"/>
          <p:cNvPicPr preferRelativeResize="0"/>
          <p:nvPr/>
        </p:nvPicPr>
        <p:blipFill rotWithShape="1">
          <a:blip r:embed="rId7">
            <a:alphaModFix/>
          </a:blip>
          <a:srcRect b="0" l="0" r="0" t="0"/>
          <a:stretch/>
        </p:blipFill>
        <p:spPr>
          <a:xfrm>
            <a:off x="64168" y="6462950"/>
            <a:ext cx="714375" cy="390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7"/>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1066"/>
                                        <p:tgtEl>
                                          <p:spTgt spid="3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64" name="Shape 364"/>
        <p:cNvGrpSpPr/>
        <p:nvPr/>
      </p:nvGrpSpPr>
      <p:grpSpPr>
        <a:xfrm>
          <a:off x="0" y="0"/>
          <a:ext cx="0" cy="0"/>
          <a:chOff x="0" y="0"/>
          <a:chExt cx="0" cy="0"/>
        </a:xfrm>
      </p:grpSpPr>
      <p:sp>
        <p:nvSpPr>
          <p:cNvPr id="365" name="Google Shape;365;p34"/>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#1. 65 y/o male with stable CAD</a:t>
            </a:r>
            <a:endParaRPr/>
          </a:p>
        </p:txBody>
      </p:sp>
      <p:pic>
        <p:nvPicPr>
          <p:cNvPr id="366" name="Google Shape;366;p34"/>
          <p:cNvPicPr preferRelativeResize="0"/>
          <p:nvPr/>
        </p:nvPicPr>
        <p:blipFill rotWithShape="1">
          <a:blip r:embed="rId3">
            <a:alphaModFix/>
          </a:blip>
          <a:srcRect b="0" l="0" r="0" t="0"/>
          <a:stretch/>
        </p:blipFill>
        <p:spPr>
          <a:xfrm>
            <a:off x="6894799" y="4101475"/>
            <a:ext cx="3994543" cy="2756525"/>
          </a:xfrm>
          <a:prstGeom prst="rect">
            <a:avLst/>
          </a:prstGeom>
          <a:noFill/>
          <a:ln>
            <a:noFill/>
          </a:ln>
        </p:spPr>
      </p:pic>
      <p:pic>
        <p:nvPicPr>
          <p:cNvPr id="367" name="Google Shape;367;p34"/>
          <p:cNvPicPr preferRelativeResize="0"/>
          <p:nvPr/>
        </p:nvPicPr>
        <p:blipFill rotWithShape="1">
          <a:blip r:embed="rId4">
            <a:alphaModFix/>
          </a:blip>
          <a:srcRect b="0" l="0" r="0" t="0"/>
          <a:stretch/>
        </p:blipFill>
        <p:spPr>
          <a:xfrm>
            <a:off x="0" y="797380"/>
            <a:ext cx="12192001" cy="3394172"/>
          </a:xfrm>
          <a:prstGeom prst="rect">
            <a:avLst/>
          </a:prstGeom>
          <a:noFill/>
          <a:ln>
            <a:noFill/>
          </a:ln>
        </p:spPr>
      </p:pic>
      <p:pic>
        <p:nvPicPr>
          <p:cNvPr id="368" name="Google Shape;368;p34"/>
          <p:cNvPicPr preferRelativeResize="0"/>
          <p:nvPr/>
        </p:nvPicPr>
        <p:blipFill rotWithShape="1">
          <a:blip r:embed="rId5">
            <a:alphaModFix/>
          </a:blip>
          <a:srcRect b="0" l="0" r="0" t="0"/>
          <a:stretch/>
        </p:blipFill>
        <p:spPr>
          <a:xfrm>
            <a:off x="1069728" y="4053115"/>
            <a:ext cx="3984871" cy="2804885"/>
          </a:xfrm>
          <a:prstGeom prst="rect">
            <a:avLst/>
          </a:prstGeom>
          <a:noFill/>
          <a:ln>
            <a:noFill/>
          </a:ln>
        </p:spPr>
      </p:pic>
      <p:pic>
        <p:nvPicPr>
          <p:cNvPr id="369" name="Google Shape;369;p34"/>
          <p:cNvPicPr preferRelativeResize="0"/>
          <p:nvPr/>
        </p:nvPicPr>
        <p:blipFill rotWithShape="1">
          <a:blip r:embed="rId6">
            <a:alphaModFix/>
          </a:blip>
          <a:srcRect b="0" l="0" r="0" t="0"/>
          <a:stretch/>
        </p:blipFill>
        <p:spPr>
          <a:xfrm>
            <a:off x="11625590" y="6574635"/>
            <a:ext cx="476250" cy="262890"/>
          </a:xfrm>
          <a:prstGeom prst="rect">
            <a:avLst/>
          </a:prstGeom>
          <a:noFill/>
          <a:ln>
            <a:noFill/>
          </a:ln>
        </p:spPr>
      </p:pic>
      <p:pic>
        <p:nvPicPr>
          <p:cNvPr id="370" name="Google Shape;370;p34"/>
          <p:cNvPicPr preferRelativeResize="0"/>
          <p:nvPr/>
        </p:nvPicPr>
        <p:blipFill rotWithShape="1">
          <a:blip r:embed="rId7">
            <a:alphaModFix/>
          </a:blip>
          <a:srcRect b="0" l="0" r="0" t="0"/>
          <a:stretch/>
        </p:blipFill>
        <p:spPr>
          <a:xfrm>
            <a:off x="64168" y="6462950"/>
            <a:ext cx="714375" cy="3905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74" name="Shape 374"/>
        <p:cNvGrpSpPr/>
        <p:nvPr/>
      </p:nvGrpSpPr>
      <p:grpSpPr>
        <a:xfrm>
          <a:off x="0" y="0"/>
          <a:ext cx="0" cy="0"/>
          <a:chOff x="0" y="0"/>
          <a:chExt cx="0" cy="0"/>
        </a:xfrm>
      </p:grpSpPr>
      <p:sp>
        <p:nvSpPr>
          <p:cNvPr id="375" name="Google Shape;375;p35"/>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#1. 65 y/o male with stable CAD</a:t>
            </a:r>
            <a:endParaRPr/>
          </a:p>
        </p:txBody>
      </p:sp>
      <p:pic>
        <p:nvPicPr>
          <p:cNvPr id="376" name="Google Shape;376;p35"/>
          <p:cNvPicPr preferRelativeResize="0"/>
          <p:nvPr/>
        </p:nvPicPr>
        <p:blipFill rotWithShape="1">
          <a:blip r:embed="rId3">
            <a:alphaModFix/>
          </a:blip>
          <a:srcRect b="0" l="0" r="0" t="0"/>
          <a:stretch/>
        </p:blipFill>
        <p:spPr>
          <a:xfrm>
            <a:off x="0" y="797380"/>
            <a:ext cx="12192001" cy="3394172"/>
          </a:xfrm>
          <a:prstGeom prst="rect">
            <a:avLst/>
          </a:prstGeom>
          <a:noFill/>
          <a:ln>
            <a:noFill/>
          </a:ln>
        </p:spPr>
      </p:pic>
      <p:pic>
        <p:nvPicPr>
          <p:cNvPr id="377" name="Google Shape;377;p35"/>
          <p:cNvPicPr preferRelativeResize="0"/>
          <p:nvPr/>
        </p:nvPicPr>
        <p:blipFill rotWithShape="1">
          <a:blip r:embed="rId4">
            <a:alphaModFix/>
          </a:blip>
          <a:srcRect b="0" l="0" r="0" t="0"/>
          <a:stretch/>
        </p:blipFill>
        <p:spPr>
          <a:xfrm>
            <a:off x="1583871" y="4072793"/>
            <a:ext cx="4936672" cy="2635681"/>
          </a:xfrm>
          <a:prstGeom prst="rect">
            <a:avLst/>
          </a:prstGeom>
          <a:noFill/>
          <a:ln>
            <a:noFill/>
          </a:ln>
        </p:spPr>
      </p:pic>
      <p:pic>
        <p:nvPicPr>
          <p:cNvPr id="378" name="Google Shape;378;p35"/>
          <p:cNvPicPr preferRelativeResize="0"/>
          <p:nvPr/>
        </p:nvPicPr>
        <p:blipFill rotWithShape="1">
          <a:blip r:embed="rId5">
            <a:alphaModFix/>
          </a:blip>
          <a:srcRect b="0" l="0" r="0" t="0"/>
          <a:stretch/>
        </p:blipFill>
        <p:spPr>
          <a:xfrm>
            <a:off x="7596835" y="4072793"/>
            <a:ext cx="3801872" cy="265475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82" name="Shape 382"/>
        <p:cNvGrpSpPr/>
        <p:nvPr/>
      </p:nvGrpSpPr>
      <p:grpSpPr>
        <a:xfrm>
          <a:off x="0" y="0"/>
          <a:ext cx="0" cy="0"/>
          <a:chOff x="0" y="0"/>
          <a:chExt cx="0" cy="0"/>
        </a:xfrm>
      </p:grpSpPr>
      <p:sp>
        <p:nvSpPr>
          <p:cNvPr id="383" name="Google Shape;383;p36"/>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#4. 63 y/o male, exertional chest pain and LBBB</a:t>
            </a:r>
            <a:endParaRPr/>
          </a:p>
        </p:txBody>
      </p:sp>
      <p:pic>
        <p:nvPicPr>
          <p:cNvPr id="384" name="Google Shape;384;p36"/>
          <p:cNvPicPr preferRelativeResize="0"/>
          <p:nvPr/>
        </p:nvPicPr>
        <p:blipFill rotWithShape="1">
          <a:blip r:embed="rId3">
            <a:alphaModFix/>
          </a:blip>
          <a:srcRect b="0" l="0" r="0" t="0"/>
          <a:stretch/>
        </p:blipFill>
        <p:spPr>
          <a:xfrm>
            <a:off x="338364" y="862696"/>
            <a:ext cx="5337810" cy="1817370"/>
          </a:xfrm>
          <a:prstGeom prst="rect">
            <a:avLst/>
          </a:prstGeom>
          <a:noFill/>
          <a:ln>
            <a:noFill/>
          </a:ln>
        </p:spPr>
      </p:pic>
      <p:pic>
        <p:nvPicPr>
          <p:cNvPr id="385" name="Google Shape;385;p36"/>
          <p:cNvPicPr preferRelativeResize="0"/>
          <p:nvPr/>
        </p:nvPicPr>
        <p:blipFill rotWithShape="1">
          <a:blip r:embed="rId4">
            <a:alphaModFix/>
          </a:blip>
          <a:srcRect b="0" l="0" r="0" t="0"/>
          <a:stretch/>
        </p:blipFill>
        <p:spPr>
          <a:xfrm>
            <a:off x="338364" y="2688344"/>
            <a:ext cx="5349240" cy="1691640"/>
          </a:xfrm>
          <a:prstGeom prst="rect">
            <a:avLst/>
          </a:prstGeom>
          <a:noFill/>
          <a:ln>
            <a:noFill/>
          </a:ln>
        </p:spPr>
      </p:pic>
      <p:pic>
        <p:nvPicPr>
          <p:cNvPr id="386" name="Google Shape;386;p36"/>
          <p:cNvPicPr preferRelativeResize="0"/>
          <p:nvPr/>
        </p:nvPicPr>
        <p:blipFill rotWithShape="1">
          <a:blip r:embed="rId5">
            <a:alphaModFix/>
          </a:blip>
          <a:srcRect b="0" l="0" r="0" t="0"/>
          <a:stretch/>
        </p:blipFill>
        <p:spPr>
          <a:xfrm>
            <a:off x="338364" y="4504924"/>
            <a:ext cx="5349240" cy="1908810"/>
          </a:xfrm>
          <a:prstGeom prst="rect">
            <a:avLst/>
          </a:prstGeom>
          <a:noFill/>
          <a:ln>
            <a:noFill/>
          </a:ln>
        </p:spPr>
      </p:pic>
      <p:pic>
        <p:nvPicPr>
          <p:cNvPr id="387" name="Google Shape;387;p36"/>
          <p:cNvPicPr preferRelativeResize="0"/>
          <p:nvPr/>
        </p:nvPicPr>
        <p:blipFill rotWithShape="1">
          <a:blip r:embed="rId6">
            <a:alphaModFix/>
          </a:blip>
          <a:srcRect b="0" l="0" r="0" t="0"/>
          <a:stretch/>
        </p:blipFill>
        <p:spPr>
          <a:xfrm>
            <a:off x="5919425" y="862696"/>
            <a:ext cx="2473994" cy="5958792"/>
          </a:xfrm>
          <a:prstGeom prst="rect">
            <a:avLst/>
          </a:prstGeom>
          <a:noFill/>
          <a:ln>
            <a:noFill/>
          </a:ln>
        </p:spPr>
      </p:pic>
      <p:pic>
        <p:nvPicPr>
          <p:cNvPr id="388" name="Google Shape;388;p36"/>
          <p:cNvPicPr preferRelativeResize="0"/>
          <p:nvPr/>
        </p:nvPicPr>
        <p:blipFill rotWithShape="1">
          <a:blip r:embed="rId7">
            <a:alphaModFix/>
          </a:blip>
          <a:srcRect b="0" l="0" r="0" t="0"/>
          <a:stretch/>
        </p:blipFill>
        <p:spPr>
          <a:xfrm>
            <a:off x="8528074" y="1714500"/>
            <a:ext cx="3500640" cy="4488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92" name="Shape 392"/>
        <p:cNvGrpSpPr/>
        <p:nvPr/>
      </p:nvGrpSpPr>
      <p:grpSpPr>
        <a:xfrm>
          <a:off x="0" y="0"/>
          <a:ext cx="0" cy="0"/>
          <a:chOff x="0" y="0"/>
          <a:chExt cx="0" cy="0"/>
        </a:xfrm>
      </p:grpSpPr>
      <p:sp>
        <p:nvSpPr>
          <p:cNvPr id="393" name="Google Shape;393;p37"/>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#4. 63 y/o male, exertional chest pain and LBBB</a:t>
            </a:r>
            <a:endParaRPr/>
          </a:p>
        </p:txBody>
      </p:sp>
      <p:pic>
        <p:nvPicPr>
          <p:cNvPr id="394" name="Google Shape;394;p37"/>
          <p:cNvPicPr preferRelativeResize="0"/>
          <p:nvPr/>
        </p:nvPicPr>
        <p:blipFill rotWithShape="1">
          <a:blip r:embed="rId3">
            <a:alphaModFix/>
          </a:blip>
          <a:srcRect b="0" l="0" r="0" t="0"/>
          <a:stretch/>
        </p:blipFill>
        <p:spPr>
          <a:xfrm>
            <a:off x="158750" y="869045"/>
            <a:ext cx="11874500" cy="3225800"/>
          </a:xfrm>
          <a:prstGeom prst="rect">
            <a:avLst/>
          </a:prstGeom>
          <a:noFill/>
          <a:ln>
            <a:noFill/>
          </a:ln>
        </p:spPr>
      </p:pic>
      <p:pic>
        <p:nvPicPr>
          <p:cNvPr id="395" name="Google Shape;395;p37"/>
          <p:cNvPicPr preferRelativeResize="0"/>
          <p:nvPr/>
        </p:nvPicPr>
        <p:blipFill rotWithShape="1">
          <a:blip r:embed="rId4">
            <a:alphaModFix/>
          </a:blip>
          <a:srcRect b="0" l="0" r="0" t="0"/>
          <a:stretch/>
        </p:blipFill>
        <p:spPr>
          <a:xfrm>
            <a:off x="977900" y="4094845"/>
            <a:ext cx="4165600" cy="2753360"/>
          </a:xfrm>
          <a:prstGeom prst="rect">
            <a:avLst/>
          </a:prstGeom>
          <a:noFill/>
          <a:ln>
            <a:noFill/>
          </a:ln>
        </p:spPr>
      </p:pic>
      <p:pic>
        <p:nvPicPr>
          <p:cNvPr id="396" name="Google Shape;396;p37"/>
          <p:cNvPicPr preferRelativeResize="0"/>
          <p:nvPr/>
        </p:nvPicPr>
        <p:blipFill rotWithShape="1">
          <a:blip r:embed="rId5">
            <a:alphaModFix/>
          </a:blip>
          <a:srcRect b="0" l="0" r="0" t="0"/>
          <a:stretch/>
        </p:blipFill>
        <p:spPr>
          <a:xfrm>
            <a:off x="6858908" y="4119947"/>
            <a:ext cx="4135120" cy="2692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400" name="Shape 400"/>
        <p:cNvGrpSpPr/>
        <p:nvPr/>
      </p:nvGrpSpPr>
      <p:grpSpPr>
        <a:xfrm>
          <a:off x="0" y="0"/>
          <a:ext cx="0" cy="0"/>
          <a:chOff x="0" y="0"/>
          <a:chExt cx="0" cy="0"/>
        </a:xfrm>
      </p:grpSpPr>
      <p:sp>
        <p:nvSpPr>
          <p:cNvPr id="401" name="Google Shape;401;p38"/>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Routine case #4. 63 y/o male, exertional chest pain and LBBB</a:t>
            </a:r>
            <a:endParaRPr/>
          </a:p>
        </p:txBody>
      </p:sp>
      <p:pic>
        <p:nvPicPr>
          <p:cNvPr id="402" name="Google Shape;402;p38"/>
          <p:cNvPicPr preferRelativeResize="0"/>
          <p:nvPr/>
        </p:nvPicPr>
        <p:blipFill rotWithShape="1">
          <a:blip r:embed="rId3">
            <a:alphaModFix/>
          </a:blip>
          <a:srcRect b="0" l="0" r="0" t="0"/>
          <a:stretch/>
        </p:blipFill>
        <p:spPr>
          <a:xfrm>
            <a:off x="158750" y="869045"/>
            <a:ext cx="11874500" cy="3225800"/>
          </a:xfrm>
          <a:prstGeom prst="rect">
            <a:avLst/>
          </a:prstGeom>
          <a:noFill/>
          <a:ln>
            <a:noFill/>
          </a:ln>
        </p:spPr>
      </p:pic>
      <p:pic>
        <p:nvPicPr>
          <p:cNvPr id="403" name="Google Shape;403;p38"/>
          <p:cNvPicPr preferRelativeResize="0"/>
          <p:nvPr/>
        </p:nvPicPr>
        <p:blipFill rotWithShape="1">
          <a:blip r:embed="rId4">
            <a:alphaModFix/>
          </a:blip>
          <a:srcRect b="0" l="0" r="0" t="0"/>
          <a:stretch/>
        </p:blipFill>
        <p:spPr>
          <a:xfrm>
            <a:off x="7086102" y="3552261"/>
            <a:ext cx="4165794" cy="2840857"/>
          </a:xfrm>
          <a:prstGeom prst="rect">
            <a:avLst/>
          </a:prstGeom>
          <a:noFill/>
          <a:ln>
            <a:noFill/>
          </a:ln>
        </p:spPr>
      </p:pic>
      <p:pic>
        <p:nvPicPr>
          <p:cNvPr id="404" name="Google Shape;404;p38"/>
          <p:cNvPicPr preferRelativeResize="0"/>
          <p:nvPr/>
        </p:nvPicPr>
        <p:blipFill rotWithShape="1">
          <a:blip r:embed="rId5">
            <a:alphaModFix/>
          </a:blip>
          <a:srcRect b="7167" l="0" r="0" t="0"/>
          <a:stretch/>
        </p:blipFill>
        <p:spPr>
          <a:xfrm>
            <a:off x="2161423" y="4061891"/>
            <a:ext cx="3383355" cy="265422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9"/>
          <p:cNvSpPr txBox="1"/>
          <p:nvPr>
            <p:ph idx="1" type="subTitle"/>
          </p:nvPr>
        </p:nvSpPr>
        <p:spPr>
          <a:xfrm>
            <a:off x="1524000" y="2435290"/>
            <a:ext cx="9144000" cy="282251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rPr lang="fr-FR" u="sng">
                <a:latin typeface="Arial"/>
                <a:ea typeface="Arial"/>
                <a:cs typeface="Arial"/>
                <a:sym typeface="Arial"/>
              </a:rPr>
              <a:t>Indication</a:t>
            </a:r>
            <a:r>
              <a:rPr lang="fr-FR">
                <a:latin typeface="Arial"/>
                <a:ea typeface="Arial"/>
                <a:cs typeface="Arial"/>
                <a:sym typeface="Arial"/>
              </a:rPr>
              <a:t> : Dépistage devant un ECG anormal chez une patiente sous carfilzomib pour myélome</a:t>
            </a:r>
            <a:endParaRPr/>
          </a:p>
          <a:p>
            <a:pPr indent="0" lvl="0" marL="0" rtl="0" algn="ctr">
              <a:lnSpc>
                <a:spcPct val="90000"/>
              </a:lnSpc>
              <a:spcBef>
                <a:spcPts val="1000"/>
              </a:spcBef>
              <a:spcAft>
                <a:spcPts val="0"/>
              </a:spcAft>
              <a:buClr>
                <a:schemeClr val="dk1"/>
              </a:buClr>
              <a:buSzPts val="2400"/>
              <a:buNone/>
            </a:pPr>
            <a:r>
              <a:t/>
            </a:r>
            <a:endParaRPr>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rPr lang="fr-FR">
                <a:latin typeface="Arial"/>
                <a:ea typeface="Arial"/>
                <a:cs typeface="Arial"/>
                <a:sym typeface="Arial"/>
              </a:rPr>
              <a:t>Asymptomatique</a:t>
            </a:r>
            <a:endParaRPr/>
          </a:p>
          <a:p>
            <a:pPr indent="0" lvl="0" marL="0" rtl="0" algn="ctr">
              <a:lnSpc>
                <a:spcPct val="90000"/>
              </a:lnSpc>
              <a:spcBef>
                <a:spcPts val="1000"/>
              </a:spcBef>
              <a:spcAft>
                <a:spcPts val="0"/>
              </a:spcAft>
              <a:buClr>
                <a:schemeClr val="dk1"/>
              </a:buClr>
              <a:buSzPts val="2400"/>
              <a:buNone/>
            </a:pPr>
            <a:r>
              <a:rPr lang="fr-FR" u="sng">
                <a:latin typeface="Arial"/>
                <a:ea typeface="Arial"/>
                <a:cs typeface="Arial"/>
                <a:sym typeface="Arial"/>
              </a:rPr>
              <a:t>FdR CV </a:t>
            </a:r>
            <a:r>
              <a:rPr lang="fr-FR">
                <a:latin typeface="Arial"/>
                <a:ea typeface="Arial"/>
                <a:cs typeface="Arial"/>
                <a:sym typeface="Arial"/>
              </a:rPr>
              <a:t>: dyslipidémie, HTA</a:t>
            </a:r>
            <a:endParaRPr/>
          </a:p>
        </p:txBody>
      </p:sp>
      <p:sp>
        <p:nvSpPr>
          <p:cNvPr id="410" name="Google Shape;410;p39"/>
          <p:cNvSpPr txBox="1"/>
          <p:nvPr/>
        </p:nvSpPr>
        <p:spPr>
          <a:xfrm>
            <a:off x="4239986" y="1567542"/>
            <a:ext cx="3712027"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3600">
                <a:solidFill>
                  <a:schemeClr val="dk1"/>
                </a:solidFill>
                <a:latin typeface="Calibri"/>
                <a:ea typeface="Calibri"/>
                <a:cs typeface="Calibri"/>
                <a:sym typeface="Calibri"/>
              </a:rPr>
              <a:t>Mme A. 49 ans</a:t>
            </a:r>
            <a:endParaRPr b="1" sz="3600">
              <a:solidFill>
                <a:schemeClr val="dk1"/>
              </a:solidFill>
              <a:latin typeface="Calibri"/>
              <a:ea typeface="Calibri"/>
              <a:cs typeface="Calibri"/>
              <a:sym typeface="Calibri"/>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40"/>
          <p:cNvSpPr txBox="1"/>
          <p:nvPr>
            <p:ph type="title"/>
          </p:nvPr>
        </p:nvSpPr>
        <p:spPr>
          <a:xfrm>
            <a:off x="947057" y="158296"/>
            <a:ext cx="10515600" cy="662781"/>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Arial"/>
              <a:buNone/>
            </a:pPr>
            <a:r>
              <a:rPr lang="fr-FR" sz="4000">
                <a:latin typeface="Arial"/>
                <a:ea typeface="Arial"/>
                <a:cs typeface="Arial"/>
                <a:sym typeface="Arial"/>
              </a:rPr>
              <a:t>ECG 12 dérivations</a:t>
            </a:r>
            <a:endParaRPr sz="4000">
              <a:latin typeface="Arial"/>
              <a:ea typeface="Arial"/>
              <a:cs typeface="Arial"/>
              <a:sym typeface="Arial"/>
            </a:endParaRPr>
          </a:p>
        </p:txBody>
      </p:sp>
      <p:pic>
        <p:nvPicPr>
          <p:cNvPr id="416" name="Google Shape;416;p40"/>
          <p:cNvPicPr preferRelativeResize="0"/>
          <p:nvPr>
            <p:ph idx="1" type="body"/>
          </p:nvPr>
        </p:nvPicPr>
        <p:blipFill rotWithShape="1">
          <a:blip r:embed="rId3">
            <a:alphaModFix/>
          </a:blip>
          <a:srcRect b="0" l="0" r="0" t="0"/>
          <a:stretch/>
        </p:blipFill>
        <p:spPr>
          <a:xfrm rot="-5400000">
            <a:off x="3290521" y="-141591"/>
            <a:ext cx="5744152" cy="7844481"/>
          </a:xfrm>
          <a:prstGeom prst="rect">
            <a:avLst/>
          </a:prstGeom>
          <a:noFill/>
          <a:ln>
            <a:noFill/>
          </a:ln>
        </p:spPr>
      </p:pic>
      <p:sp>
        <p:nvSpPr>
          <p:cNvPr id="417" name="Google Shape;417;p40"/>
          <p:cNvSpPr/>
          <p:nvPr/>
        </p:nvSpPr>
        <p:spPr>
          <a:xfrm>
            <a:off x="2594919" y="4983892"/>
            <a:ext cx="2125362" cy="1087393"/>
          </a:xfrm>
          <a:prstGeom prst="ellipse">
            <a:avLst/>
          </a:prstGeom>
          <a:no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41"/>
          <p:cNvSpPr txBox="1"/>
          <p:nvPr>
            <p:ph type="title"/>
          </p:nvPr>
        </p:nvSpPr>
        <p:spPr>
          <a:xfrm>
            <a:off x="1077685" y="228600"/>
            <a:ext cx="9601200" cy="674914"/>
          </a:xfrm>
          <a:prstGeom prst="rect">
            <a:avLst/>
          </a:prstGeom>
          <a:solidFill>
            <a:schemeClr val="accent2"/>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Arial"/>
              <a:buNone/>
            </a:pPr>
            <a:r>
              <a:rPr b="1" lang="fr-FR" sz="4000">
                <a:latin typeface="Arial"/>
                <a:ea typeface="Arial"/>
                <a:cs typeface="Arial"/>
                <a:sym typeface="Arial"/>
              </a:rPr>
              <a:t>Statique /  stress - rest gated (29/07/2021)</a:t>
            </a:r>
            <a:endParaRPr b="1" sz="4000">
              <a:latin typeface="Arial"/>
              <a:ea typeface="Arial"/>
              <a:cs typeface="Arial"/>
              <a:sym typeface="Arial"/>
            </a:endParaRPr>
          </a:p>
        </p:txBody>
      </p:sp>
      <p:pic>
        <p:nvPicPr>
          <p:cNvPr id="423" name="Google Shape;423;p41"/>
          <p:cNvPicPr preferRelativeResize="0"/>
          <p:nvPr>
            <p:ph idx="1" type="body"/>
          </p:nvPr>
        </p:nvPicPr>
        <p:blipFill rotWithShape="1">
          <a:blip r:embed="rId3">
            <a:alphaModFix/>
          </a:blip>
          <a:srcRect b="0" l="0" r="0" t="0"/>
          <a:stretch/>
        </p:blipFill>
        <p:spPr>
          <a:xfrm>
            <a:off x="2045761" y="903514"/>
            <a:ext cx="7665047" cy="5954486"/>
          </a:xfrm>
          <a:prstGeom prst="rect">
            <a:avLst/>
          </a:prstGeom>
          <a:noFill/>
          <a:ln>
            <a:noFill/>
          </a:ln>
        </p:spPr>
      </p:pic>
      <p:sp>
        <p:nvSpPr>
          <p:cNvPr id="424" name="Google Shape;424;p41"/>
          <p:cNvSpPr/>
          <p:nvPr/>
        </p:nvSpPr>
        <p:spPr>
          <a:xfrm>
            <a:off x="3091543" y="1066800"/>
            <a:ext cx="653143" cy="97971"/>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5" name="Google Shape;425;p41"/>
          <p:cNvSpPr/>
          <p:nvPr/>
        </p:nvSpPr>
        <p:spPr>
          <a:xfrm>
            <a:off x="3091543" y="4310742"/>
            <a:ext cx="653143" cy="97971"/>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5"/>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2018 ESC Guidelines on myocardial revascularization </a:t>
            </a:r>
            <a:endParaRPr/>
          </a:p>
        </p:txBody>
      </p:sp>
      <p:sp>
        <p:nvSpPr>
          <p:cNvPr id="111" name="Google Shape;111;p15"/>
          <p:cNvSpPr/>
          <p:nvPr/>
        </p:nvSpPr>
        <p:spPr>
          <a:xfrm>
            <a:off x="441159" y="926426"/>
            <a:ext cx="1126236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fr-FR" sz="1800" u="none" cap="none" strike="noStrike">
                <a:solidFill>
                  <a:srgbClr val="FF6600"/>
                </a:solidFill>
                <a:latin typeface="Verdana"/>
                <a:ea typeface="Verdana"/>
                <a:cs typeface="Verdana"/>
                <a:sym typeface="Verdana"/>
              </a:rPr>
              <a:t>Indications for revascularization in patients with stable angina or silent ischaemia</a:t>
            </a:r>
            <a:endParaRPr b="1" i="0" sz="1800" u="none" cap="none" strike="noStrike">
              <a:solidFill>
                <a:srgbClr val="FF6600"/>
              </a:solidFill>
              <a:latin typeface="Verdana"/>
              <a:ea typeface="Verdana"/>
              <a:cs typeface="Verdana"/>
              <a:sym typeface="Verdana"/>
            </a:endParaRPr>
          </a:p>
        </p:txBody>
      </p:sp>
      <p:pic>
        <p:nvPicPr>
          <p:cNvPr id="112" name="Google Shape;112;p15"/>
          <p:cNvPicPr preferRelativeResize="0"/>
          <p:nvPr/>
        </p:nvPicPr>
        <p:blipFill rotWithShape="1">
          <a:blip r:embed="rId3">
            <a:alphaModFix/>
          </a:blip>
          <a:srcRect b="0" l="0" r="0" t="0"/>
          <a:stretch/>
        </p:blipFill>
        <p:spPr>
          <a:xfrm>
            <a:off x="48129" y="6448594"/>
            <a:ext cx="786060" cy="409406"/>
          </a:xfrm>
          <a:prstGeom prst="rect">
            <a:avLst/>
          </a:prstGeom>
          <a:noFill/>
          <a:ln>
            <a:noFill/>
          </a:ln>
        </p:spPr>
      </p:pic>
      <p:pic>
        <p:nvPicPr>
          <p:cNvPr id="113" name="Google Shape;113;p15"/>
          <p:cNvPicPr preferRelativeResize="0"/>
          <p:nvPr/>
        </p:nvPicPr>
        <p:blipFill rotWithShape="1">
          <a:blip r:embed="rId4">
            <a:alphaModFix/>
          </a:blip>
          <a:srcRect b="0" l="0" r="0" t="0"/>
          <a:stretch/>
        </p:blipFill>
        <p:spPr>
          <a:xfrm>
            <a:off x="1374835" y="1690359"/>
            <a:ext cx="9502582" cy="436363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pic>
        <p:nvPicPr>
          <p:cNvPr id="430" name="Google Shape;430;p42"/>
          <p:cNvPicPr preferRelativeResize="0"/>
          <p:nvPr/>
        </p:nvPicPr>
        <p:blipFill rotWithShape="1">
          <a:blip r:embed="rId3">
            <a:alphaModFix/>
          </a:blip>
          <a:srcRect b="0" l="0" r="0" t="0"/>
          <a:stretch/>
        </p:blipFill>
        <p:spPr>
          <a:xfrm>
            <a:off x="1034141" y="42772"/>
            <a:ext cx="10603921" cy="6815228"/>
          </a:xfrm>
          <a:prstGeom prst="rect">
            <a:avLst/>
          </a:prstGeom>
          <a:noFill/>
          <a:ln>
            <a:noFill/>
          </a:ln>
        </p:spPr>
      </p:pic>
      <p:sp>
        <p:nvSpPr>
          <p:cNvPr id="431" name="Google Shape;431;p42"/>
          <p:cNvSpPr/>
          <p:nvPr/>
        </p:nvSpPr>
        <p:spPr>
          <a:xfrm>
            <a:off x="1034141" y="206829"/>
            <a:ext cx="653143" cy="97971"/>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2" name="Google Shape;432;p42"/>
          <p:cNvSpPr/>
          <p:nvPr/>
        </p:nvSpPr>
        <p:spPr>
          <a:xfrm>
            <a:off x="9949543" y="489857"/>
            <a:ext cx="653143" cy="97971"/>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3" name="Google Shape;433;p42"/>
          <p:cNvSpPr/>
          <p:nvPr/>
        </p:nvSpPr>
        <p:spPr>
          <a:xfrm rot="10800000">
            <a:off x="7521148" y="1482811"/>
            <a:ext cx="978408" cy="288325"/>
          </a:xfrm>
          <a:prstGeom prst="rightArrow">
            <a:avLst>
              <a:gd fmla="val 50000" name="adj1"/>
              <a:gd fmla="val 50000" name="adj2"/>
            </a:avLst>
          </a:prstGeom>
          <a:solidFill>
            <a:srgbClr val="7030A0"/>
          </a:solidFill>
          <a:ln cap="flat" cmpd="sng" w="12700">
            <a:solidFill>
              <a:srgbClr val="7030A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4" name="Google Shape;434;p42"/>
          <p:cNvSpPr/>
          <p:nvPr/>
        </p:nvSpPr>
        <p:spPr>
          <a:xfrm rot="10800000">
            <a:off x="4518456" y="5070389"/>
            <a:ext cx="978408" cy="288325"/>
          </a:xfrm>
          <a:prstGeom prst="rightArrow">
            <a:avLst>
              <a:gd fmla="val 50000" name="adj1"/>
              <a:gd fmla="val 50000" name="adj2"/>
            </a:avLst>
          </a:prstGeom>
          <a:solidFill>
            <a:srgbClr val="7030A0"/>
          </a:solidFill>
          <a:ln cap="flat" cmpd="sng" w="12700">
            <a:solidFill>
              <a:srgbClr val="7030A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43"/>
          <p:cNvPicPr preferRelativeResize="0"/>
          <p:nvPr/>
        </p:nvPicPr>
        <p:blipFill rotWithShape="1">
          <a:blip r:embed="rId3">
            <a:alphaModFix/>
          </a:blip>
          <a:srcRect b="0" l="0" r="0" t="0"/>
          <a:stretch/>
        </p:blipFill>
        <p:spPr>
          <a:xfrm>
            <a:off x="821872" y="111608"/>
            <a:ext cx="11370128" cy="6300946"/>
          </a:xfrm>
          <a:prstGeom prst="rect">
            <a:avLst/>
          </a:prstGeom>
          <a:noFill/>
          <a:ln>
            <a:noFill/>
          </a:ln>
        </p:spPr>
      </p:pic>
      <p:sp>
        <p:nvSpPr>
          <p:cNvPr id="440" name="Google Shape;440;p43"/>
          <p:cNvSpPr/>
          <p:nvPr/>
        </p:nvSpPr>
        <p:spPr>
          <a:xfrm>
            <a:off x="10395857" y="196443"/>
            <a:ext cx="653143" cy="184558"/>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1" name="Google Shape;441;p43"/>
          <p:cNvSpPr/>
          <p:nvPr/>
        </p:nvSpPr>
        <p:spPr>
          <a:xfrm>
            <a:off x="10228158" y="1894703"/>
            <a:ext cx="527221" cy="387178"/>
          </a:xfrm>
          <a:prstGeom prst="ellipse">
            <a:avLst/>
          </a:prstGeom>
          <a:no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0000"/>
              </a:solidFill>
              <a:latin typeface="Calibri"/>
              <a:ea typeface="Calibri"/>
              <a:cs typeface="Calibri"/>
              <a:sym typeface="Calibri"/>
            </a:endParaRPr>
          </a:p>
        </p:txBody>
      </p:sp>
      <p:sp>
        <p:nvSpPr>
          <p:cNvPr id="442" name="Google Shape;442;p43"/>
          <p:cNvSpPr/>
          <p:nvPr/>
        </p:nvSpPr>
        <p:spPr>
          <a:xfrm>
            <a:off x="10296560" y="3075501"/>
            <a:ext cx="390416" cy="321276"/>
          </a:xfrm>
          <a:prstGeom prst="ellipse">
            <a:avLst/>
          </a:prstGeom>
          <a:noFill/>
          <a:ln cap="flat" cmpd="sng" w="12700">
            <a:solidFill>
              <a:srgbClr val="C0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44"/>
          <p:cNvSpPr txBox="1"/>
          <p:nvPr>
            <p:ph type="title"/>
          </p:nvPr>
        </p:nvSpPr>
        <p:spPr>
          <a:xfrm>
            <a:off x="1322571" y="102487"/>
            <a:ext cx="9601200" cy="751114"/>
          </a:xfrm>
          <a:prstGeom prst="rect">
            <a:avLst/>
          </a:prstGeom>
          <a:solidFill>
            <a:schemeClr val="accent2"/>
          </a:solid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4000"/>
              <a:buFont typeface="Arial"/>
              <a:buNone/>
            </a:pPr>
            <a:r>
              <a:rPr b="1" lang="fr-FR" sz="4000">
                <a:latin typeface="Arial"/>
                <a:ea typeface="Arial"/>
                <a:cs typeface="Arial"/>
                <a:sym typeface="Arial"/>
              </a:rPr>
              <a:t>Dynamique REST-STRESS avec MFR </a:t>
            </a:r>
            <a:endParaRPr b="1" sz="4000">
              <a:latin typeface="Arial"/>
              <a:ea typeface="Arial"/>
              <a:cs typeface="Arial"/>
              <a:sym typeface="Arial"/>
            </a:endParaRPr>
          </a:p>
        </p:txBody>
      </p:sp>
      <p:pic>
        <p:nvPicPr>
          <p:cNvPr id="448" name="Google Shape;448;p44"/>
          <p:cNvPicPr preferRelativeResize="0"/>
          <p:nvPr>
            <p:ph idx="1" type="body"/>
          </p:nvPr>
        </p:nvPicPr>
        <p:blipFill rotWithShape="1">
          <a:blip r:embed="rId3">
            <a:alphaModFix/>
          </a:blip>
          <a:srcRect b="0" l="0" r="0" t="0"/>
          <a:stretch/>
        </p:blipFill>
        <p:spPr>
          <a:xfrm>
            <a:off x="1322571" y="853601"/>
            <a:ext cx="9987686" cy="5899291"/>
          </a:xfrm>
          <a:prstGeom prst="rect">
            <a:avLst/>
          </a:prstGeom>
          <a:noFill/>
          <a:ln>
            <a:noFill/>
          </a:ln>
        </p:spPr>
      </p:pic>
      <p:sp>
        <p:nvSpPr>
          <p:cNvPr id="449" name="Google Shape;449;p44"/>
          <p:cNvSpPr/>
          <p:nvPr/>
        </p:nvSpPr>
        <p:spPr>
          <a:xfrm>
            <a:off x="1322571" y="853602"/>
            <a:ext cx="767486" cy="175098"/>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0" name="Google Shape;450;p44"/>
          <p:cNvSpPr/>
          <p:nvPr/>
        </p:nvSpPr>
        <p:spPr>
          <a:xfrm>
            <a:off x="9677400" y="3803246"/>
            <a:ext cx="293914" cy="206828"/>
          </a:xfrm>
          <a:prstGeom prst="rect">
            <a:avLst/>
          </a:pr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1" name="Google Shape;451;p44"/>
          <p:cNvSpPr/>
          <p:nvPr/>
        </p:nvSpPr>
        <p:spPr>
          <a:xfrm>
            <a:off x="10907485" y="3803246"/>
            <a:ext cx="293914" cy="206828"/>
          </a:xfrm>
          <a:prstGeom prst="rect">
            <a:avLst/>
          </a:prstGeom>
          <a:no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45"/>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Arial"/>
              <a:buNone/>
            </a:pPr>
            <a:r>
              <a:rPr lang="fr-FR">
                <a:latin typeface="Arial"/>
                <a:ea typeface="Arial"/>
                <a:cs typeface="Arial"/>
                <a:sym typeface="Arial"/>
              </a:rPr>
              <a:t>Coronarographie (06/08/2021)</a:t>
            </a:r>
            <a:endParaRPr>
              <a:latin typeface="Arial"/>
              <a:ea typeface="Arial"/>
              <a:cs typeface="Arial"/>
              <a:sym typeface="Arial"/>
            </a:endParaRPr>
          </a:p>
        </p:txBody>
      </p:sp>
      <p:sp>
        <p:nvSpPr>
          <p:cNvPr id="457" name="Google Shape;457;p45"/>
          <p:cNvSpPr txBox="1"/>
          <p:nvPr>
            <p:ph idx="1" type="body"/>
          </p:nvPr>
        </p:nvSpPr>
        <p:spPr>
          <a:xfrm>
            <a:off x="838200" y="1642188"/>
            <a:ext cx="10515600" cy="480536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fr-FR"/>
              <a:t>Tritronculaire </a:t>
            </a:r>
            <a:endParaRPr/>
          </a:p>
          <a:p>
            <a:pPr indent="-228600" lvl="1" marL="685800" rtl="0" algn="l">
              <a:lnSpc>
                <a:spcPct val="90000"/>
              </a:lnSpc>
              <a:spcBef>
                <a:spcPts val="500"/>
              </a:spcBef>
              <a:spcAft>
                <a:spcPts val="0"/>
              </a:spcAft>
              <a:buClr>
                <a:schemeClr val="dk1"/>
              </a:buClr>
              <a:buSzPts val="2400"/>
              <a:buChar char="•"/>
            </a:pPr>
            <a:r>
              <a:rPr lang="fr-FR"/>
              <a:t>Sténose longue IVA1 – occlusion IVA 3</a:t>
            </a:r>
            <a:endParaRPr/>
          </a:p>
          <a:p>
            <a:pPr indent="-228600" lvl="1" marL="685800" rtl="0" algn="l">
              <a:lnSpc>
                <a:spcPct val="90000"/>
              </a:lnSpc>
              <a:spcBef>
                <a:spcPts val="500"/>
              </a:spcBef>
              <a:spcAft>
                <a:spcPts val="0"/>
              </a:spcAft>
              <a:buClr>
                <a:schemeClr val="dk1"/>
              </a:buClr>
              <a:buSzPts val="2400"/>
              <a:buChar char="•"/>
            </a:pPr>
            <a:r>
              <a:rPr lang="fr-FR"/>
              <a:t>Sténose longue Mg2 – occlusion CX distale</a:t>
            </a:r>
            <a:endParaRPr/>
          </a:p>
          <a:p>
            <a:pPr indent="-228600" lvl="1" marL="685800" rtl="0" algn="l">
              <a:lnSpc>
                <a:spcPct val="90000"/>
              </a:lnSpc>
              <a:spcBef>
                <a:spcPts val="500"/>
              </a:spcBef>
              <a:spcAft>
                <a:spcPts val="0"/>
              </a:spcAft>
              <a:buClr>
                <a:schemeClr val="dk1"/>
              </a:buClr>
              <a:buSzPts val="2400"/>
              <a:buChar char="•"/>
            </a:pPr>
            <a:r>
              <a:rPr lang="fr-FR"/>
              <a:t>Sténoses à 50% CD1 + 50 % CD3 + IVP + RVP</a:t>
            </a:r>
            <a:endParaRPr/>
          </a:p>
          <a:p>
            <a:pPr indent="-228600" lvl="0" marL="228600" rtl="0" algn="l">
              <a:lnSpc>
                <a:spcPct val="90000"/>
              </a:lnSpc>
              <a:spcBef>
                <a:spcPts val="1000"/>
              </a:spcBef>
              <a:spcAft>
                <a:spcPts val="0"/>
              </a:spcAft>
              <a:buClr>
                <a:schemeClr val="dk1"/>
              </a:buClr>
              <a:buSzPts val="2800"/>
              <a:buChar char="•"/>
            </a:pPr>
            <a:r>
              <a:rPr lang="fr-FR"/>
              <a:t>Stent IVA1 + traitement médical des autres artères coronaires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46"/>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Conclusion: Quantitative dynamic perfusion SPECT-CZT is still WIP in 2021</a:t>
            </a:r>
            <a:endParaRPr/>
          </a:p>
        </p:txBody>
      </p:sp>
      <p:sp>
        <p:nvSpPr>
          <p:cNvPr id="463" name="Google Shape;463;p46"/>
          <p:cNvSpPr txBox="1"/>
          <p:nvPr>
            <p:ph idx="1" type="body"/>
          </p:nvPr>
        </p:nvSpPr>
        <p:spPr>
          <a:xfrm>
            <a:off x="48129" y="858573"/>
            <a:ext cx="10515600" cy="422425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fr-FR"/>
              <a:t>Potential clinical indications: conventional SPECT limitations</a:t>
            </a:r>
            <a:endParaRPr/>
          </a:p>
          <a:p>
            <a:pPr indent="-228600" lvl="1" marL="685800" rtl="0" algn="l">
              <a:lnSpc>
                <a:spcPct val="90000"/>
              </a:lnSpc>
              <a:spcBef>
                <a:spcPts val="500"/>
              </a:spcBef>
              <a:spcAft>
                <a:spcPts val="0"/>
              </a:spcAft>
              <a:buClr>
                <a:schemeClr val="dk1"/>
              </a:buClr>
              <a:buSzPts val="2400"/>
              <a:buChar char="•"/>
            </a:pPr>
            <a:r>
              <a:rPr lang="fr-FR"/>
              <a:t>Patients with global myocardial ischemia: Multivessel disease +++</a:t>
            </a:r>
            <a:endParaRPr/>
          </a:p>
          <a:p>
            <a:pPr indent="-228600" lvl="1" marL="685800" rtl="0" algn="l">
              <a:lnSpc>
                <a:spcPct val="90000"/>
              </a:lnSpc>
              <a:spcBef>
                <a:spcPts val="500"/>
              </a:spcBef>
              <a:spcAft>
                <a:spcPts val="0"/>
              </a:spcAft>
              <a:buClr>
                <a:schemeClr val="dk1"/>
              </a:buClr>
              <a:buSzPts val="2400"/>
              <a:buChar char="•"/>
            </a:pPr>
            <a:r>
              <a:rPr lang="fr-FR"/>
              <a:t>Dilated cardiomyopathy</a:t>
            </a:r>
            <a:endParaRPr/>
          </a:p>
          <a:p>
            <a:pPr indent="-228600" lvl="1" marL="685800" rtl="0" algn="l">
              <a:lnSpc>
                <a:spcPct val="90000"/>
              </a:lnSpc>
              <a:spcBef>
                <a:spcPts val="500"/>
              </a:spcBef>
              <a:spcAft>
                <a:spcPts val="0"/>
              </a:spcAft>
              <a:buClr>
                <a:schemeClr val="dk1"/>
              </a:buClr>
              <a:buSzPts val="2400"/>
              <a:buChar char="•"/>
            </a:pPr>
            <a:r>
              <a:rPr lang="fr-FR"/>
              <a:t>Left bundle branch block</a:t>
            </a:r>
            <a:endParaRPr/>
          </a:p>
          <a:p>
            <a:pPr indent="-76200" lvl="1" marL="685800" rtl="0" algn="l">
              <a:lnSpc>
                <a:spcPct val="90000"/>
              </a:lnSpc>
              <a:spcBef>
                <a:spcPts val="500"/>
              </a:spcBef>
              <a:spcAft>
                <a:spcPts val="0"/>
              </a:spcAft>
              <a:buClr>
                <a:schemeClr val="dk1"/>
              </a:buClr>
              <a:buSzPts val="2400"/>
              <a:buNone/>
            </a:pPr>
            <a:r>
              <a:t/>
            </a:r>
            <a:endParaRPr/>
          </a:p>
          <a:p>
            <a:pPr indent="-228600" lvl="0" marL="228600" rtl="0" algn="l">
              <a:lnSpc>
                <a:spcPct val="90000"/>
              </a:lnSpc>
              <a:spcBef>
                <a:spcPts val="1000"/>
              </a:spcBef>
              <a:spcAft>
                <a:spcPts val="0"/>
              </a:spcAft>
              <a:buClr>
                <a:schemeClr val="dk1"/>
              </a:buClr>
              <a:buSzPts val="2800"/>
              <a:buChar char="•"/>
            </a:pPr>
            <a:r>
              <a:rPr b="1" lang="fr-FR"/>
              <a:t>Validation works are still required before full clinical acceptance:</a:t>
            </a:r>
            <a:endParaRPr/>
          </a:p>
          <a:p>
            <a:pPr indent="-228600" lvl="1" marL="685800" rtl="0" algn="l">
              <a:lnSpc>
                <a:spcPct val="90000"/>
              </a:lnSpc>
              <a:spcBef>
                <a:spcPts val="500"/>
              </a:spcBef>
              <a:spcAft>
                <a:spcPts val="0"/>
              </a:spcAft>
              <a:buClr>
                <a:schemeClr val="dk1"/>
              </a:buClr>
              <a:buSzPts val="2400"/>
              <a:buFont typeface="Arial"/>
              <a:buChar char="-"/>
            </a:pPr>
            <a:r>
              <a:rPr lang="fr-FR"/>
              <a:t>Assessment of attenuation correction </a:t>
            </a:r>
            <a:endParaRPr/>
          </a:p>
          <a:p>
            <a:pPr indent="-228600" lvl="1" marL="685800" rtl="0" algn="l">
              <a:lnSpc>
                <a:spcPct val="90000"/>
              </a:lnSpc>
              <a:spcBef>
                <a:spcPts val="500"/>
              </a:spcBef>
              <a:spcAft>
                <a:spcPts val="0"/>
              </a:spcAft>
              <a:buClr>
                <a:schemeClr val="dk1"/>
              </a:buClr>
              <a:buSzPts val="2400"/>
              <a:buFont typeface="Arial"/>
              <a:buChar char="-"/>
            </a:pPr>
            <a:r>
              <a:rPr lang="fr-FR"/>
              <a:t>Test-retest repeatability</a:t>
            </a:r>
            <a:endParaRPr/>
          </a:p>
          <a:p>
            <a:pPr indent="-228600" lvl="1" marL="685800" rtl="0" algn="l">
              <a:lnSpc>
                <a:spcPct val="90000"/>
              </a:lnSpc>
              <a:spcBef>
                <a:spcPts val="500"/>
              </a:spcBef>
              <a:spcAft>
                <a:spcPts val="0"/>
              </a:spcAft>
              <a:buClr>
                <a:schemeClr val="dk1"/>
              </a:buClr>
              <a:buSzPts val="2400"/>
              <a:buFont typeface="Arial"/>
              <a:buChar char="-"/>
            </a:pPr>
            <a:r>
              <a:rPr lang="fr-FR"/>
              <a:t>Post-processing</a:t>
            </a:r>
            <a:endParaRPr/>
          </a:p>
          <a:p>
            <a:pPr indent="-228600" lvl="1" marL="685800" rtl="0" algn="l">
              <a:lnSpc>
                <a:spcPct val="90000"/>
              </a:lnSpc>
              <a:spcBef>
                <a:spcPts val="500"/>
              </a:spcBef>
              <a:spcAft>
                <a:spcPts val="0"/>
              </a:spcAft>
              <a:buClr>
                <a:schemeClr val="dk1"/>
              </a:buClr>
              <a:buSzPts val="2400"/>
              <a:buFont typeface="Arial"/>
              <a:buChar char="-"/>
            </a:pPr>
            <a:r>
              <a:rPr lang="fr-FR"/>
              <a:t>Endothelial function</a:t>
            </a:r>
            <a:endParaRPr/>
          </a:p>
        </p:txBody>
      </p:sp>
      <p:pic>
        <p:nvPicPr>
          <p:cNvPr id="464" name="Google Shape;464;p46"/>
          <p:cNvPicPr preferRelativeResize="0"/>
          <p:nvPr/>
        </p:nvPicPr>
        <p:blipFill rotWithShape="1">
          <a:blip r:embed="rId3">
            <a:alphaModFix/>
          </a:blip>
          <a:srcRect b="0" l="0" r="0" t="0"/>
          <a:stretch/>
        </p:blipFill>
        <p:spPr>
          <a:xfrm>
            <a:off x="48129" y="6448594"/>
            <a:ext cx="786060" cy="409406"/>
          </a:xfrm>
          <a:prstGeom prst="rect">
            <a:avLst/>
          </a:prstGeom>
          <a:noFill/>
          <a:ln>
            <a:noFill/>
          </a:ln>
        </p:spPr>
      </p:pic>
      <p:pic>
        <p:nvPicPr>
          <p:cNvPr id="465" name="Google Shape;465;p46"/>
          <p:cNvPicPr preferRelativeResize="0"/>
          <p:nvPr/>
        </p:nvPicPr>
        <p:blipFill rotWithShape="1">
          <a:blip r:embed="rId4">
            <a:alphaModFix/>
          </a:blip>
          <a:srcRect b="0" l="0" r="0" t="0"/>
          <a:stretch/>
        </p:blipFill>
        <p:spPr>
          <a:xfrm>
            <a:off x="5952800" y="3399959"/>
            <a:ext cx="5850424" cy="287729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47"/>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Calibri"/>
              <a:buNone/>
            </a:pPr>
            <a:r>
              <a:rPr lang="fr-FR"/>
              <a:t>Conclusion: Quantitative dynamic perfusion using new SPECT 360°-CZT-CT (VERITON)</a:t>
            </a:r>
            <a:endParaRPr/>
          </a:p>
        </p:txBody>
      </p:sp>
      <p:sp>
        <p:nvSpPr>
          <p:cNvPr id="471" name="Google Shape;471;p47"/>
          <p:cNvSpPr txBox="1"/>
          <p:nvPr>
            <p:ph idx="1" type="body"/>
          </p:nvPr>
        </p:nvSpPr>
        <p:spPr>
          <a:xfrm>
            <a:off x="838200" y="1409794"/>
            <a:ext cx="10515600" cy="422425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fr-FR"/>
              <a:t>Potential clinical indication: one shot (gated MPI + CTA + CFR)</a:t>
            </a:r>
            <a:endParaRPr/>
          </a:p>
        </p:txBody>
      </p:sp>
      <p:pic>
        <p:nvPicPr>
          <p:cNvPr id="472" name="Google Shape;472;p47"/>
          <p:cNvPicPr preferRelativeResize="0"/>
          <p:nvPr/>
        </p:nvPicPr>
        <p:blipFill rotWithShape="1">
          <a:blip r:embed="rId3">
            <a:alphaModFix/>
          </a:blip>
          <a:srcRect b="0" l="0" r="0" t="0"/>
          <a:stretch/>
        </p:blipFill>
        <p:spPr>
          <a:xfrm>
            <a:off x="48129" y="6448594"/>
            <a:ext cx="786060" cy="409406"/>
          </a:xfrm>
          <a:prstGeom prst="rect">
            <a:avLst/>
          </a:prstGeom>
          <a:noFill/>
          <a:ln>
            <a:noFill/>
          </a:ln>
        </p:spPr>
      </p:pic>
      <p:pic>
        <p:nvPicPr>
          <p:cNvPr id="473" name="Google Shape;473;p47"/>
          <p:cNvPicPr preferRelativeResize="0"/>
          <p:nvPr/>
        </p:nvPicPr>
        <p:blipFill rotWithShape="1">
          <a:blip r:embed="rId4">
            <a:alphaModFix/>
          </a:blip>
          <a:srcRect b="37015" l="0" r="50000" t="31601"/>
          <a:stretch/>
        </p:blipFill>
        <p:spPr>
          <a:xfrm>
            <a:off x="1013725" y="3521921"/>
            <a:ext cx="4675628" cy="1486018"/>
          </a:xfrm>
          <a:prstGeom prst="rect">
            <a:avLst/>
          </a:prstGeom>
          <a:noFill/>
          <a:ln>
            <a:noFill/>
          </a:ln>
        </p:spPr>
      </p:pic>
      <p:pic>
        <p:nvPicPr>
          <p:cNvPr id="474" name="Google Shape;474;p47"/>
          <p:cNvPicPr preferRelativeResize="0"/>
          <p:nvPr/>
        </p:nvPicPr>
        <p:blipFill rotWithShape="1">
          <a:blip r:embed="rId4">
            <a:alphaModFix/>
          </a:blip>
          <a:srcRect b="5602" l="0" r="50000" t="63248"/>
          <a:stretch/>
        </p:blipFill>
        <p:spPr>
          <a:xfrm>
            <a:off x="1013725" y="5002810"/>
            <a:ext cx="4675628" cy="1474899"/>
          </a:xfrm>
          <a:prstGeom prst="rect">
            <a:avLst/>
          </a:prstGeom>
          <a:noFill/>
          <a:ln>
            <a:noFill/>
          </a:ln>
        </p:spPr>
      </p:pic>
      <p:pic>
        <p:nvPicPr>
          <p:cNvPr id="475" name="Google Shape;475;p47"/>
          <p:cNvPicPr preferRelativeResize="0"/>
          <p:nvPr/>
        </p:nvPicPr>
        <p:blipFill rotWithShape="1">
          <a:blip r:embed="rId4">
            <a:alphaModFix/>
          </a:blip>
          <a:srcRect b="68725" l="0" r="50000" t="0"/>
          <a:stretch/>
        </p:blipFill>
        <p:spPr>
          <a:xfrm>
            <a:off x="1013725" y="2041032"/>
            <a:ext cx="4675628" cy="1480889"/>
          </a:xfrm>
          <a:prstGeom prst="rect">
            <a:avLst/>
          </a:prstGeom>
          <a:noFill/>
          <a:ln>
            <a:noFill/>
          </a:ln>
        </p:spPr>
      </p:pic>
      <p:pic>
        <p:nvPicPr>
          <p:cNvPr id="476" name="Google Shape;476;p47"/>
          <p:cNvPicPr preferRelativeResize="0"/>
          <p:nvPr/>
        </p:nvPicPr>
        <p:blipFill rotWithShape="1">
          <a:blip r:embed="rId5">
            <a:alphaModFix/>
          </a:blip>
          <a:srcRect b="0" l="0" r="0" t="0"/>
          <a:stretch/>
        </p:blipFill>
        <p:spPr>
          <a:xfrm>
            <a:off x="6532093" y="2392649"/>
            <a:ext cx="3978966" cy="3241398"/>
          </a:xfrm>
          <a:prstGeom prst="rect">
            <a:avLst/>
          </a:prstGeom>
          <a:noFill/>
          <a:ln cap="flat" cmpd="sng" w="9525">
            <a:solidFill>
              <a:srgbClr val="BFBFBF"/>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5000"/>
                                        <p:tgtEl>
                                          <p:spTgt spid="4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48"/>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Conclusion: Cardiac PET and new tracers</a:t>
            </a:r>
            <a:endParaRPr/>
          </a:p>
        </p:txBody>
      </p:sp>
      <p:sp>
        <p:nvSpPr>
          <p:cNvPr id="482" name="Google Shape;482;p48"/>
          <p:cNvSpPr txBox="1"/>
          <p:nvPr>
            <p:ph idx="1" type="body"/>
          </p:nvPr>
        </p:nvSpPr>
        <p:spPr>
          <a:xfrm>
            <a:off x="441159" y="1259790"/>
            <a:ext cx="10515600" cy="422425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b="1" lang="fr-FR"/>
              <a:t>AURORA trial : 18F-Flurpiridaz</a:t>
            </a:r>
            <a:endParaRPr/>
          </a:p>
          <a:p>
            <a:pPr indent="-228600" lvl="1" marL="685800" rtl="0" algn="l">
              <a:lnSpc>
                <a:spcPct val="90000"/>
              </a:lnSpc>
              <a:spcBef>
                <a:spcPts val="500"/>
              </a:spcBef>
              <a:spcAft>
                <a:spcPts val="0"/>
              </a:spcAft>
              <a:buClr>
                <a:schemeClr val="dk1"/>
              </a:buClr>
              <a:buSzPts val="2400"/>
              <a:buChar char="•"/>
            </a:pPr>
            <a:r>
              <a:rPr lang="fr-FR"/>
              <a:t>560 pts to be enrolled in more than 50 centers worldwide (3 French centers)</a:t>
            </a:r>
            <a:endParaRPr/>
          </a:p>
          <a:p>
            <a:pPr indent="-228600" lvl="1" marL="685800" rtl="0" algn="l">
              <a:lnSpc>
                <a:spcPct val="90000"/>
              </a:lnSpc>
              <a:spcBef>
                <a:spcPts val="500"/>
              </a:spcBef>
              <a:spcAft>
                <a:spcPts val="0"/>
              </a:spcAft>
              <a:buClr>
                <a:schemeClr val="dk1"/>
              </a:buClr>
              <a:buSzPts val="2400"/>
              <a:buChar char="•"/>
            </a:pPr>
            <a:r>
              <a:rPr lang="fr-FR"/>
              <a:t>End of the trial : October 2021</a:t>
            </a:r>
            <a:endParaRPr/>
          </a:p>
          <a:p>
            <a:pPr indent="-228600" lvl="1" marL="685800" rtl="0" algn="l">
              <a:lnSpc>
                <a:spcPct val="90000"/>
              </a:lnSpc>
              <a:spcBef>
                <a:spcPts val="500"/>
              </a:spcBef>
              <a:spcAft>
                <a:spcPts val="0"/>
              </a:spcAft>
              <a:buClr>
                <a:schemeClr val="dk1"/>
              </a:buClr>
              <a:buSzPts val="2400"/>
              <a:buChar char="•"/>
            </a:pPr>
            <a:r>
              <a:rPr lang="fr-FR"/>
              <a:t>Data analysis : 2022</a:t>
            </a:r>
            <a:endParaRPr/>
          </a:p>
          <a:p>
            <a:pPr indent="-228600" lvl="1" marL="685800" rtl="0" algn="l">
              <a:lnSpc>
                <a:spcPct val="90000"/>
              </a:lnSpc>
              <a:spcBef>
                <a:spcPts val="500"/>
              </a:spcBef>
              <a:spcAft>
                <a:spcPts val="0"/>
              </a:spcAft>
              <a:buClr>
                <a:schemeClr val="dk1"/>
              </a:buClr>
              <a:buSzPts val="2400"/>
              <a:buChar char="•"/>
            </a:pPr>
            <a:r>
              <a:rPr lang="fr-FR"/>
              <a:t>Presentation of AURORA results : ESC and AHA 2022</a:t>
            </a:r>
            <a:endParaRPr/>
          </a:p>
          <a:p>
            <a:pPr indent="-76200" lvl="1" marL="685800" rtl="0" algn="l">
              <a:lnSpc>
                <a:spcPct val="90000"/>
              </a:lnSpc>
              <a:spcBef>
                <a:spcPts val="500"/>
              </a:spcBef>
              <a:spcAft>
                <a:spcPts val="0"/>
              </a:spcAft>
              <a:buClr>
                <a:schemeClr val="dk1"/>
              </a:buClr>
              <a:buSzPts val="2400"/>
              <a:buNone/>
            </a:pPr>
            <a:r>
              <a:t/>
            </a:r>
            <a:endParaRPr/>
          </a:p>
          <a:p>
            <a:pPr indent="-228600" lvl="0" marL="228600" rtl="0" algn="l">
              <a:lnSpc>
                <a:spcPct val="90000"/>
              </a:lnSpc>
              <a:spcBef>
                <a:spcPts val="1000"/>
              </a:spcBef>
              <a:spcAft>
                <a:spcPts val="0"/>
              </a:spcAft>
              <a:buClr>
                <a:schemeClr val="dk1"/>
              </a:buClr>
              <a:buSzPts val="2800"/>
              <a:buChar char="•"/>
            </a:pPr>
            <a:r>
              <a:rPr b="1" lang="fr-FR"/>
              <a:t>18F-Flurpiridaz : ready to administrate to pts in US 2023 – EU 2024</a:t>
            </a:r>
            <a:endParaRPr b="1"/>
          </a:p>
        </p:txBody>
      </p:sp>
      <p:pic>
        <p:nvPicPr>
          <p:cNvPr id="483" name="Google Shape;483;p48"/>
          <p:cNvPicPr preferRelativeResize="0"/>
          <p:nvPr/>
        </p:nvPicPr>
        <p:blipFill rotWithShape="1">
          <a:blip r:embed="rId3">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6"/>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Post processing of cardiac PET-CT data</a:t>
            </a:r>
            <a:endParaRPr/>
          </a:p>
        </p:txBody>
      </p:sp>
      <p:sp>
        <p:nvSpPr>
          <p:cNvPr id="120" name="Google Shape;120;p16"/>
          <p:cNvSpPr txBox="1"/>
          <p:nvPr/>
        </p:nvSpPr>
        <p:spPr>
          <a:xfrm>
            <a:off x="5073059" y="6472286"/>
            <a:ext cx="2045881"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fr-FR" sz="1400" u="none" cap="none" strike="noStrike">
                <a:solidFill>
                  <a:schemeClr val="dk1"/>
                </a:solidFill>
                <a:latin typeface="Calibri"/>
                <a:ea typeface="Calibri"/>
                <a:cs typeface="Calibri"/>
                <a:sym typeface="Calibri"/>
              </a:rPr>
              <a:t>From Bengel F. JACC 2009</a:t>
            </a:r>
            <a:endParaRPr/>
          </a:p>
        </p:txBody>
      </p:sp>
      <p:pic>
        <p:nvPicPr>
          <p:cNvPr descr="PET_Methods.tiff" id="121" name="Google Shape;121;p16"/>
          <p:cNvPicPr preferRelativeResize="0"/>
          <p:nvPr>
            <p:ph idx="1" type="body"/>
          </p:nvPr>
        </p:nvPicPr>
        <p:blipFill rotWithShape="1">
          <a:blip r:embed="rId3">
            <a:alphaModFix/>
          </a:blip>
          <a:srcRect b="-5542" l="0" r="0" t="-5542"/>
          <a:stretch/>
        </p:blipFill>
        <p:spPr>
          <a:xfrm>
            <a:off x="1356360" y="729383"/>
            <a:ext cx="9479278" cy="5703132"/>
          </a:xfrm>
          <a:prstGeom prst="rect">
            <a:avLst/>
          </a:prstGeom>
          <a:noFill/>
          <a:ln>
            <a:noFill/>
          </a:ln>
        </p:spPr>
      </p:pic>
      <p:pic>
        <p:nvPicPr>
          <p:cNvPr id="122" name="Google Shape;122;p16"/>
          <p:cNvPicPr preferRelativeResize="0"/>
          <p:nvPr/>
        </p:nvPicPr>
        <p:blipFill rotWithShape="1">
          <a:blip r:embed="rId4">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17"/>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PET MBF measurement is widely validated</a:t>
            </a:r>
            <a:endParaRPr/>
          </a:p>
        </p:txBody>
      </p:sp>
      <p:sp>
        <p:nvSpPr>
          <p:cNvPr id="128" name="Google Shape;128;p17"/>
          <p:cNvSpPr/>
          <p:nvPr/>
        </p:nvSpPr>
        <p:spPr>
          <a:xfrm>
            <a:off x="1783139" y="6519446"/>
            <a:ext cx="7765214" cy="33855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600">
                <a:solidFill>
                  <a:schemeClr val="dk1"/>
                </a:solidFill>
                <a:latin typeface="Calibri"/>
                <a:ea typeface="Calibri"/>
                <a:cs typeface="Calibri"/>
                <a:sym typeface="Calibri"/>
              </a:rPr>
              <a:t> Bergmann JACC 1989,	Shah JACC 1985		Roelants JNC 2006</a:t>
            </a:r>
            <a:endParaRPr sz="1600">
              <a:solidFill>
                <a:schemeClr val="dk1"/>
              </a:solidFill>
              <a:latin typeface="Calibri"/>
              <a:ea typeface="Calibri"/>
              <a:cs typeface="Calibri"/>
              <a:sym typeface="Calibri"/>
            </a:endParaRPr>
          </a:p>
        </p:txBody>
      </p:sp>
      <p:pic>
        <p:nvPicPr>
          <p:cNvPr id="129" name="Google Shape;129;p17"/>
          <p:cNvPicPr preferRelativeResize="0"/>
          <p:nvPr/>
        </p:nvPicPr>
        <p:blipFill rotWithShape="1">
          <a:blip r:embed="rId3">
            <a:alphaModFix/>
          </a:blip>
          <a:srcRect b="0" l="0" r="0" t="0"/>
          <a:stretch/>
        </p:blipFill>
        <p:spPr>
          <a:xfrm>
            <a:off x="2124158" y="1303363"/>
            <a:ext cx="2992700" cy="2585578"/>
          </a:xfrm>
          <a:prstGeom prst="rect">
            <a:avLst/>
          </a:prstGeom>
          <a:noFill/>
          <a:ln>
            <a:noFill/>
          </a:ln>
        </p:spPr>
      </p:pic>
      <p:pic>
        <p:nvPicPr>
          <p:cNvPr id="130" name="Google Shape;130;p17"/>
          <p:cNvPicPr preferRelativeResize="0"/>
          <p:nvPr/>
        </p:nvPicPr>
        <p:blipFill rotWithShape="1">
          <a:blip r:embed="rId4">
            <a:alphaModFix/>
          </a:blip>
          <a:srcRect b="0" l="0" r="0" t="0"/>
          <a:stretch/>
        </p:blipFill>
        <p:spPr>
          <a:xfrm>
            <a:off x="2178467" y="3817730"/>
            <a:ext cx="2938391" cy="2587254"/>
          </a:xfrm>
          <a:prstGeom prst="rect">
            <a:avLst/>
          </a:prstGeom>
          <a:noFill/>
          <a:ln>
            <a:noFill/>
          </a:ln>
        </p:spPr>
      </p:pic>
      <p:pic>
        <p:nvPicPr>
          <p:cNvPr id="131" name="Google Shape;131;p17"/>
          <p:cNvPicPr preferRelativeResize="0"/>
          <p:nvPr/>
        </p:nvPicPr>
        <p:blipFill rotWithShape="1">
          <a:blip r:embed="rId5">
            <a:alphaModFix/>
          </a:blip>
          <a:srcRect b="0" l="0" r="0" t="0"/>
          <a:stretch/>
        </p:blipFill>
        <p:spPr>
          <a:xfrm>
            <a:off x="6986498" y="4042668"/>
            <a:ext cx="2747818" cy="2332182"/>
          </a:xfrm>
          <a:prstGeom prst="rect">
            <a:avLst/>
          </a:prstGeom>
          <a:noFill/>
          <a:ln>
            <a:noFill/>
          </a:ln>
        </p:spPr>
      </p:pic>
      <p:pic>
        <p:nvPicPr>
          <p:cNvPr id="132" name="Google Shape;132;p17"/>
          <p:cNvPicPr preferRelativeResize="0"/>
          <p:nvPr/>
        </p:nvPicPr>
        <p:blipFill rotWithShape="1">
          <a:blip r:embed="rId6">
            <a:alphaModFix/>
          </a:blip>
          <a:srcRect b="0" l="0" r="0" t="0"/>
          <a:stretch/>
        </p:blipFill>
        <p:spPr>
          <a:xfrm>
            <a:off x="6997466" y="1495525"/>
            <a:ext cx="2967182" cy="2332182"/>
          </a:xfrm>
          <a:prstGeom prst="rect">
            <a:avLst/>
          </a:prstGeom>
          <a:noFill/>
          <a:ln>
            <a:noFill/>
          </a:ln>
        </p:spPr>
      </p:pic>
      <p:sp>
        <p:nvSpPr>
          <p:cNvPr id="133" name="Google Shape;133;p17"/>
          <p:cNvSpPr txBox="1"/>
          <p:nvPr/>
        </p:nvSpPr>
        <p:spPr>
          <a:xfrm rot="-5400000">
            <a:off x="1049902" y="2271983"/>
            <a:ext cx="123572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O-15 water</a:t>
            </a:r>
            <a:endParaRPr/>
          </a:p>
        </p:txBody>
      </p:sp>
      <p:sp>
        <p:nvSpPr>
          <p:cNvPr id="134" name="Google Shape;134;p17"/>
          <p:cNvSpPr txBox="1"/>
          <p:nvPr/>
        </p:nvSpPr>
        <p:spPr>
          <a:xfrm rot="-5400000">
            <a:off x="878925" y="4629150"/>
            <a:ext cx="157767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N-13 ammonia</a:t>
            </a:r>
            <a:endParaRPr/>
          </a:p>
        </p:txBody>
      </p:sp>
      <p:sp>
        <p:nvSpPr>
          <p:cNvPr id="135" name="Google Shape;135;p17"/>
          <p:cNvSpPr txBox="1"/>
          <p:nvPr/>
        </p:nvSpPr>
        <p:spPr>
          <a:xfrm>
            <a:off x="2849349" y="852649"/>
            <a:ext cx="1968809"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accent2"/>
                </a:solidFill>
                <a:latin typeface="Calibri"/>
                <a:ea typeface="Calibri"/>
                <a:cs typeface="Calibri"/>
                <a:sym typeface="Calibri"/>
              </a:rPr>
              <a:t>vs. microspheres</a:t>
            </a:r>
            <a:endParaRPr/>
          </a:p>
        </p:txBody>
      </p:sp>
      <p:sp>
        <p:nvSpPr>
          <p:cNvPr id="136" name="Google Shape;136;p17"/>
          <p:cNvSpPr txBox="1"/>
          <p:nvPr/>
        </p:nvSpPr>
        <p:spPr>
          <a:xfrm>
            <a:off x="7516598" y="852649"/>
            <a:ext cx="186891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fr-FR" sz="2000">
                <a:solidFill>
                  <a:schemeClr val="accent2"/>
                </a:solidFill>
                <a:latin typeface="Calibri"/>
                <a:ea typeface="Calibri"/>
                <a:cs typeface="Calibri"/>
                <a:sym typeface="Calibri"/>
              </a:rPr>
              <a:t>3D vs. 2D-mode</a:t>
            </a:r>
            <a:endParaRPr/>
          </a:p>
        </p:txBody>
      </p:sp>
      <p:pic>
        <p:nvPicPr>
          <p:cNvPr id="137" name="Google Shape;137;p17"/>
          <p:cNvPicPr preferRelativeResize="0"/>
          <p:nvPr/>
        </p:nvPicPr>
        <p:blipFill rotWithShape="1">
          <a:blip r:embed="rId7">
            <a:alphaModFix/>
          </a:blip>
          <a:srcRect b="0" l="0" r="0" t="0"/>
          <a:stretch/>
        </p:blipFill>
        <p:spPr>
          <a:xfrm>
            <a:off x="6603675" y="1213365"/>
            <a:ext cx="3537330" cy="5284579"/>
          </a:xfrm>
          <a:prstGeom prst="rect">
            <a:avLst/>
          </a:prstGeom>
          <a:noFill/>
          <a:ln>
            <a:noFill/>
          </a:ln>
        </p:spPr>
      </p:pic>
      <p:pic>
        <p:nvPicPr>
          <p:cNvPr id="138" name="Google Shape;138;p17"/>
          <p:cNvPicPr preferRelativeResize="0"/>
          <p:nvPr/>
        </p:nvPicPr>
        <p:blipFill rotWithShape="1">
          <a:blip r:embed="rId7">
            <a:alphaModFix/>
          </a:blip>
          <a:srcRect b="0" l="0" r="0" t="0"/>
          <a:stretch/>
        </p:blipFill>
        <p:spPr>
          <a:xfrm>
            <a:off x="1998981" y="1234867"/>
            <a:ext cx="3537330" cy="5284579"/>
          </a:xfrm>
          <a:prstGeom prst="rect">
            <a:avLst/>
          </a:prstGeom>
          <a:noFill/>
          <a:ln>
            <a:noFill/>
          </a:ln>
        </p:spPr>
      </p:pic>
      <p:pic>
        <p:nvPicPr>
          <p:cNvPr id="139" name="Google Shape;139;p17"/>
          <p:cNvPicPr preferRelativeResize="0"/>
          <p:nvPr/>
        </p:nvPicPr>
        <p:blipFill rotWithShape="1">
          <a:blip r:embed="rId8">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8"/>
          <p:cNvSpPr txBox="1"/>
          <p:nvPr/>
        </p:nvSpPr>
        <p:spPr>
          <a:xfrm>
            <a:off x="870655" y="6560371"/>
            <a:ext cx="10801177"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lang="fr-FR" sz="1400">
                <a:solidFill>
                  <a:schemeClr val="dk1"/>
                </a:solidFill>
                <a:latin typeface="Helvetica Neue"/>
                <a:ea typeface="Helvetica Neue"/>
                <a:cs typeface="Helvetica Neue"/>
                <a:sym typeface="Helvetica Neue"/>
              </a:rPr>
              <a:t>Schelbert JACC 2009,		Prior JO </a:t>
            </a:r>
            <a:r>
              <a:rPr b="0" lang="fr-FR" sz="1400">
                <a:solidFill>
                  <a:schemeClr val="dk1"/>
                </a:solidFill>
                <a:latin typeface="Calibri"/>
                <a:ea typeface="Calibri"/>
                <a:cs typeface="Calibri"/>
                <a:sym typeface="Calibri"/>
              </a:rPr>
              <a:t>Circulation</a:t>
            </a:r>
            <a:r>
              <a:rPr b="0" lang="fr-FR" sz="1400">
                <a:solidFill>
                  <a:schemeClr val="dk1"/>
                </a:solidFill>
                <a:latin typeface="Helvetica Neue"/>
                <a:ea typeface="Helvetica Neue"/>
                <a:cs typeface="Helvetica Neue"/>
                <a:sym typeface="Helvetica Neue"/>
              </a:rPr>
              <a:t> 2005,	Schindler JACC 2006		Herzog JACC 2009</a:t>
            </a:r>
            <a:endParaRPr/>
          </a:p>
        </p:txBody>
      </p:sp>
      <p:pic>
        <p:nvPicPr>
          <p:cNvPr id="146" name="Google Shape;146;p18"/>
          <p:cNvPicPr preferRelativeResize="0"/>
          <p:nvPr/>
        </p:nvPicPr>
        <p:blipFill rotWithShape="1">
          <a:blip r:embed="rId3">
            <a:alphaModFix/>
          </a:blip>
          <a:srcRect b="0" l="0" r="0" t="0"/>
          <a:stretch/>
        </p:blipFill>
        <p:spPr>
          <a:xfrm>
            <a:off x="3658306" y="2761728"/>
            <a:ext cx="4107745" cy="2518833"/>
          </a:xfrm>
          <a:prstGeom prst="rect">
            <a:avLst/>
          </a:prstGeom>
          <a:noFill/>
          <a:ln>
            <a:noFill/>
          </a:ln>
        </p:spPr>
      </p:pic>
      <p:pic>
        <p:nvPicPr>
          <p:cNvPr id="147" name="Google Shape;147;p18"/>
          <p:cNvPicPr preferRelativeResize="0"/>
          <p:nvPr/>
        </p:nvPicPr>
        <p:blipFill rotWithShape="1">
          <a:blip r:embed="rId4">
            <a:alphaModFix/>
          </a:blip>
          <a:srcRect b="0" l="0" r="0" t="0"/>
          <a:stretch/>
        </p:blipFill>
        <p:spPr>
          <a:xfrm>
            <a:off x="394405" y="2249494"/>
            <a:ext cx="2692400" cy="3063523"/>
          </a:xfrm>
          <a:prstGeom prst="rect">
            <a:avLst/>
          </a:prstGeom>
          <a:noFill/>
          <a:ln>
            <a:noFill/>
          </a:ln>
        </p:spPr>
      </p:pic>
      <p:sp>
        <p:nvSpPr>
          <p:cNvPr id="148" name="Google Shape;148;p18"/>
          <p:cNvSpPr/>
          <p:nvPr/>
        </p:nvSpPr>
        <p:spPr>
          <a:xfrm>
            <a:off x="1545872" y="5384981"/>
            <a:ext cx="1087966" cy="33855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1" lang="fr-FR" sz="1600">
                <a:solidFill>
                  <a:srgbClr val="333399"/>
                </a:solidFill>
                <a:latin typeface="Helvetica Neue"/>
                <a:ea typeface="Helvetica Neue"/>
                <a:cs typeface="Helvetica Neue"/>
                <a:sym typeface="Helvetica Neue"/>
              </a:rPr>
              <a:t>Weight</a:t>
            </a:r>
            <a:endParaRPr/>
          </a:p>
        </p:txBody>
      </p:sp>
      <p:sp>
        <p:nvSpPr>
          <p:cNvPr id="149" name="Google Shape;149;p18"/>
          <p:cNvSpPr/>
          <p:nvPr/>
        </p:nvSpPr>
        <p:spPr>
          <a:xfrm>
            <a:off x="4699950" y="5384981"/>
            <a:ext cx="2801057" cy="33855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1" lang="fr-FR" sz="1600">
                <a:solidFill>
                  <a:srgbClr val="333399"/>
                </a:solidFill>
                <a:latin typeface="Helvetica Neue"/>
                <a:ea typeface="Helvetica Neue"/>
                <a:cs typeface="Helvetica Neue"/>
                <a:sym typeface="Helvetica Neue"/>
              </a:rPr>
              <a:t>Diabetes / Hypertension</a:t>
            </a:r>
            <a:endParaRPr/>
          </a:p>
        </p:txBody>
      </p:sp>
      <p:sp>
        <p:nvSpPr>
          <p:cNvPr id="150" name="Google Shape;150;p18"/>
          <p:cNvSpPr/>
          <p:nvPr/>
        </p:nvSpPr>
        <p:spPr>
          <a:xfrm>
            <a:off x="5712179" y="2666420"/>
            <a:ext cx="237067" cy="396522"/>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1600">
              <a:solidFill>
                <a:schemeClr val="dk1"/>
              </a:solidFill>
              <a:latin typeface="Verdana"/>
              <a:ea typeface="Verdana"/>
              <a:cs typeface="Verdana"/>
              <a:sym typeface="Verdana"/>
            </a:endParaRPr>
          </a:p>
        </p:txBody>
      </p:sp>
      <p:sp>
        <p:nvSpPr>
          <p:cNvPr id="151" name="Google Shape;151;p18"/>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Significant impact of MBF quantitation</a:t>
            </a:r>
            <a:endParaRPr/>
          </a:p>
        </p:txBody>
      </p:sp>
      <p:pic>
        <p:nvPicPr>
          <p:cNvPr descr="1-s2.0-S0735109709012960-gr3.jpg" id="152" name="Google Shape;152;p18"/>
          <p:cNvPicPr preferRelativeResize="0"/>
          <p:nvPr/>
        </p:nvPicPr>
        <p:blipFill rotWithShape="1">
          <a:blip r:embed="rId5">
            <a:alphaModFix/>
          </a:blip>
          <a:srcRect b="0" l="-14577" r="-19126" t="67516"/>
          <a:stretch/>
        </p:blipFill>
        <p:spPr>
          <a:xfrm>
            <a:off x="8003119" y="2746305"/>
            <a:ext cx="3668713" cy="2511425"/>
          </a:xfrm>
          <a:prstGeom prst="rect">
            <a:avLst/>
          </a:prstGeom>
          <a:noFill/>
          <a:ln>
            <a:noFill/>
          </a:ln>
        </p:spPr>
      </p:pic>
      <p:sp>
        <p:nvSpPr>
          <p:cNvPr id="153" name="Google Shape;153;p18"/>
          <p:cNvSpPr/>
          <p:nvPr/>
        </p:nvSpPr>
        <p:spPr>
          <a:xfrm>
            <a:off x="2086416" y="1532118"/>
            <a:ext cx="8369654"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2000">
                <a:solidFill>
                  <a:schemeClr val="dk1"/>
                </a:solidFill>
                <a:latin typeface="Calibri"/>
                <a:ea typeface="Calibri"/>
                <a:cs typeface="Calibri"/>
                <a:sym typeface="Calibri"/>
              </a:rPr>
              <a:t>Improved CAD diagnosis, risk stratification and microvascular involvement</a:t>
            </a:r>
            <a:endParaRPr sz="2000">
              <a:solidFill>
                <a:schemeClr val="dk1"/>
              </a:solidFill>
              <a:latin typeface="Calibri"/>
              <a:ea typeface="Calibri"/>
              <a:cs typeface="Calibri"/>
              <a:sym typeface="Calibri"/>
            </a:endParaRPr>
          </a:p>
        </p:txBody>
      </p:sp>
      <p:sp>
        <p:nvSpPr>
          <p:cNvPr id="154" name="Google Shape;154;p18"/>
          <p:cNvSpPr/>
          <p:nvPr/>
        </p:nvSpPr>
        <p:spPr>
          <a:xfrm>
            <a:off x="2425878" y="1043730"/>
            <a:ext cx="7046736" cy="40011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fr-FR" sz="2000">
                <a:solidFill>
                  <a:schemeClr val="accent2"/>
                </a:solidFill>
                <a:latin typeface="Calibri"/>
                <a:ea typeface="Calibri"/>
                <a:cs typeface="Calibri"/>
                <a:sym typeface="Calibri"/>
              </a:rPr>
              <a:t>Microvascular dysfunction and myocardial flow reserve</a:t>
            </a:r>
            <a:endParaRPr/>
          </a:p>
        </p:txBody>
      </p:sp>
      <p:sp>
        <p:nvSpPr>
          <p:cNvPr id="155" name="Google Shape;155;p18"/>
          <p:cNvSpPr/>
          <p:nvPr/>
        </p:nvSpPr>
        <p:spPr>
          <a:xfrm>
            <a:off x="8436946" y="5442145"/>
            <a:ext cx="2801057" cy="33855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1" lang="fr-FR" sz="1600">
                <a:solidFill>
                  <a:srgbClr val="333399"/>
                </a:solidFill>
                <a:latin typeface="Helvetica Neue"/>
                <a:ea typeface="Helvetica Neue"/>
                <a:cs typeface="Helvetica Neue"/>
                <a:sym typeface="Helvetica Neue"/>
              </a:rPr>
              <a:t>Myocardial flow reserve</a:t>
            </a:r>
            <a:endParaRPr/>
          </a:p>
        </p:txBody>
      </p:sp>
      <p:pic>
        <p:nvPicPr>
          <p:cNvPr id="156" name="Google Shape;156;p18"/>
          <p:cNvPicPr preferRelativeResize="0"/>
          <p:nvPr/>
        </p:nvPicPr>
        <p:blipFill rotWithShape="1">
          <a:blip r:embed="rId6">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9"/>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3200"/>
              <a:buFont typeface="Calibri"/>
              <a:buNone/>
            </a:pPr>
            <a:r>
              <a:rPr lang="fr-FR"/>
              <a:t>Perfusion PET, Coronary Flow Reserve, Revascularization, and Outcomes</a:t>
            </a:r>
            <a:endParaRPr/>
          </a:p>
        </p:txBody>
      </p:sp>
      <p:sp>
        <p:nvSpPr>
          <p:cNvPr id="162" name="Google Shape;162;p19"/>
          <p:cNvSpPr txBox="1"/>
          <p:nvPr/>
        </p:nvSpPr>
        <p:spPr>
          <a:xfrm>
            <a:off x="7647783" y="6489150"/>
            <a:ext cx="2965804" cy="328293"/>
          </a:xfrm>
          <a:prstGeom prst="rect">
            <a:avLst/>
          </a:prstGeom>
          <a:noFill/>
          <a:ln>
            <a:noFill/>
          </a:ln>
        </p:spPr>
        <p:txBody>
          <a:bodyPr anchorCtr="0" anchor="t" bIns="40625" lIns="81275" spcFirstLastPara="1" rIns="81275" wrap="square" tIns="40625">
            <a:spAutoFit/>
          </a:bodyPr>
          <a:lstStyle/>
          <a:p>
            <a:pPr indent="0" lvl="0" marL="0" marR="0" rtl="0" algn="l">
              <a:spcBef>
                <a:spcPts val="0"/>
              </a:spcBef>
              <a:spcAft>
                <a:spcPts val="0"/>
              </a:spcAft>
              <a:buNone/>
            </a:pPr>
            <a:r>
              <a:rPr lang="fr-FR" sz="1600">
                <a:solidFill>
                  <a:srgbClr val="000000"/>
                </a:solidFill>
                <a:latin typeface="Calibri"/>
                <a:ea typeface="Calibri"/>
                <a:cs typeface="Calibri"/>
                <a:sym typeface="Calibri"/>
              </a:rPr>
              <a:t>Taqueti VR, et al. Circulation 2015</a:t>
            </a:r>
            <a:endParaRPr/>
          </a:p>
        </p:txBody>
      </p:sp>
      <p:sp>
        <p:nvSpPr>
          <p:cNvPr id="163" name="Google Shape;163;p19"/>
          <p:cNvSpPr txBox="1"/>
          <p:nvPr/>
        </p:nvSpPr>
        <p:spPr>
          <a:xfrm>
            <a:off x="381488" y="5724513"/>
            <a:ext cx="11200913" cy="359071"/>
          </a:xfrm>
          <a:prstGeom prst="rect">
            <a:avLst/>
          </a:prstGeom>
          <a:noFill/>
          <a:ln>
            <a:noFill/>
          </a:ln>
        </p:spPr>
        <p:txBody>
          <a:bodyPr anchorCtr="0" anchor="t" bIns="40625" lIns="81275" spcFirstLastPara="1" rIns="81275" wrap="square" tIns="40625">
            <a:spAutoFit/>
          </a:bodyPr>
          <a:lstStyle/>
          <a:p>
            <a:pPr indent="0" lvl="0" marL="0" marR="0" rtl="0" algn="l">
              <a:spcBef>
                <a:spcPts val="0"/>
              </a:spcBef>
              <a:spcAft>
                <a:spcPts val="0"/>
              </a:spcAft>
              <a:buNone/>
            </a:pPr>
            <a:r>
              <a:rPr b="1" lang="fr-FR" sz="1800">
                <a:solidFill>
                  <a:srgbClr val="C55A11"/>
                </a:solidFill>
                <a:latin typeface="Calibri"/>
                <a:ea typeface="Calibri"/>
                <a:cs typeface="Calibri"/>
                <a:sym typeface="Calibri"/>
              </a:rPr>
              <a:t>🡪 Only patients with angiographic obstruction AND low CFR seem to benefit for revascularization, especially CABG</a:t>
            </a:r>
            <a:endParaRPr b="1" sz="1800">
              <a:solidFill>
                <a:srgbClr val="C55A11"/>
              </a:solidFill>
              <a:latin typeface="Calibri"/>
              <a:ea typeface="Calibri"/>
              <a:cs typeface="Calibri"/>
              <a:sym typeface="Calibri"/>
            </a:endParaRPr>
          </a:p>
        </p:txBody>
      </p:sp>
      <p:pic>
        <p:nvPicPr>
          <p:cNvPr id="164" name="Google Shape;164;p19"/>
          <p:cNvPicPr preferRelativeResize="0"/>
          <p:nvPr/>
        </p:nvPicPr>
        <p:blipFill rotWithShape="1">
          <a:blip r:embed="rId3">
            <a:alphaModFix/>
          </a:blip>
          <a:srcRect b="0" l="0" r="0" t="0"/>
          <a:stretch/>
        </p:blipFill>
        <p:spPr>
          <a:xfrm>
            <a:off x="1735435" y="1852427"/>
            <a:ext cx="8721130" cy="3524790"/>
          </a:xfrm>
          <a:prstGeom prst="rect">
            <a:avLst/>
          </a:prstGeom>
          <a:noFill/>
          <a:ln>
            <a:noFill/>
          </a:ln>
        </p:spPr>
      </p:pic>
      <p:pic>
        <p:nvPicPr>
          <p:cNvPr id="165" name="Google Shape;165;p19"/>
          <p:cNvPicPr preferRelativeResize="0"/>
          <p:nvPr/>
        </p:nvPicPr>
        <p:blipFill rotWithShape="1">
          <a:blip r:embed="rId4">
            <a:alphaModFix/>
          </a:blip>
          <a:srcRect b="0" l="0" r="0" t="0"/>
          <a:stretch/>
        </p:blipFill>
        <p:spPr>
          <a:xfrm>
            <a:off x="48129" y="6448594"/>
            <a:ext cx="786060" cy="409406"/>
          </a:xfrm>
          <a:prstGeom prst="rect">
            <a:avLst/>
          </a:prstGeom>
          <a:noFill/>
          <a:ln>
            <a:noFill/>
          </a:ln>
        </p:spPr>
      </p:pic>
      <p:sp>
        <p:nvSpPr>
          <p:cNvPr id="166" name="Google Shape;166;p19"/>
          <p:cNvSpPr/>
          <p:nvPr/>
        </p:nvSpPr>
        <p:spPr>
          <a:xfrm>
            <a:off x="381488" y="1128347"/>
            <a:ext cx="6096000"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1800">
                <a:solidFill>
                  <a:schemeClr val="dk1"/>
                </a:solidFill>
                <a:latin typeface="Calibri"/>
                <a:ea typeface="Calibri"/>
                <a:cs typeface="Calibri"/>
                <a:sym typeface="Calibri"/>
              </a:rPr>
              <a:t>CFR cut off: median value (CFR = 1.6)</a:t>
            </a:r>
            <a:endParaRPr b="1" sz="1800">
              <a:solidFill>
                <a:schemeClr val="dk1"/>
              </a:solidFill>
              <a:latin typeface="Calibri"/>
              <a:ea typeface="Calibri"/>
              <a:cs typeface="Calibri"/>
              <a:sym typeface="Calibri"/>
            </a:endParaRPr>
          </a:p>
        </p:txBody>
      </p:sp>
      <p:sp>
        <p:nvSpPr>
          <p:cNvPr id="167" name="Google Shape;167;p19"/>
          <p:cNvSpPr txBox="1"/>
          <p:nvPr/>
        </p:nvSpPr>
        <p:spPr>
          <a:xfrm>
            <a:off x="9053654" y="1128347"/>
            <a:ext cx="251543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Calibri"/>
                <a:ea typeface="Calibri"/>
                <a:cs typeface="Calibri"/>
                <a:sym typeface="Calibri"/>
              </a:rPr>
              <a:t>329 consecutive patients</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0"/>
          <p:cNvSpPr/>
          <p:nvPr/>
        </p:nvSpPr>
        <p:spPr>
          <a:xfrm>
            <a:off x="2312345" y="6448594"/>
            <a:ext cx="2683738" cy="33855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600">
                <a:solidFill>
                  <a:schemeClr val="dk1"/>
                </a:solidFill>
                <a:latin typeface="Calibri"/>
                <a:ea typeface="Calibri"/>
                <a:cs typeface="Calibri"/>
                <a:sym typeface="Calibri"/>
              </a:rPr>
              <a:t> Imbert et al. J Nucl Med 2012</a:t>
            </a:r>
            <a:endParaRPr sz="1600">
              <a:solidFill>
                <a:schemeClr val="dk1"/>
              </a:solidFill>
              <a:latin typeface="Calibri"/>
              <a:ea typeface="Calibri"/>
              <a:cs typeface="Calibri"/>
              <a:sym typeface="Calibri"/>
            </a:endParaRPr>
          </a:p>
        </p:txBody>
      </p:sp>
      <p:pic>
        <p:nvPicPr>
          <p:cNvPr id="174" name="Google Shape;174;p20"/>
          <p:cNvPicPr preferRelativeResize="0"/>
          <p:nvPr/>
        </p:nvPicPr>
        <p:blipFill rotWithShape="1">
          <a:blip r:embed="rId3">
            <a:alphaModFix/>
          </a:blip>
          <a:srcRect b="0" l="0" r="0" t="0"/>
          <a:stretch/>
        </p:blipFill>
        <p:spPr>
          <a:xfrm>
            <a:off x="5233271" y="4248706"/>
            <a:ext cx="2921904" cy="2337521"/>
          </a:xfrm>
          <a:prstGeom prst="rect">
            <a:avLst/>
          </a:prstGeom>
          <a:noFill/>
          <a:ln>
            <a:noFill/>
          </a:ln>
        </p:spPr>
      </p:pic>
      <p:pic>
        <p:nvPicPr>
          <p:cNvPr id="175" name="Google Shape;175;p20"/>
          <p:cNvPicPr preferRelativeResize="0"/>
          <p:nvPr/>
        </p:nvPicPr>
        <p:blipFill rotWithShape="1">
          <a:blip r:embed="rId4">
            <a:alphaModFix/>
          </a:blip>
          <a:srcRect b="0" l="0" r="0" t="0"/>
          <a:stretch/>
        </p:blipFill>
        <p:spPr>
          <a:xfrm>
            <a:off x="9157978" y="4116924"/>
            <a:ext cx="2901429" cy="2469303"/>
          </a:xfrm>
          <a:prstGeom prst="rect">
            <a:avLst/>
          </a:prstGeom>
          <a:noFill/>
          <a:ln>
            <a:noFill/>
          </a:ln>
        </p:spPr>
      </p:pic>
      <p:sp>
        <p:nvSpPr>
          <p:cNvPr id="176" name="Google Shape;176;p20"/>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a:t>CZT cameras increase count sensitivity</a:t>
            </a:r>
            <a:endParaRPr/>
          </a:p>
        </p:txBody>
      </p:sp>
      <p:pic>
        <p:nvPicPr>
          <p:cNvPr id="177" name="Google Shape;177;p20"/>
          <p:cNvPicPr preferRelativeResize="0"/>
          <p:nvPr/>
        </p:nvPicPr>
        <p:blipFill rotWithShape="1">
          <a:blip r:embed="rId5">
            <a:alphaModFix/>
          </a:blip>
          <a:srcRect b="0" l="0" r="0" t="0"/>
          <a:stretch/>
        </p:blipFill>
        <p:spPr>
          <a:xfrm>
            <a:off x="0" y="916754"/>
            <a:ext cx="9356271" cy="3493921"/>
          </a:xfrm>
          <a:prstGeom prst="rect">
            <a:avLst/>
          </a:prstGeom>
          <a:noFill/>
          <a:ln>
            <a:noFill/>
          </a:ln>
        </p:spPr>
      </p:pic>
      <p:pic>
        <p:nvPicPr>
          <p:cNvPr id="178" name="Google Shape;178;p20"/>
          <p:cNvPicPr preferRelativeResize="0"/>
          <p:nvPr/>
        </p:nvPicPr>
        <p:blipFill rotWithShape="1">
          <a:blip r:embed="rId6">
            <a:alphaModFix/>
          </a:blip>
          <a:srcRect b="0" l="0" r="0" t="0"/>
          <a:stretch/>
        </p:blipFill>
        <p:spPr>
          <a:xfrm>
            <a:off x="48129" y="6448594"/>
            <a:ext cx="786060" cy="40940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p21"/>
          <p:cNvPicPr preferRelativeResize="0"/>
          <p:nvPr/>
        </p:nvPicPr>
        <p:blipFill rotWithShape="1">
          <a:blip r:embed="rId3">
            <a:alphaModFix/>
          </a:blip>
          <a:srcRect b="175" l="0" r="11237" t="0"/>
          <a:stretch/>
        </p:blipFill>
        <p:spPr>
          <a:xfrm>
            <a:off x="243683" y="1609521"/>
            <a:ext cx="3754439" cy="3054351"/>
          </a:xfrm>
          <a:prstGeom prst="rect">
            <a:avLst/>
          </a:prstGeom>
          <a:solidFill>
            <a:schemeClr val="lt1"/>
          </a:solidFill>
          <a:ln>
            <a:noFill/>
          </a:ln>
        </p:spPr>
      </p:pic>
      <p:sp>
        <p:nvSpPr>
          <p:cNvPr id="184" name="Google Shape;184;p21"/>
          <p:cNvSpPr txBox="1"/>
          <p:nvPr/>
        </p:nvSpPr>
        <p:spPr>
          <a:xfrm>
            <a:off x="9473437" y="6550225"/>
            <a:ext cx="2718563" cy="307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400">
                <a:solidFill>
                  <a:srgbClr val="000000"/>
                </a:solidFill>
                <a:latin typeface="Calibri"/>
                <a:ea typeface="Calibri"/>
                <a:cs typeface="Calibri"/>
                <a:sym typeface="Calibri"/>
              </a:rPr>
              <a:t>Ben-Haim et al., JNM 2013</a:t>
            </a:r>
            <a:endParaRPr sz="1800">
              <a:solidFill>
                <a:srgbClr val="000000"/>
              </a:solidFill>
              <a:latin typeface="Calibri"/>
              <a:ea typeface="Calibri"/>
              <a:cs typeface="Calibri"/>
              <a:sym typeface="Calibri"/>
            </a:endParaRPr>
          </a:p>
        </p:txBody>
      </p:sp>
      <p:sp>
        <p:nvSpPr>
          <p:cNvPr id="185" name="Google Shape;185;p21"/>
          <p:cNvSpPr txBox="1"/>
          <p:nvPr/>
        </p:nvSpPr>
        <p:spPr>
          <a:xfrm>
            <a:off x="1524000" y="115890"/>
            <a:ext cx="184720" cy="369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86" name="Google Shape;186;p21"/>
          <p:cNvSpPr txBox="1"/>
          <p:nvPr>
            <p:ph type="title"/>
          </p:nvPr>
        </p:nvSpPr>
        <p:spPr>
          <a:xfrm>
            <a:off x="0" y="1"/>
            <a:ext cx="12192000" cy="781050"/>
          </a:xfrm>
          <a:prstGeom prst="rect">
            <a:avLst/>
          </a:prstGeom>
          <a:solidFill>
            <a:schemeClr val="accent2"/>
          </a:solid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200"/>
              <a:buFont typeface="Calibri"/>
              <a:buNone/>
            </a:pPr>
            <a:r>
              <a:rPr lang="fr-FR" sz="3200"/>
              <a:t>Dynamic Myocardial Perfusion SPECT</a:t>
            </a:r>
            <a:endParaRPr sz="3200"/>
          </a:p>
        </p:txBody>
      </p:sp>
      <p:pic>
        <p:nvPicPr>
          <p:cNvPr id="187" name="Google Shape;187;p21"/>
          <p:cNvPicPr preferRelativeResize="0"/>
          <p:nvPr/>
        </p:nvPicPr>
        <p:blipFill rotWithShape="1">
          <a:blip r:embed="rId4">
            <a:alphaModFix/>
          </a:blip>
          <a:srcRect b="15765" l="34671" r="28549" t="34128"/>
          <a:stretch/>
        </p:blipFill>
        <p:spPr>
          <a:xfrm>
            <a:off x="4656137" y="2133804"/>
            <a:ext cx="2879725" cy="2328863"/>
          </a:xfrm>
          <a:prstGeom prst="rect">
            <a:avLst/>
          </a:prstGeom>
          <a:noFill/>
          <a:ln>
            <a:noFill/>
          </a:ln>
        </p:spPr>
      </p:pic>
      <p:sp>
        <p:nvSpPr>
          <p:cNvPr id="188" name="Google Shape;188;p21"/>
          <p:cNvSpPr txBox="1"/>
          <p:nvPr/>
        </p:nvSpPr>
        <p:spPr>
          <a:xfrm>
            <a:off x="4803775" y="1301177"/>
            <a:ext cx="2732087" cy="646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fr-FR" sz="2000">
                <a:solidFill>
                  <a:srgbClr val="FF6600"/>
                </a:solidFill>
                <a:latin typeface="Verdana"/>
                <a:ea typeface="Verdana"/>
                <a:cs typeface="Verdana"/>
                <a:sym typeface="Verdana"/>
              </a:rPr>
              <a:t>Kinetic modeling</a:t>
            </a:r>
            <a:br>
              <a:rPr b="1" lang="fr-FR" sz="2000">
                <a:solidFill>
                  <a:srgbClr val="FF6600"/>
                </a:solidFill>
                <a:latin typeface="Verdana"/>
                <a:ea typeface="Verdana"/>
                <a:cs typeface="Verdana"/>
                <a:sym typeface="Verdana"/>
              </a:rPr>
            </a:br>
            <a:r>
              <a:rPr i="1" lang="fr-FR" sz="1600">
                <a:solidFill>
                  <a:srgbClr val="FF6600"/>
                </a:solidFill>
                <a:latin typeface="Verdana"/>
                <a:ea typeface="Verdana"/>
                <a:cs typeface="Verdana"/>
                <a:sym typeface="Verdana"/>
              </a:rPr>
              <a:t>2-compartment model </a:t>
            </a:r>
            <a:r>
              <a:rPr b="1" i="1" lang="fr-FR" sz="1600">
                <a:solidFill>
                  <a:srgbClr val="FF6600"/>
                </a:solidFill>
                <a:latin typeface="Verdana"/>
                <a:ea typeface="Verdana"/>
                <a:cs typeface="Verdana"/>
                <a:sym typeface="Verdana"/>
              </a:rPr>
              <a:t> </a:t>
            </a:r>
            <a:endParaRPr b="1" i="1" sz="2000">
              <a:solidFill>
                <a:srgbClr val="FF6600"/>
              </a:solidFill>
              <a:latin typeface="Verdana"/>
              <a:ea typeface="Verdana"/>
              <a:cs typeface="Verdana"/>
              <a:sym typeface="Verdana"/>
            </a:endParaRPr>
          </a:p>
        </p:txBody>
      </p:sp>
      <p:pic>
        <p:nvPicPr>
          <p:cNvPr id="189" name="Google Shape;189;p21"/>
          <p:cNvPicPr preferRelativeResize="0"/>
          <p:nvPr/>
        </p:nvPicPr>
        <p:blipFill rotWithShape="1">
          <a:blip r:embed="rId5">
            <a:alphaModFix/>
          </a:blip>
          <a:srcRect b="21609" l="0" r="20420" t="11297"/>
          <a:stretch/>
        </p:blipFill>
        <p:spPr>
          <a:xfrm>
            <a:off x="8691188" y="2242255"/>
            <a:ext cx="2224267" cy="2224267"/>
          </a:xfrm>
          <a:prstGeom prst="rect">
            <a:avLst/>
          </a:prstGeom>
          <a:noFill/>
          <a:ln>
            <a:noFill/>
          </a:ln>
        </p:spPr>
      </p:pic>
      <p:pic>
        <p:nvPicPr>
          <p:cNvPr id="190" name="Google Shape;190;p21"/>
          <p:cNvPicPr preferRelativeResize="0"/>
          <p:nvPr/>
        </p:nvPicPr>
        <p:blipFill rotWithShape="1">
          <a:blip r:embed="rId6">
            <a:alphaModFix/>
          </a:blip>
          <a:srcRect b="0" l="0" r="0" t="0"/>
          <a:stretch/>
        </p:blipFill>
        <p:spPr>
          <a:xfrm>
            <a:off x="2120902" y="5153273"/>
            <a:ext cx="8343900" cy="1104900"/>
          </a:xfrm>
          <a:prstGeom prst="rect">
            <a:avLst/>
          </a:prstGeom>
          <a:noFill/>
          <a:ln>
            <a:noFill/>
          </a:ln>
        </p:spPr>
      </p:pic>
      <p:pic>
        <p:nvPicPr>
          <p:cNvPr id="191" name="Google Shape;191;p21"/>
          <p:cNvPicPr preferRelativeResize="0"/>
          <p:nvPr/>
        </p:nvPicPr>
        <p:blipFill rotWithShape="1">
          <a:blip r:embed="rId7">
            <a:alphaModFix/>
          </a:blip>
          <a:srcRect b="0" l="0" r="0" t="0"/>
          <a:stretch/>
        </p:blipFill>
        <p:spPr>
          <a:xfrm>
            <a:off x="48129" y="6448594"/>
            <a:ext cx="786060" cy="4094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5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hème Office">
  <a:themeElements>
    <a:clrScheme name="Bureau">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Bureau">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