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6858000" cx="9144000"/>
  <p:notesSz cx="6807200" cy="9939325"/>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9575" cy="4968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56038" y="0"/>
            <a:ext cx="2949575" cy="4968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1038" y="4721225"/>
            <a:ext cx="5445125" cy="447198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40863"/>
            <a:ext cx="2949575" cy="4968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56038" y="9440863"/>
            <a:ext cx="2949575" cy="4968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fr-FR"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0: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p10: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1: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2" name="Google Shape;172;p11: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2: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12: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3: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p13: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4: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5" name="Google Shape;195;p14: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5: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p15: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6: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p16: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7: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9" name="Google Shape;219;p17: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8: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18: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9: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19: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2: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2: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20: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p20: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21: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6" name="Google Shape;266;p21: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2: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3" name="Google Shape;273;p22: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23: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2" name="Google Shape;282;p23: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3: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3: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4: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 name="Google Shape;119;p4: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5: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 name="Google Shape;126;p5: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6: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 name="Google Shape;133;p6: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7: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 name="Google Shape;140;p7: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8: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7" name="Google Shape;147;p8: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9:notes"/>
          <p:cNvSpPr txBox="1"/>
          <p:nvPr>
            <p:ph idx="1" type="body"/>
          </p:nvPr>
        </p:nvSpPr>
        <p:spPr>
          <a:xfrm>
            <a:off x="681038" y="4721225"/>
            <a:ext cx="5445125" cy="4471988"/>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 name="Google Shape;157;p9:notes"/>
          <p:cNvSpPr/>
          <p:nvPr>
            <p:ph idx="2" type="sldImg"/>
          </p:nvPr>
        </p:nvSpPr>
        <p:spPr>
          <a:xfrm>
            <a:off x="920750" y="746125"/>
            <a:ext cx="4965700" cy="3725863"/>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5" name="Shape 15"/>
        <p:cNvGrpSpPr/>
        <p:nvPr/>
      </p:nvGrpSpPr>
      <p:grpSpPr>
        <a:xfrm>
          <a:off x="0" y="0"/>
          <a:ext cx="0" cy="0"/>
          <a:chOff x="0" y="0"/>
          <a:chExt cx="0" cy="0"/>
        </a:xfrm>
      </p:grpSpPr>
      <p:sp>
        <p:nvSpPr>
          <p:cNvPr id="16" name="Google Shape;16;p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8" name="Google Shape;18;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1"/>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2"/>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type="title">
  <p:cSld name="TITLE">
    <p:spTree>
      <p:nvGrpSpPr>
        <p:cNvPr id="21" name="Shape 21"/>
        <p:cNvGrpSpPr/>
        <p:nvPr/>
      </p:nvGrpSpPr>
      <p:grpSpPr>
        <a:xfrm>
          <a:off x="0" y="0"/>
          <a:ext cx="0" cy="0"/>
          <a:chOff x="0" y="0"/>
          <a:chExt cx="0" cy="0"/>
        </a:xfrm>
      </p:grpSpPr>
      <p:sp>
        <p:nvSpPr>
          <p:cNvPr id="22" name="Google Shape;22;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4" name="Google Shape;24;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27" name="Shape 27"/>
        <p:cNvGrpSpPr/>
        <p:nvPr/>
      </p:nvGrpSpPr>
      <p:grpSpPr>
        <a:xfrm>
          <a:off x="0" y="0"/>
          <a:ext cx="0" cy="0"/>
          <a:chOff x="0" y="0"/>
          <a:chExt cx="0" cy="0"/>
        </a:xfrm>
      </p:grpSpPr>
      <p:sp>
        <p:nvSpPr>
          <p:cNvPr id="28" name="Google Shape;28;p4"/>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4"/>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33" name="Shape 33"/>
        <p:cNvGrpSpPr/>
        <p:nvPr/>
      </p:nvGrpSpPr>
      <p:grpSpPr>
        <a:xfrm>
          <a:off x="0" y="0"/>
          <a:ext cx="0" cy="0"/>
          <a:chOff x="0" y="0"/>
          <a:chExt cx="0" cy="0"/>
        </a:xfrm>
      </p:grpSpPr>
      <p:sp>
        <p:nvSpPr>
          <p:cNvPr id="34" name="Google Shape;34;p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5"/>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5"/>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40" name="Shape 40"/>
        <p:cNvGrpSpPr/>
        <p:nvPr/>
      </p:nvGrpSpPr>
      <p:grpSpPr>
        <a:xfrm>
          <a:off x="0" y="0"/>
          <a:ext cx="0" cy="0"/>
          <a:chOff x="0" y="0"/>
          <a:chExt cx="0" cy="0"/>
        </a:xfrm>
      </p:grpSpPr>
      <p:sp>
        <p:nvSpPr>
          <p:cNvPr id="41" name="Google Shape;41;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6"/>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6"/>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6"/>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6"/>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49" name="Shape 49"/>
        <p:cNvGrpSpPr/>
        <p:nvPr/>
      </p:nvGrpSpPr>
      <p:grpSpPr>
        <a:xfrm>
          <a:off x="0" y="0"/>
          <a:ext cx="0" cy="0"/>
          <a:chOff x="0" y="0"/>
          <a:chExt cx="0" cy="0"/>
        </a:xfrm>
      </p:grpSpPr>
      <p:sp>
        <p:nvSpPr>
          <p:cNvPr id="50" name="Google Shape;50;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54" name="Shape 54"/>
        <p:cNvGrpSpPr/>
        <p:nvPr/>
      </p:nvGrpSpPr>
      <p:grpSpPr>
        <a:xfrm>
          <a:off x="0" y="0"/>
          <a:ext cx="0" cy="0"/>
          <a:chOff x="0" y="0"/>
          <a:chExt cx="0" cy="0"/>
        </a:xfrm>
      </p:grpSpPr>
      <p:sp>
        <p:nvSpPr>
          <p:cNvPr id="55" name="Google Shape;55;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
          <p:cNvSpPr/>
          <p:nvPr>
            <p:ph idx="2" type="pic"/>
          </p:nvPr>
        </p:nvSpPr>
        <p:spPr>
          <a:xfrm>
            <a:off x="1792288" y="612775"/>
            <a:ext cx="5486400" cy="4114800"/>
          </a:xfrm>
          <a:prstGeom prst="rect">
            <a:avLst/>
          </a:prstGeom>
          <a:noFill/>
          <a:ln>
            <a:noFill/>
          </a:ln>
        </p:spPr>
      </p:sp>
      <p:sp>
        <p:nvSpPr>
          <p:cNvPr id="68" name="Google Shape;68;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4.png"/><Relationship Id="rId4" Type="http://schemas.openxmlformats.org/officeDocument/2006/relationships/image" Target="../media/image9.jpg"/><Relationship Id="rId5" Type="http://schemas.openxmlformats.org/officeDocument/2006/relationships/image" Target="../media/image15.jpg"/><Relationship Id="rId6"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jpg"/><Relationship Id="rId4" Type="http://schemas.openxmlformats.org/officeDocument/2006/relationships/image" Target="../media/image28.png"/><Relationship Id="rId5" Type="http://schemas.openxmlformats.org/officeDocument/2006/relationships/image" Target="../media/image3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9.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9.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9.jp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9.jpg"/><Relationship Id="rId4" Type="http://schemas.openxmlformats.org/officeDocument/2006/relationships/image" Target="../media/image30.jpg"/><Relationship Id="rId5" Type="http://schemas.openxmlformats.org/officeDocument/2006/relationships/image" Target="../media/image4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9.jpg"/><Relationship Id="rId4" Type="http://schemas.openxmlformats.org/officeDocument/2006/relationships/image" Target="../media/image54.png"/><Relationship Id="rId5" Type="http://schemas.openxmlformats.org/officeDocument/2006/relationships/image" Target="../media/image4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9.jpg"/><Relationship Id="rId4" Type="http://schemas.openxmlformats.org/officeDocument/2006/relationships/image" Target="../media/image37.jpg"/><Relationship Id="rId5" Type="http://schemas.openxmlformats.org/officeDocument/2006/relationships/image" Target="../media/image48.jpg"/><Relationship Id="rId6" Type="http://schemas.openxmlformats.org/officeDocument/2006/relationships/image" Target="../media/image3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9.jpg"/><Relationship Id="rId4" Type="http://schemas.openxmlformats.org/officeDocument/2006/relationships/image" Target="../media/image36.jpg"/><Relationship Id="rId5" Type="http://schemas.openxmlformats.org/officeDocument/2006/relationships/image" Target="../media/image26.jpg"/><Relationship Id="rId6" Type="http://schemas.openxmlformats.org/officeDocument/2006/relationships/image" Target="../media/image33.jpg"/><Relationship Id="rId7" Type="http://schemas.openxmlformats.org/officeDocument/2006/relationships/image" Target="../media/image5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9.jpg"/><Relationship Id="rId4" Type="http://schemas.openxmlformats.org/officeDocument/2006/relationships/image" Target="../media/image42.jpg"/><Relationship Id="rId5" Type="http://schemas.openxmlformats.org/officeDocument/2006/relationships/image" Target="../media/image41.jpg"/><Relationship Id="rId6" Type="http://schemas.openxmlformats.org/officeDocument/2006/relationships/image" Target="../media/image50.jpg"/><Relationship Id="rId7" Type="http://schemas.openxmlformats.org/officeDocument/2006/relationships/image" Target="../media/image5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9.jpg"/><Relationship Id="rId4" Type="http://schemas.openxmlformats.org/officeDocument/2006/relationships/image" Target="../media/image47.jpg"/><Relationship Id="rId5" Type="http://schemas.openxmlformats.org/officeDocument/2006/relationships/image" Target="../media/image4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9.jpg"/><Relationship Id="rId4" Type="http://schemas.openxmlformats.org/officeDocument/2006/relationships/image" Target="../media/image53.jpg"/><Relationship Id="rId5" Type="http://schemas.openxmlformats.org/officeDocument/2006/relationships/image" Target="../media/image49.jpg"/><Relationship Id="rId6" Type="http://schemas.openxmlformats.org/officeDocument/2006/relationships/image" Target="../media/image51.jpg"/><Relationship Id="rId7" Type="http://schemas.openxmlformats.org/officeDocument/2006/relationships/image" Target="../media/image55.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jpg"/><Relationship Id="rId4" Type="http://schemas.openxmlformats.org/officeDocument/2006/relationships/image" Target="../media/image4.png"/><Relationship Id="rId5" Type="http://schemas.openxmlformats.org/officeDocument/2006/relationships/image" Target="../media/image29.png"/><Relationship Id="rId6"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jpg"/><Relationship Id="rId4" Type="http://schemas.openxmlformats.org/officeDocument/2006/relationships/image" Target="../media/image3.png"/><Relationship Id="rId5"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jp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13"/>
          <p:cNvPicPr preferRelativeResize="0"/>
          <p:nvPr/>
        </p:nvPicPr>
        <p:blipFill rotWithShape="1">
          <a:blip r:embed="rId3">
            <a:alphaModFix/>
          </a:blip>
          <a:srcRect b="0" l="0" r="0" t="0"/>
          <a:stretch/>
        </p:blipFill>
        <p:spPr>
          <a:xfrm>
            <a:off x="180469" y="3486"/>
            <a:ext cx="8676456" cy="1368114"/>
          </a:xfrm>
          <a:prstGeom prst="rect">
            <a:avLst/>
          </a:prstGeom>
          <a:noFill/>
          <a:ln>
            <a:noFill/>
          </a:ln>
        </p:spPr>
      </p:pic>
      <p:sp>
        <p:nvSpPr>
          <p:cNvPr id="89" name="Google Shape;89;p13"/>
          <p:cNvSpPr txBox="1"/>
          <p:nvPr>
            <p:ph type="title"/>
          </p:nvPr>
        </p:nvSpPr>
        <p:spPr>
          <a:xfrm>
            <a:off x="1043608" y="5517232"/>
            <a:ext cx="7560840" cy="720080"/>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Clr>
                <a:srgbClr val="FABF8E"/>
              </a:buClr>
              <a:buSzPct val="100000"/>
              <a:buFont typeface="Calibri"/>
              <a:buNone/>
            </a:pPr>
            <a:br>
              <a:rPr lang="fr-FR" sz="2800">
                <a:solidFill>
                  <a:srgbClr val="FABF8E"/>
                </a:solidFill>
              </a:rPr>
            </a:br>
            <a:endParaRPr sz="2800">
              <a:solidFill>
                <a:srgbClr val="FABF8E"/>
              </a:solidFill>
            </a:endParaRPr>
          </a:p>
        </p:txBody>
      </p:sp>
      <p:pic>
        <p:nvPicPr>
          <p:cNvPr id="90" name="Google Shape;90;p13"/>
          <p:cNvPicPr preferRelativeResize="0"/>
          <p:nvPr/>
        </p:nvPicPr>
        <p:blipFill rotWithShape="1">
          <a:blip r:embed="rId4">
            <a:alphaModFix/>
          </a:blip>
          <a:srcRect b="0" l="0" r="0" t="0"/>
          <a:stretch/>
        </p:blipFill>
        <p:spPr>
          <a:xfrm>
            <a:off x="4877660" y="5649856"/>
            <a:ext cx="3672647" cy="924932"/>
          </a:xfrm>
          <a:prstGeom prst="rect">
            <a:avLst/>
          </a:prstGeom>
          <a:noFill/>
          <a:ln>
            <a:noFill/>
          </a:ln>
        </p:spPr>
      </p:pic>
      <p:pic>
        <p:nvPicPr>
          <p:cNvPr id="91" name="Google Shape;91;p13"/>
          <p:cNvPicPr preferRelativeResize="0"/>
          <p:nvPr/>
        </p:nvPicPr>
        <p:blipFill rotWithShape="1">
          <a:blip r:embed="rId5">
            <a:alphaModFix/>
          </a:blip>
          <a:srcRect b="0" l="0" r="0" t="0"/>
          <a:stretch/>
        </p:blipFill>
        <p:spPr>
          <a:xfrm>
            <a:off x="683568" y="2789964"/>
            <a:ext cx="3496267" cy="1966650"/>
          </a:xfrm>
          <a:prstGeom prst="rect">
            <a:avLst/>
          </a:prstGeom>
          <a:noFill/>
          <a:ln>
            <a:noFill/>
          </a:ln>
        </p:spPr>
      </p:pic>
      <p:sp>
        <p:nvSpPr>
          <p:cNvPr id="92" name="Google Shape;92;p13"/>
          <p:cNvSpPr/>
          <p:nvPr/>
        </p:nvSpPr>
        <p:spPr>
          <a:xfrm>
            <a:off x="56251" y="5404436"/>
            <a:ext cx="4155366" cy="141577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fr-FR" sz="2000" u="none" cap="none" strike="noStrike">
                <a:solidFill>
                  <a:schemeClr val="dk1"/>
                </a:solidFill>
                <a:latin typeface="Arial"/>
                <a:ea typeface="Arial"/>
                <a:cs typeface="Arial"/>
                <a:sym typeface="Arial"/>
              </a:rPr>
              <a:t>Eléments de réflexion</a:t>
            </a:r>
            <a:endParaRPr/>
          </a:p>
          <a:p>
            <a:pPr indent="0" lvl="0" marL="0" marR="0" rtl="0" algn="ctr">
              <a:spcBef>
                <a:spcPts val="0"/>
              </a:spcBef>
              <a:spcAft>
                <a:spcPts val="0"/>
              </a:spcAft>
              <a:buNone/>
            </a:pPr>
            <a:r>
              <a:rPr b="1" i="0" lang="fr-FR" sz="2000" u="none" cap="none" strike="noStrike">
                <a:solidFill>
                  <a:schemeClr val="dk1"/>
                </a:solidFill>
                <a:latin typeface="Arial"/>
                <a:ea typeface="Arial"/>
                <a:cs typeface="Arial"/>
                <a:sym typeface="Arial"/>
              </a:rPr>
              <a:t>pour la conception d’un service de médecine nucléaire</a:t>
            </a:r>
            <a:endParaRPr/>
          </a:p>
          <a:p>
            <a:pPr indent="0" lvl="0" marL="0" marR="0" rtl="0" algn="ctr">
              <a:spcBef>
                <a:spcPts val="0"/>
              </a:spcBef>
              <a:spcAft>
                <a:spcPts val="0"/>
              </a:spcAft>
              <a:buNone/>
            </a:pPr>
            <a:r>
              <a:t/>
            </a:r>
            <a:endParaRPr b="1" i="0" sz="1100" u="none" cap="none" strike="noStrike">
              <a:solidFill>
                <a:schemeClr val="dk1"/>
              </a:solidFill>
              <a:latin typeface="Arial"/>
              <a:ea typeface="Arial"/>
              <a:cs typeface="Arial"/>
              <a:sym typeface="Arial"/>
            </a:endParaRPr>
          </a:p>
          <a:p>
            <a:pPr indent="0" lvl="0" marL="0" marR="0" rtl="0" algn="ctr">
              <a:spcBef>
                <a:spcPts val="0"/>
              </a:spcBef>
              <a:spcAft>
                <a:spcPts val="0"/>
              </a:spcAft>
              <a:buNone/>
            </a:pPr>
            <a:r>
              <a:rPr b="0" i="0" lang="fr-FR" sz="1400" u="none" cap="none" strike="noStrike">
                <a:solidFill>
                  <a:schemeClr val="dk1"/>
                </a:solidFill>
                <a:latin typeface="Arial"/>
                <a:ea typeface="Arial"/>
                <a:cs typeface="Arial"/>
                <a:sym typeface="Arial"/>
              </a:rPr>
              <a:t>Frédéric Patrois</a:t>
            </a:r>
            <a:endParaRPr b="0" i="0" sz="1400" u="none" cap="none" strike="noStrike">
              <a:solidFill>
                <a:schemeClr val="dk1"/>
              </a:solidFill>
              <a:latin typeface="Arial"/>
              <a:ea typeface="Arial"/>
              <a:cs typeface="Arial"/>
              <a:sym typeface="Arial"/>
            </a:endParaRPr>
          </a:p>
        </p:txBody>
      </p:sp>
      <p:sp>
        <p:nvSpPr>
          <p:cNvPr id="93" name="Google Shape;93;p13"/>
          <p:cNvSpPr/>
          <p:nvPr/>
        </p:nvSpPr>
        <p:spPr>
          <a:xfrm>
            <a:off x="4427984" y="2566491"/>
            <a:ext cx="4572000" cy="40011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fr-FR" sz="2000" u="none" cap="none" strike="noStrike">
                <a:solidFill>
                  <a:schemeClr val="dk1"/>
                </a:solidFill>
                <a:latin typeface="Arial"/>
                <a:ea typeface="Arial"/>
                <a:cs typeface="Arial"/>
                <a:sym typeface="Arial"/>
              </a:rPr>
              <a:t>13 décembre 2019</a:t>
            </a:r>
            <a:endParaRPr/>
          </a:p>
        </p:txBody>
      </p:sp>
      <p:pic>
        <p:nvPicPr>
          <p:cNvPr descr="C:\Users\FREDERIC\Desktop\documents professionnels\construction nouveau service\images\Photo service fini.JPG" id="94" name="Google Shape;94;p13"/>
          <p:cNvPicPr preferRelativeResize="0"/>
          <p:nvPr/>
        </p:nvPicPr>
        <p:blipFill rotWithShape="1">
          <a:blip r:embed="rId6">
            <a:alphaModFix/>
          </a:blip>
          <a:srcRect b="0" l="0" r="0" t="0"/>
          <a:stretch/>
        </p:blipFill>
        <p:spPr>
          <a:xfrm>
            <a:off x="4335835" y="2966600"/>
            <a:ext cx="4756293" cy="2462664"/>
          </a:xfrm>
          <a:prstGeom prst="rect">
            <a:avLst/>
          </a:prstGeom>
          <a:noFill/>
          <a:ln>
            <a:noFill/>
          </a:ln>
        </p:spPr>
      </p:pic>
      <p:sp>
        <p:nvSpPr>
          <p:cNvPr id="95" name="Google Shape;95;p13"/>
          <p:cNvSpPr/>
          <p:nvPr/>
        </p:nvSpPr>
        <p:spPr>
          <a:xfrm>
            <a:off x="145701" y="4869160"/>
            <a:ext cx="4572000" cy="40011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fr-FR" sz="2000" u="none" cap="none" strike="noStrike">
                <a:solidFill>
                  <a:schemeClr val="dk1"/>
                </a:solidFill>
                <a:latin typeface="Arial"/>
                <a:ea typeface="Arial"/>
                <a:cs typeface="Arial"/>
                <a:sym typeface="Arial"/>
              </a:rPr>
              <a:t>11 avril 2019</a:t>
            </a:r>
            <a:endParaRPr/>
          </a:p>
        </p:txBody>
      </p:sp>
      <p:sp>
        <p:nvSpPr>
          <p:cNvPr id="96" name="Google Shape;96;p13"/>
          <p:cNvSpPr/>
          <p:nvPr/>
        </p:nvSpPr>
        <p:spPr>
          <a:xfrm>
            <a:off x="2267744" y="1475065"/>
            <a:ext cx="4693233" cy="1015663"/>
          </a:xfrm>
          <a:prstGeom prst="rect">
            <a:avLst/>
          </a:prstGeom>
          <a:noFill/>
          <a:ln cap="flat" cmpd="sng" w="38100">
            <a:solidFill>
              <a:srgbClr val="538CD5"/>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i="0" lang="fr-FR" sz="2000" u="none" cap="none" strike="noStrike">
                <a:solidFill>
                  <a:schemeClr val="dk1"/>
                </a:solidFill>
                <a:latin typeface="Arial"/>
                <a:ea typeface="Arial"/>
                <a:cs typeface="Arial"/>
                <a:sym typeface="Arial"/>
              </a:rPr>
              <a:t>AFRINN</a:t>
            </a:r>
            <a:endParaRPr/>
          </a:p>
          <a:p>
            <a:pPr indent="0" lvl="0" marL="0" marR="0" rtl="0" algn="ctr">
              <a:spcBef>
                <a:spcPts val="0"/>
              </a:spcBef>
              <a:spcAft>
                <a:spcPts val="0"/>
              </a:spcAft>
              <a:buNone/>
            </a:pPr>
            <a:r>
              <a:rPr b="1" i="0" lang="fr-FR" sz="2000" u="none" cap="none" strike="noStrike">
                <a:solidFill>
                  <a:schemeClr val="dk1"/>
                </a:solidFill>
                <a:latin typeface="Arial"/>
                <a:ea typeface="Arial"/>
                <a:cs typeface="Arial"/>
                <a:sym typeface="Arial"/>
              </a:rPr>
              <a:t>2 octobre 2021</a:t>
            </a:r>
            <a:endParaRPr/>
          </a:p>
          <a:p>
            <a:pPr indent="0" lvl="0" marL="0" marR="0" rtl="0" algn="ctr">
              <a:spcBef>
                <a:spcPts val="0"/>
              </a:spcBef>
              <a:spcAft>
                <a:spcPts val="0"/>
              </a:spcAft>
              <a:buNone/>
            </a:pPr>
            <a:r>
              <a:rPr b="1" i="0" lang="fr-FR" sz="2000" u="none" cap="none" strike="noStrike">
                <a:solidFill>
                  <a:schemeClr val="dk1"/>
                </a:solidFill>
                <a:latin typeface="Arial"/>
                <a:ea typeface="Arial"/>
                <a:cs typeface="Arial"/>
                <a:sym typeface="Arial"/>
              </a:rPr>
              <a:t>OCTEVILLE SUR MER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2"/>
          <p:cNvSpPr/>
          <p:nvPr/>
        </p:nvSpPr>
        <p:spPr>
          <a:xfrm>
            <a:off x="179512" y="196527"/>
            <a:ext cx="5544616" cy="1077218"/>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Financement, assurance, missions de contrôle :</a:t>
            </a:r>
            <a:endParaRPr/>
          </a:p>
        </p:txBody>
      </p:sp>
      <p:pic>
        <p:nvPicPr>
          <p:cNvPr id="168" name="Google Shape;168;p22"/>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69" name="Google Shape;169;p22"/>
          <p:cNvSpPr/>
          <p:nvPr/>
        </p:nvSpPr>
        <p:spPr>
          <a:xfrm>
            <a:off x="28925" y="1412776"/>
            <a:ext cx="9007571" cy="532453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u="sng">
                <a:solidFill>
                  <a:schemeClr val="dk1"/>
                </a:solidFill>
                <a:latin typeface="Arial"/>
                <a:ea typeface="Arial"/>
                <a:cs typeface="Arial"/>
                <a:sym typeface="Arial"/>
              </a:rPr>
              <a:t>Banques :</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Consultations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Dossiers à constituer : documents comptables (expert-comptable)</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Délai d’instruction de plusieurs semaines ou mois (pièces complémentaires)</a:t>
            </a:r>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Assurances :</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Différentes assurances : Dommage ouvrage (obligatoire, nécessite de récupérer les assurances décennales de toutes les entreprises concernées par le chantier), tous risques chantier, emprunteurs (examens médicaux), responsabilité civile (bâtiment fini), responsabilité civile professionnelle (activité médicale)</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Délai d’instruction (demandes complémentaires d’examens médicaux et autres pièces complémentaires)</a:t>
            </a:r>
            <a:endParaRPr/>
          </a:p>
          <a:p>
            <a:pPr indent="-215900" lvl="0" marL="342900" marR="0" rtl="0" algn="l">
              <a:spcBef>
                <a:spcPts val="0"/>
              </a:spcBef>
              <a:spcAft>
                <a:spcPts val="0"/>
              </a:spcAft>
              <a:buClr>
                <a:schemeClr val="dk1"/>
              </a:buClr>
              <a:buSzPts val="2000"/>
              <a:buFont typeface="Calibri"/>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Organismes de contrôle :</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 Sécurité du chantier et respect des normes en vigueur (obligatoire)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3"/>
          <p:cNvSpPr/>
          <p:nvPr/>
        </p:nvSpPr>
        <p:spPr>
          <a:xfrm>
            <a:off x="179512" y="196527"/>
            <a:ext cx="5544616" cy="1077218"/>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ASN : Radioprotection, déchets et effluents</a:t>
            </a:r>
            <a:endParaRPr/>
          </a:p>
        </p:txBody>
      </p:sp>
      <p:pic>
        <p:nvPicPr>
          <p:cNvPr id="175" name="Google Shape;175;p23"/>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76" name="Google Shape;176;p23"/>
          <p:cNvSpPr/>
          <p:nvPr/>
        </p:nvSpPr>
        <p:spPr>
          <a:xfrm>
            <a:off x="28925" y="1124744"/>
            <a:ext cx="5191147" cy="532453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000" u="sng">
              <a:solidFill>
                <a:schemeClr val="dk1"/>
              </a:solidFill>
              <a:latin typeface="Arial"/>
              <a:ea typeface="Arial"/>
              <a:cs typeface="Arial"/>
              <a:sym typeface="Arial"/>
            </a:endParaRPr>
          </a:p>
          <a:p>
            <a:pPr indent="0" lvl="0" marL="0" marR="0" rtl="0" algn="l">
              <a:spcBef>
                <a:spcPts val="0"/>
              </a:spcBef>
              <a:spcAft>
                <a:spcPts val="0"/>
              </a:spcAft>
              <a:buNone/>
            </a:pPr>
            <a:r>
              <a:t/>
            </a:r>
            <a:endParaRPr b="1" sz="2000" u="sng">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Prérogatives (évolutives) :</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Organisation des locaux (ex : 5 salles d’attente)</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Revêtements de murs et sols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Ventilation (3 circuits séparés)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Contrôle de l	a radioprotection des cloisons et portes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Circuits des déchets et effluents (3 circuits séparés)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Contrôle des procédures de radioprotection et de maintenance</a:t>
            </a:r>
            <a:endParaRPr/>
          </a:p>
          <a:p>
            <a:pPr indent="-215900" lvl="0" marL="342900" marR="0" rtl="0" algn="l">
              <a:spcBef>
                <a:spcPts val="0"/>
              </a:spcBef>
              <a:spcAft>
                <a:spcPts val="0"/>
              </a:spcAft>
              <a:buClr>
                <a:schemeClr val="dk1"/>
              </a:buClr>
              <a:buSzPts val="2000"/>
              <a:buFont typeface="Calibri"/>
              <a:buNone/>
            </a:pPr>
            <a:r>
              <a:t/>
            </a:r>
            <a:endParaRPr sz="2000">
              <a:solidFill>
                <a:schemeClr val="dk1"/>
              </a:solidFill>
              <a:latin typeface="Arial"/>
              <a:ea typeface="Arial"/>
              <a:cs typeface="Arial"/>
              <a:sym typeface="Arial"/>
            </a:endParaRPr>
          </a:p>
          <a:p>
            <a:pPr indent="-215900" lvl="0" marL="342900" marR="0" rtl="0" algn="l">
              <a:spcBef>
                <a:spcPts val="0"/>
              </a:spcBef>
              <a:spcAft>
                <a:spcPts val="0"/>
              </a:spcAft>
              <a:buClr>
                <a:schemeClr val="dk1"/>
              </a:buClr>
              <a:buSzPts val="2000"/>
              <a:buFont typeface="Calibri"/>
              <a:buNone/>
            </a:pPr>
            <a:r>
              <a:t/>
            </a:r>
            <a:endParaRPr sz="2000">
              <a:solidFill>
                <a:schemeClr val="dk1"/>
              </a:solidFill>
              <a:latin typeface="Arial"/>
              <a:ea typeface="Arial"/>
              <a:cs typeface="Arial"/>
              <a:sym typeface="Arial"/>
            </a:endParaRPr>
          </a:p>
          <a:p>
            <a:pPr indent="-215900" lvl="0" marL="342900" marR="0" rtl="0" algn="l">
              <a:spcBef>
                <a:spcPts val="0"/>
              </a:spcBef>
              <a:spcAft>
                <a:spcPts val="0"/>
              </a:spcAft>
              <a:buClr>
                <a:schemeClr val="dk1"/>
              </a:buClr>
              <a:buSzPts val="2000"/>
              <a:buFont typeface="Calibri"/>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p:txBody>
      </p:sp>
      <p:pic>
        <p:nvPicPr>
          <p:cNvPr id="177" name="Google Shape;177;p23"/>
          <p:cNvPicPr preferRelativeResize="0"/>
          <p:nvPr>
            <p:ph idx="1" type="body"/>
          </p:nvPr>
        </p:nvPicPr>
        <p:blipFill rotWithShape="1">
          <a:blip r:embed="rId4">
            <a:alphaModFix/>
          </a:blip>
          <a:srcRect b="3846" l="8097" r="5174" t="4843"/>
          <a:stretch/>
        </p:blipFill>
        <p:spPr>
          <a:xfrm>
            <a:off x="5974069" y="908719"/>
            <a:ext cx="2789640" cy="4155137"/>
          </a:xfrm>
          <a:prstGeom prst="rect">
            <a:avLst/>
          </a:prstGeom>
          <a:noFill/>
          <a:ln>
            <a:noFill/>
          </a:ln>
        </p:spPr>
      </p:pic>
      <p:pic>
        <p:nvPicPr>
          <p:cNvPr id="178" name="Google Shape;178;p23"/>
          <p:cNvPicPr preferRelativeResize="0"/>
          <p:nvPr/>
        </p:nvPicPr>
        <p:blipFill rotWithShape="1">
          <a:blip r:embed="rId5">
            <a:alphaModFix/>
          </a:blip>
          <a:srcRect b="4466" l="4250" r="5861" t="3452"/>
          <a:stretch/>
        </p:blipFill>
        <p:spPr>
          <a:xfrm>
            <a:off x="5208581" y="2276872"/>
            <a:ext cx="3165594" cy="458764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4"/>
          <p:cNvSpPr/>
          <p:nvPr/>
        </p:nvSpPr>
        <p:spPr>
          <a:xfrm>
            <a:off x="179512" y="196527"/>
            <a:ext cx="5544616" cy="584775"/>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ASN :</a:t>
            </a:r>
            <a:endParaRPr/>
          </a:p>
        </p:txBody>
      </p:sp>
      <p:pic>
        <p:nvPicPr>
          <p:cNvPr id="184" name="Google Shape;184;p24"/>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85" name="Google Shape;185;p24"/>
          <p:cNvSpPr/>
          <p:nvPr/>
        </p:nvSpPr>
        <p:spPr>
          <a:xfrm>
            <a:off x="28925" y="908720"/>
            <a:ext cx="9007571" cy="59093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1800" u="sng">
                <a:solidFill>
                  <a:schemeClr val="dk1"/>
                </a:solidFill>
                <a:latin typeface="Arial"/>
                <a:ea typeface="Arial"/>
                <a:cs typeface="Arial"/>
                <a:sym typeface="Arial"/>
              </a:rPr>
              <a:t>Autorisation provisoire :</a:t>
            </a:r>
            <a:endParaRPr/>
          </a:p>
          <a:p>
            <a:pPr indent="-285750" lvl="0" marL="28575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 Permet de débuter l’activité et de commander les produits radioactifs grâce à formulaire IRSN (délai d’obtention). Précisant chaque radionucléide autorisé et pour chacun l’activité maximale détenue (donc à estimer dès la rédaction du dossier) Précisant les locaux dans lesquels les sources peuvent être détenues</a:t>
            </a:r>
            <a:endParaRPr/>
          </a:p>
          <a:p>
            <a:pPr indent="-285750" lvl="0" marL="28575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Précisant les appareils émettant des rayonnements ionisants (fabricant, type, année du modèle) et leur localisation exacte (conformes aux autorisations ARS)</a:t>
            </a:r>
            <a:endParaRPr/>
          </a:p>
          <a:p>
            <a:pPr indent="0" lvl="0" marL="0" marR="0" rtl="0" algn="l">
              <a:spcBef>
                <a:spcPts val="0"/>
              </a:spcBef>
              <a:spcAft>
                <a:spcPts val="0"/>
              </a:spcAft>
              <a:buNone/>
            </a:pPr>
            <a:r>
              <a:rPr lang="fr-FR" sz="1800">
                <a:solidFill>
                  <a:schemeClr val="dk1"/>
                </a:solidFill>
                <a:latin typeface="Arial"/>
                <a:ea typeface="Arial"/>
                <a:cs typeface="Arial"/>
                <a:sym typeface="Arial"/>
              </a:rPr>
              <a:t>-   A noter le problème de la commande anticipée des sources de calibration des équipements, éventuellement à négocier avec l’ASN. Valable 6 mois</a:t>
            </a:r>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b="1" lang="fr-FR" sz="1800" u="sng">
                <a:solidFill>
                  <a:schemeClr val="dk1"/>
                </a:solidFill>
                <a:latin typeface="Arial"/>
                <a:ea typeface="Arial"/>
                <a:cs typeface="Arial"/>
                <a:sym typeface="Arial"/>
              </a:rPr>
              <a:t>Autorisation définitive :</a:t>
            </a:r>
            <a:endParaRPr/>
          </a:p>
          <a:p>
            <a:pPr indent="0" lvl="0" marL="0" marR="0" rtl="0" algn="l">
              <a:spcBef>
                <a:spcPts val="0"/>
              </a:spcBef>
              <a:spcAft>
                <a:spcPts val="0"/>
              </a:spcAft>
              <a:buNone/>
            </a:pPr>
            <a:r>
              <a:rPr lang="fr-FR" sz="1800">
                <a:solidFill>
                  <a:schemeClr val="dk1"/>
                </a:solidFill>
                <a:latin typeface="Arial"/>
                <a:ea typeface="Arial"/>
                <a:cs typeface="Arial"/>
                <a:sym typeface="Arial"/>
              </a:rPr>
              <a:t>- Conditionnée aux réponses à apporter aux demandes de l’ASN dans le cadre de l’instruction du dossier de demande d’autorisation et de la lettre de suite de l’inspection</a:t>
            </a:r>
            <a:endParaRPr/>
          </a:p>
          <a:p>
            <a:pPr indent="0" lvl="0" marL="0" marR="0" rtl="0" algn="l">
              <a:spcBef>
                <a:spcPts val="0"/>
              </a:spcBef>
              <a:spcAft>
                <a:spcPts val="0"/>
              </a:spcAft>
              <a:buNone/>
            </a:pPr>
            <a:r>
              <a:rPr lang="fr-FR" sz="1800">
                <a:solidFill>
                  <a:schemeClr val="dk1"/>
                </a:solidFill>
                <a:latin typeface="Arial"/>
                <a:ea typeface="Arial"/>
                <a:cs typeface="Arial"/>
                <a:sym typeface="Arial"/>
              </a:rPr>
              <a:t>- Valable 5 ans</a:t>
            </a:r>
            <a:endParaRPr/>
          </a:p>
          <a:p>
            <a:pPr indent="0" lvl="0" marL="0" marR="0" rtl="0" algn="l">
              <a:spcBef>
                <a:spcPts val="0"/>
              </a:spcBef>
              <a:spcAft>
                <a:spcPts val="0"/>
              </a:spcAft>
              <a:buNone/>
            </a:pPr>
            <a:r>
              <a:t/>
            </a:r>
            <a:endParaRPr b="1" sz="1800" u="sng">
              <a:solidFill>
                <a:schemeClr val="dk1"/>
              </a:solidFill>
              <a:latin typeface="Arial"/>
              <a:ea typeface="Arial"/>
              <a:cs typeface="Arial"/>
              <a:sym typeface="Arial"/>
            </a:endParaRPr>
          </a:p>
          <a:p>
            <a:pPr indent="0" lvl="0" marL="0" marR="0" rtl="0" algn="l">
              <a:spcBef>
                <a:spcPts val="0"/>
              </a:spcBef>
              <a:spcAft>
                <a:spcPts val="0"/>
              </a:spcAft>
              <a:buNone/>
            </a:pPr>
            <a:r>
              <a:rPr b="1" lang="fr-FR" sz="1800" u="sng">
                <a:solidFill>
                  <a:schemeClr val="dk1"/>
                </a:solidFill>
                <a:latin typeface="Arial"/>
                <a:ea typeface="Arial"/>
                <a:cs typeface="Arial"/>
                <a:sym typeface="Arial"/>
              </a:rPr>
              <a:t>Inspection :</a:t>
            </a:r>
            <a:endParaRPr/>
          </a:p>
          <a:p>
            <a:pPr indent="0" lvl="0" marL="0" marR="0" rtl="0" algn="l">
              <a:spcBef>
                <a:spcPts val="0"/>
              </a:spcBef>
              <a:spcAft>
                <a:spcPts val="0"/>
              </a:spcAft>
              <a:buNone/>
            </a:pPr>
            <a:r>
              <a:rPr lang="fr-FR" sz="1800">
                <a:solidFill>
                  <a:schemeClr val="dk1"/>
                </a:solidFill>
                <a:latin typeface="Arial"/>
                <a:ea typeface="Arial"/>
                <a:cs typeface="Arial"/>
                <a:sym typeface="Arial"/>
              </a:rPr>
              <a:t>- Tout service de médecine nucléaire est inspecté à son ouverture puis régulièrement dans le cadre d’un programme annuel d’inspections de l’ASN, mais une inspection (inopinée, suite à un évènement de radioprotection, ou à la demande d’une autorité administrative) est toujours possible</a:t>
            </a:r>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5"/>
          <p:cNvSpPr/>
          <p:nvPr/>
        </p:nvSpPr>
        <p:spPr>
          <a:xfrm>
            <a:off x="179512" y="196527"/>
            <a:ext cx="5544616" cy="584775"/>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ARS :</a:t>
            </a:r>
            <a:endParaRPr/>
          </a:p>
        </p:txBody>
      </p:sp>
      <p:pic>
        <p:nvPicPr>
          <p:cNvPr id="191" name="Google Shape;191;p25"/>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92" name="Google Shape;192;p25"/>
          <p:cNvSpPr/>
          <p:nvPr/>
        </p:nvSpPr>
        <p:spPr>
          <a:xfrm>
            <a:off x="28924" y="806444"/>
            <a:ext cx="9115075" cy="470898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u="sng">
                <a:solidFill>
                  <a:schemeClr val="dk1"/>
                </a:solidFill>
                <a:latin typeface="Arial"/>
                <a:ea typeface="Arial"/>
                <a:cs typeface="Arial"/>
                <a:sym typeface="Arial"/>
              </a:rPr>
              <a:t>Dossier de demande d’autorisation :</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À déposer au plus tard dans la fenêtre de dépôt de 2 mois précédant la date souhaitée d’autorisation (habituellement avril-mai et septembre- octobre), conforme au BQOS publié 15 jours avant, et au CSP</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Délai d’instruction maximum 6 mois (</a:t>
            </a:r>
            <a:r>
              <a:rPr b="1" lang="fr-FR" sz="2000" u="sng">
                <a:solidFill>
                  <a:schemeClr val="dk1"/>
                </a:solidFill>
                <a:latin typeface="Arial"/>
                <a:ea typeface="Arial"/>
                <a:cs typeface="Arial"/>
                <a:sym typeface="Arial"/>
              </a:rPr>
              <a:t>si dossier reconnu complet</a:t>
            </a:r>
            <a:r>
              <a:rPr lang="fr-FR" sz="2000">
                <a:solidFill>
                  <a:schemeClr val="dk1"/>
                </a:solidFill>
                <a:latin typeface="Arial"/>
                <a:ea typeface="Arial"/>
                <a:cs typeface="Arial"/>
                <a:sym typeface="Arial"/>
              </a:rPr>
              <a:t> par l’ARS, sinon nécessité de redéposer le dossier complété à la fenêtre suivante)</a:t>
            </a:r>
            <a:endParaRPr/>
          </a:p>
          <a:p>
            <a:pPr indent="-215900" lvl="0" marL="342900" marR="0" rtl="0" algn="l">
              <a:spcBef>
                <a:spcPts val="0"/>
              </a:spcBef>
              <a:spcAft>
                <a:spcPts val="0"/>
              </a:spcAft>
              <a:buClr>
                <a:schemeClr val="dk1"/>
              </a:buClr>
              <a:buSzPts val="2000"/>
              <a:buFont typeface="Calibri"/>
              <a:buNone/>
            </a:pPr>
            <a:r>
              <a:t/>
            </a:r>
            <a:endParaRPr b="1" sz="2000" u="sng">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Autorisation (réforme en cours) :</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Accordée pour 7 ans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1 autorisation par équipement, sur un site d’implantation déterminé</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Demande de renouvellement d’autorisation 14 mois avant l’échéance</a:t>
            </a:r>
            <a:endParaRPr/>
          </a:p>
          <a:p>
            <a:pPr indent="0" lvl="0" marL="0" marR="0" rtl="0" algn="l">
              <a:spcBef>
                <a:spcPts val="0"/>
              </a:spcBef>
              <a:spcAft>
                <a:spcPts val="0"/>
              </a:spcAft>
              <a:buNone/>
            </a:pPr>
            <a:r>
              <a:t/>
            </a:r>
            <a:endParaRPr b="1" sz="2000" u="sng">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Visite de conformité :</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Facultative, mais de principe s’il s’agit d’un nouveau service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6"/>
          <p:cNvSpPr/>
          <p:nvPr/>
        </p:nvSpPr>
        <p:spPr>
          <a:xfrm>
            <a:off x="179512" y="196527"/>
            <a:ext cx="5544616" cy="584775"/>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PCR (ou CRP) :</a:t>
            </a:r>
            <a:endParaRPr/>
          </a:p>
        </p:txBody>
      </p:sp>
      <p:pic>
        <p:nvPicPr>
          <p:cNvPr id="198" name="Google Shape;198;p26"/>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99" name="Google Shape;199;p26"/>
          <p:cNvSpPr/>
          <p:nvPr/>
        </p:nvSpPr>
        <p:spPr>
          <a:xfrm>
            <a:off x="28925" y="1052736"/>
            <a:ext cx="9007571" cy="563231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1800" u="sng">
                <a:solidFill>
                  <a:schemeClr val="dk1"/>
                </a:solidFill>
                <a:latin typeface="Arial"/>
                <a:ea typeface="Arial"/>
                <a:cs typeface="Arial"/>
                <a:sym typeface="Arial"/>
              </a:rPr>
              <a:t>Etude de postes :</a:t>
            </a:r>
            <a:r>
              <a:rPr lang="fr-FR" sz="1800">
                <a:solidFill>
                  <a:schemeClr val="dk1"/>
                </a:solidFill>
                <a:latin typeface="Arial"/>
                <a:ea typeface="Arial"/>
                <a:cs typeface="Arial"/>
                <a:sym typeface="Arial"/>
              </a:rPr>
              <a:t> afin d’évaluer la dosimétrie pour le classement du personnel (catégorie A ou B) et le zonage des locaux</a:t>
            </a:r>
            <a:endParaRPr/>
          </a:p>
          <a:p>
            <a:pPr indent="0" lvl="0" marL="0" marR="0" rtl="0" algn="l">
              <a:spcBef>
                <a:spcPts val="0"/>
              </a:spcBef>
              <a:spcAft>
                <a:spcPts val="0"/>
              </a:spcAft>
              <a:buNone/>
            </a:pPr>
            <a:r>
              <a:t/>
            </a:r>
            <a:endParaRPr b="1" sz="1800" u="sng">
              <a:solidFill>
                <a:schemeClr val="dk1"/>
              </a:solidFill>
              <a:latin typeface="Arial"/>
              <a:ea typeface="Arial"/>
              <a:cs typeface="Arial"/>
              <a:sym typeface="Arial"/>
            </a:endParaRPr>
          </a:p>
          <a:p>
            <a:pPr indent="0" lvl="0" marL="0" marR="0" rtl="0" algn="l">
              <a:spcBef>
                <a:spcPts val="0"/>
              </a:spcBef>
              <a:spcAft>
                <a:spcPts val="0"/>
              </a:spcAft>
              <a:buNone/>
            </a:pPr>
            <a:r>
              <a:rPr b="1" lang="fr-FR" sz="1800" u="sng">
                <a:solidFill>
                  <a:schemeClr val="dk1"/>
                </a:solidFill>
                <a:latin typeface="Arial"/>
                <a:ea typeface="Arial"/>
                <a:cs typeface="Arial"/>
                <a:sym typeface="Arial"/>
              </a:rPr>
              <a:t>Zonage :</a:t>
            </a:r>
            <a:r>
              <a:rPr b="1" lang="fr-FR" sz="1800">
                <a:solidFill>
                  <a:schemeClr val="dk1"/>
                </a:solidFill>
                <a:latin typeface="Arial"/>
                <a:ea typeface="Arial"/>
                <a:cs typeface="Arial"/>
                <a:sym typeface="Arial"/>
              </a:rPr>
              <a:t> </a:t>
            </a:r>
            <a:r>
              <a:rPr lang="fr-FR" sz="1800">
                <a:solidFill>
                  <a:schemeClr val="dk1"/>
                </a:solidFill>
                <a:latin typeface="Arial"/>
                <a:ea typeface="Arial"/>
                <a:cs typeface="Arial"/>
                <a:sym typeface="Arial"/>
              </a:rPr>
              <a:t>classement des pièces par couleur des trèfles réglementaires (fonction du débit de dose maximum)</a:t>
            </a:r>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b="1" lang="fr-FR" sz="1800" u="sng">
                <a:solidFill>
                  <a:schemeClr val="dk1"/>
                </a:solidFill>
                <a:latin typeface="Arial"/>
                <a:ea typeface="Arial"/>
                <a:cs typeface="Arial"/>
                <a:sym typeface="Arial"/>
              </a:rPr>
              <a:t>Elaboration ou actualisation des procédures de radioprotection :</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Affichages réglementaires</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Conventions</a:t>
            </a:r>
            <a:endParaRPr/>
          </a:p>
          <a:p>
            <a:pPr indent="0" lvl="0" marL="0" marR="0" rtl="0" algn="l">
              <a:spcBef>
                <a:spcPts val="0"/>
              </a:spcBef>
              <a:spcAft>
                <a:spcPts val="0"/>
              </a:spcAft>
              <a:buNone/>
            </a:pPr>
            <a:r>
              <a:t/>
            </a:r>
            <a:endParaRPr b="1" sz="1800" u="sng">
              <a:solidFill>
                <a:schemeClr val="dk1"/>
              </a:solidFill>
              <a:latin typeface="Arial"/>
              <a:ea typeface="Arial"/>
              <a:cs typeface="Arial"/>
              <a:sym typeface="Arial"/>
            </a:endParaRPr>
          </a:p>
          <a:p>
            <a:pPr indent="0" lvl="0" marL="0" marR="0" rtl="0" algn="l">
              <a:spcBef>
                <a:spcPts val="0"/>
              </a:spcBef>
              <a:spcAft>
                <a:spcPts val="0"/>
              </a:spcAft>
              <a:buNone/>
            </a:pPr>
            <a:r>
              <a:rPr b="1" lang="fr-FR" sz="1800" u="sng">
                <a:solidFill>
                  <a:schemeClr val="dk1"/>
                </a:solidFill>
                <a:latin typeface="Arial"/>
                <a:ea typeface="Arial"/>
                <a:cs typeface="Arial"/>
                <a:sym typeface="Arial"/>
              </a:rPr>
              <a:t>Contrôles techniques à réaliser, organiser et vérifier :</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Contrôle technique interne</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Contrôle technique externe (caméras, activimètres, sondes, ventilation, électricité)</a:t>
            </a:r>
            <a:endParaRPr/>
          </a:p>
          <a:p>
            <a:pPr indent="-228600" lvl="0" marL="34290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b="1" lang="fr-FR" sz="1800" u="sng">
                <a:solidFill>
                  <a:schemeClr val="dk1"/>
                </a:solidFill>
                <a:latin typeface="Arial"/>
                <a:ea typeface="Arial"/>
                <a:cs typeface="Arial"/>
                <a:sym typeface="Arial"/>
              </a:rPr>
              <a:t>Contrôle dosimétrie personnel :</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Dosimètres passifs</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Dosimétrie opérationnelle</a:t>
            </a:r>
            <a:endParaRPr/>
          </a:p>
          <a:p>
            <a:pPr indent="0" lvl="0" marL="0" marR="0" rtl="0" algn="l">
              <a:spcBef>
                <a:spcPts val="0"/>
              </a:spcBef>
              <a:spcAft>
                <a:spcPts val="0"/>
              </a:spcAft>
              <a:buNone/>
            </a:pPr>
            <a:r>
              <a:t/>
            </a:r>
            <a:endParaRPr b="1" sz="1800" u="sng">
              <a:solidFill>
                <a:schemeClr val="dk1"/>
              </a:solidFill>
              <a:latin typeface="Arial"/>
              <a:ea typeface="Arial"/>
              <a:cs typeface="Arial"/>
              <a:sym typeface="Arial"/>
            </a:endParaRPr>
          </a:p>
          <a:p>
            <a:pPr indent="0" lvl="0" marL="0" marR="0" rtl="0" algn="l">
              <a:spcBef>
                <a:spcPts val="0"/>
              </a:spcBef>
              <a:spcAft>
                <a:spcPts val="0"/>
              </a:spcAft>
              <a:buNone/>
            </a:pPr>
            <a:r>
              <a:rPr b="1" lang="fr-FR" sz="1800" u="sng">
                <a:solidFill>
                  <a:schemeClr val="dk1"/>
                </a:solidFill>
                <a:latin typeface="Arial"/>
                <a:ea typeface="Arial"/>
                <a:cs typeface="Arial"/>
                <a:sym typeface="Arial"/>
              </a:rPr>
              <a:t>NRD :</a:t>
            </a:r>
            <a:endParaRPr/>
          </a:p>
          <a:p>
            <a:pPr indent="0" lvl="0" marL="0" marR="0" rtl="0" algn="l">
              <a:spcBef>
                <a:spcPts val="0"/>
              </a:spcBef>
              <a:spcAft>
                <a:spcPts val="0"/>
              </a:spcAft>
              <a:buNone/>
            </a:pPr>
            <a:r>
              <a:rPr lang="fr-FR" sz="1800">
                <a:solidFill>
                  <a:schemeClr val="dk1"/>
                </a:solidFill>
                <a:latin typeface="Arial"/>
                <a:ea typeface="Arial"/>
                <a:cs typeface="Arial"/>
                <a:sym typeface="Arial"/>
              </a:rPr>
              <a:t>Recueil et transmission annuels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27"/>
          <p:cNvSpPr/>
          <p:nvPr/>
        </p:nvSpPr>
        <p:spPr>
          <a:xfrm>
            <a:off x="179512" y="196527"/>
            <a:ext cx="5544616" cy="1077218"/>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Branchements des réseaux</a:t>
            </a:r>
            <a:endParaRPr/>
          </a:p>
          <a:p>
            <a:pPr indent="0" lvl="0" marL="0" marR="0" rtl="0" algn="ctr">
              <a:spcBef>
                <a:spcPts val="0"/>
              </a:spcBef>
              <a:spcAft>
                <a:spcPts val="0"/>
              </a:spcAft>
              <a:buNone/>
            </a:pPr>
            <a:r>
              <a:rPr lang="fr-FR" sz="3200">
                <a:solidFill>
                  <a:srgbClr val="0070C0"/>
                </a:solidFill>
                <a:latin typeface="Calibri"/>
                <a:ea typeface="Calibri"/>
                <a:cs typeface="Calibri"/>
                <a:sym typeface="Calibri"/>
              </a:rPr>
              <a:t>des concessionnaires :</a:t>
            </a:r>
            <a:endParaRPr/>
          </a:p>
        </p:txBody>
      </p:sp>
      <p:pic>
        <p:nvPicPr>
          <p:cNvPr id="205" name="Google Shape;205;p27"/>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206" name="Google Shape;206;p27"/>
          <p:cNvSpPr/>
          <p:nvPr/>
        </p:nvSpPr>
        <p:spPr>
          <a:xfrm>
            <a:off x="1" y="1772816"/>
            <a:ext cx="4355976" cy="193899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u="sng">
                <a:solidFill>
                  <a:schemeClr val="dk1"/>
                </a:solidFill>
                <a:latin typeface="Arial"/>
                <a:ea typeface="Arial"/>
                <a:cs typeface="Arial"/>
                <a:sym typeface="Arial"/>
              </a:rPr>
              <a:t>Eau, électricité (gaz), téléphone, </a:t>
            </a:r>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fibre :</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Des délais souvent très longs, avec de multiples demandes complémentaires, donc à anticiper si besoin +++</a:t>
            </a:r>
            <a:endParaRPr/>
          </a:p>
        </p:txBody>
      </p:sp>
      <p:pic>
        <p:nvPicPr>
          <p:cNvPr id="207" name="Google Shape;207;p27"/>
          <p:cNvPicPr preferRelativeResize="0"/>
          <p:nvPr>
            <p:ph idx="1" type="body"/>
          </p:nvPr>
        </p:nvPicPr>
        <p:blipFill rotWithShape="1">
          <a:blip r:embed="rId4">
            <a:alphaModFix/>
          </a:blip>
          <a:srcRect b="22253" l="5013" r="4546" t="4196"/>
          <a:stretch/>
        </p:blipFill>
        <p:spPr>
          <a:xfrm>
            <a:off x="4283968" y="1416551"/>
            <a:ext cx="4537092" cy="522009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28"/>
          <p:cNvSpPr/>
          <p:nvPr/>
        </p:nvSpPr>
        <p:spPr>
          <a:xfrm>
            <a:off x="179512" y="196527"/>
            <a:ext cx="5544616" cy="584775"/>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Choix à faire:</a:t>
            </a:r>
            <a:endParaRPr/>
          </a:p>
        </p:txBody>
      </p:sp>
      <p:pic>
        <p:nvPicPr>
          <p:cNvPr id="213" name="Google Shape;213;p28"/>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pic>
        <p:nvPicPr>
          <p:cNvPr id="214" name="Google Shape;214;p28"/>
          <p:cNvPicPr preferRelativeResize="0"/>
          <p:nvPr>
            <p:ph idx="1" type="body"/>
          </p:nvPr>
        </p:nvPicPr>
        <p:blipFill rotWithShape="1">
          <a:blip r:embed="rId4">
            <a:alphaModFix/>
          </a:blip>
          <a:srcRect b="5091" l="5877" r="0" t="11511"/>
          <a:stretch/>
        </p:blipFill>
        <p:spPr>
          <a:xfrm rot="5400000">
            <a:off x="4568019" y="3682923"/>
            <a:ext cx="2812098" cy="3525062"/>
          </a:xfrm>
          <a:prstGeom prst="rect">
            <a:avLst/>
          </a:prstGeom>
          <a:noFill/>
          <a:ln>
            <a:noFill/>
          </a:ln>
        </p:spPr>
      </p:pic>
      <p:sp>
        <p:nvSpPr>
          <p:cNvPr id="215" name="Google Shape;215;p28"/>
          <p:cNvSpPr/>
          <p:nvPr/>
        </p:nvSpPr>
        <p:spPr>
          <a:xfrm>
            <a:off x="1" y="928429"/>
            <a:ext cx="3635895" cy="5632311"/>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Choix des équipements, de leur nombre et des emplacements </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Parking (accessibilité PMR), clôtures, portails et barrières</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Revêtement extérieur, auvent</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Espaces verts, luminaires extérieurs</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Gardiennage</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Entretien (ménage, espaces verts)</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Fournisseurs et collecte (déchets, linge...)</a:t>
            </a:r>
            <a:endParaRPr/>
          </a:p>
          <a:p>
            <a:pPr indent="-228600" lvl="0" marL="342900" marR="0" rtl="0" algn="l">
              <a:spcBef>
                <a:spcPts val="0"/>
              </a:spcBef>
              <a:spcAft>
                <a:spcPts val="0"/>
              </a:spcAft>
              <a:buClr>
                <a:schemeClr val="dk1"/>
              </a:buClr>
              <a:buSzPts val="1800"/>
              <a:buFont typeface="Calibri"/>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lang="fr-FR" sz="1800">
                <a:solidFill>
                  <a:schemeClr val="dk1"/>
                </a:solidFill>
                <a:latin typeface="Arial"/>
                <a:ea typeface="Arial"/>
                <a:cs typeface="Arial"/>
                <a:sym typeface="Arial"/>
              </a:rPr>
              <a:t>Pour chacun des choix, prendre en compte le </a:t>
            </a:r>
            <a:r>
              <a:rPr b="1" lang="fr-FR" sz="1800">
                <a:solidFill>
                  <a:schemeClr val="dk1"/>
                </a:solidFill>
                <a:latin typeface="Arial"/>
                <a:ea typeface="Arial"/>
                <a:cs typeface="Arial"/>
                <a:sym typeface="Arial"/>
              </a:rPr>
              <a:t>coût d’investissement et le coût de fonctionnement </a:t>
            </a:r>
            <a:r>
              <a:rPr lang="fr-FR" sz="1800">
                <a:solidFill>
                  <a:schemeClr val="dk1"/>
                </a:solidFill>
                <a:latin typeface="Arial"/>
                <a:ea typeface="Arial"/>
                <a:cs typeface="Arial"/>
                <a:sym typeface="Arial"/>
              </a:rPr>
              <a:t>(maintenance, entretien, consommables, consommation eau ou énergie) </a:t>
            </a:r>
            <a:endParaRPr/>
          </a:p>
        </p:txBody>
      </p:sp>
      <p:pic>
        <p:nvPicPr>
          <p:cNvPr id="216" name="Google Shape;216;p28"/>
          <p:cNvPicPr preferRelativeResize="0"/>
          <p:nvPr/>
        </p:nvPicPr>
        <p:blipFill rotWithShape="1">
          <a:blip r:embed="rId5">
            <a:alphaModFix/>
          </a:blip>
          <a:srcRect b="3636" l="9757" r="4452" t="3531"/>
          <a:stretch/>
        </p:blipFill>
        <p:spPr>
          <a:xfrm rot="5400000">
            <a:off x="4581589" y="251059"/>
            <a:ext cx="3020271" cy="46236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9"/>
          <p:cNvSpPr/>
          <p:nvPr/>
        </p:nvSpPr>
        <p:spPr>
          <a:xfrm>
            <a:off x="179512" y="0"/>
            <a:ext cx="5544616" cy="1569660"/>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Exemple de restructuration GHH 2005 puis 2010 (et 2020) :</a:t>
            </a:r>
            <a:endParaRPr/>
          </a:p>
        </p:txBody>
      </p:sp>
      <p:pic>
        <p:nvPicPr>
          <p:cNvPr id="222" name="Google Shape;222;p29"/>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223" name="Google Shape;223;p29"/>
          <p:cNvSpPr/>
          <p:nvPr/>
        </p:nvSpPr>
        <p:spPr>
          <a:xfrm>
            <a:off x="0" y="1575321"/>
            <a:ext cx="9144000" cy="809452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u="sng">
                <a:solidFill>
                  <a:schemeClr val="dk1"/>
                </a:solidFill>
                <a:latin typeface="Arial"/>
                <a:ea typeface="Arial"/>
                <a:cs typeface="Arial"/>
                <a:sym typeface="Arial"/>
              </a:rPr>
              <a:t>Médecine nucléaire Monod 2004 :</a:t>
            </a:r>
            <a:r>
              <a:rPr b="1" lang="fr-FR" sz="2000">
                <a:solidFill>
                  <a:schemeClr val="dk1"/>
                </a:solidFill>
                <a:latin typeface="Arial"/>
                <a:ea typeface="Arial"/>
                <a:cs typeface="Arial"/>
                <a:sym typeface="Arial"/>
              </a:rPr>
              <a:t> </a:t>
            </a:r>
            <a:r>
              <a:rPr lang="fr-FR" sz="2000">
                <a:solidFill>
                  <a:schemeClr val="dk1"/>
                </a:solidFill>
                <a:latin typeface="Arial"/>
                <a:ea typeface="Arial"/>
                <a:cs typeface="Arial"/>
                <a:sym typeface="Arial"/>
              </a:rPr>
              <a:t>400m², 2 caméras, 1 salle d’épreuve d’effort, 1 labo chaud, 1 salle d’injection, deux grands vestiaires, de petites salles d’attente, 1 WC chaud, 1500 patients/an (estimé)</a:t>
            </a:r>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Médecine nucléaire Monod 2006 :</a:t>
            </a:r>
            <a:r>
              <a:rPr b="1" lang="fr-FR" sz="2000">
                <a:solidFill>
                  <a:schemeClr val="dk1"/>
                </a:solidFill>
                <a:latin typeface="Arial"/>
                <a:ea typeface="Arial"/>
                <a:cs typeface="Arial"/>
                <a:sym typeface="Arial"/>
              </a:rPr>
              <a:t> </a:t>
            </a:r>
            <a:r>
              <a:rPr lang="fr-FR" sz="2000">
                <a:solidFill>
                  <a:schemeClr val="dk1"/>
                </a:solidFill>
                <a:latin typeface="Arial"/>
                <a:ea typeface="Arial"/>
                <a:cs typeface="Arial"/>
                <a:sym typeface="Arial"/>
              </a:rPr>
              <a:t>760m² (extension sur laboratoire et Doppler = pratiquement 1 an de travaux), 4 caméras, 2 salles d’épreuve d’effort, 3 salles d’injection (+ventilation), grandes salles d’attente (prévues pour 10 000 patients/an), 4 WC chauds, remplacement de la fosse de retardement (EU)</a:t>
            </a:r>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p:txBody>
      </p:sp>
      <p:pic>
        <p:nvPicPr>
          <p:cNvPr descr="C:\Users\FREDERIC\Desktop\photos Ormeaux et GHH\plans GHH\P1040679.JPG" id="224" name="Google Shape;224;p29"/>
          <p:cNvPicPr preferRelativeResize="0"/>
          <p:nvPr/>
        </p:nvPicPr>
        <p:blipFill rotWithShape="1">
          <a:blip r:embed="rId4">
            <a:alphaModFix/>
          </a:blip>
          <a:srcRect b="5672" l="4335" r="2478" t="6110"/>
          <a:stretch/>
        </p:blipFill>
        <p:spPr>
          <a:xfrm>
            <a:off x="395536" y="2511601"/>
            <a:ext cx="3824749" cy="2715662"/>
          </a:xfrm>
          <a:prstGeom prst="rect">
            <a:avLst/>
          </a:prstGeom>
          <a:noFill/>
          <a:ln>
            <a:noFill/>
          </a:ln>
        </p:spPr>
      </p:pic>
      <p:cxnSp>
        <p:nvCxnSpPr>
          <p:cNvPr id="225" name="Google Shape;225;p29"/>
          <p:cNvCxnSpPr/>
          <p:nvPr/>
        </p:nvCxnSpPr>
        <p:spPr>
          <a:xfrm flipH="1" rot="10800000">
            <a:off x="395536" y="2708920"/>
            <a:ext cx="144016" cy="2016224"/>
          </a:xfrm>
          <a:prstGeom prst="straightConnector1">
            <a:avLst/>
          </a:prstGeom>
          <a:noFill/>
          <a:ln cap="flat" cmpd="sng" w="9525">
            <a:solidFill>
              <a:srgbClr val="FF0000"/>
            </a:solidFill>
            <a:prstDash val="solid"/>
            <a:round/>
            <a:headEnd len="sm" w="sm" type="none"/>
            <a:tailEnd len="sm" w="sm" type="none"/>
          </a:ln>
        </p:spPr>
      </p:cxnSp>
      <p:cxnSp>
        <p:nvCxnSpPr>
          <p:cNvPr id="226" name="Google Shape;226;p29"/>
          <p:cNvCxnSpPr/>
          <p:nvPr/>
        </p:nvCxnSpPr>
        <p:spPr>
          <a:xfrm flipH="1" rot="10800000">
            <a:off x="567071" y="2636912"/>
            <a:ext cx="2780793" cy="72008"/>
          </a:xfrm>
          <a:prstGeom prst="straightConnector1">
            <a:avLst/>
          </a:prstGeom>
          <a:noFill/>
          <a:ln cap="flat" cmpd="sng" w="9525">
            <a:solidFill>
              <a:srgbClr val="FF0000"/>
            </a:solidFill>
            <a:prstDash val="solid"/>
            <a:round/>
            <a:headEnd len="sm" w="sm" type="none"/>
            <a:tailEnd len="sm" w="sm" type="none"/>
          </a:ln>
        </p:spPr>
      </p:cxnSp>
      <p:cxnSp>
        <p:nvCxnSpPr>
          <p:cNvPr id="227" name="Google Shape;227;p29"/>
          <p:cNvCxnSpPr/>
          <p:nvPr/>
        </p:nvCxnSpPr>
        <p:spPr>
          <a:xfrm>
            <a:off x="3565031" y="3246665"/>
            <a:ext cx="0" cy="686391"/>
          </a:xfrm>
          <a:prstGeom prst="straightConnector1">
            <a:avLst/>
          </a:prstGeom>
          <a:noFill/>
          <a:ln cap="flat" cmpd="sng" w="9525">
            <a:solidFill>
              <a:srgbClr val="FF0000"/>
            </a:solidFill>
            <a:prstDash val="solid"/>
            <a:round/>
            <a:headEnd len="sm" w="sm" type="none"/>
            <a:tailEnd len="sm" w="sm" type="none"/>
          </a:ln>
        </p:spPr>
      </p:cxnSp>
      <p:cxnSp>
        <p:nvCxnSpPr>
          <p:cNvPr id="228" name="Google Shape;228;p29"/>
          <p:cNvCxnSpPr/>
          <p:nvPr/>
        </p:nvCxnSpPr>
        <p:spPr>
          <a:xfrm>
            <a:off x="467544" y="4725144"/>
            <a:ext cx="864096" cy="0"/>
          </a:xfrm>
          <a:prstGeom prst="straightConnector1">
            <a:avLst/>
          </a:prstGeom>
          <a:noFill/>
          <a:ln cap="flat" cmpd="sng" w="9525">
            <a:solidFill>
              <a:srgbClr val="FF0000"/>
            </a:solidFill>
            <a:prstDash val="solid"/>
            <a:round/>
            <a:headEnd len="sm" w="sm" type="none"/>
            <a:tailEnd len="sm" w="sm" type="none"/>
          </a:ln>
        </p:spPr>
      </p:cxnSp>
      <p:cxnSp>
        <p:nvCxnSpPr>
          <p:cNvPr id="229" name="Google Shape;229;p29"/>
          <p:cNvCxnSpPr/>
          <p:nvPr/>
        </p:nvCxnSpPr>
        <p:spPr>
          <a:xfrm flipH="1" rot="10800000">
            <a:off x="1403648" y="3946376"/>
            <a:ext cx="2161383" cy="72008"/>
          </a:xfrm>
          <a:prstGeom prst="straightConnector1">
            <a:avLst/>
          </a:prstGeom>
          <a:noFill/>
          <a:ln cap="flat" cmpd="sng" w="9525">
            <a:solidFill>
              <a:srgbClr val="FF0000"/>
            </a:solidFill>
            <a:prstDash val="solid"/>
            <a:round/>
            <a:headEnd len="sm" w="sm" type="none"/>
            <a:tailEnd len="sm" w="sm" type="none"/>
          </a:ln>
        </p:spPr>
      </p:cxnSp>
      <p:cxnSp>
        <p:nvCxnSpPr>
          <p:cNvPr id="230" name="Google Shape;230;p29"/>
          <p:cNvCxnSpPr/>
          <p:nvPr/>
        </p:nvCxnSpPr>
        <p:spPr>
          <a:xfrm rot="10800000">
            <a:off x="1403648" y="4005064"/>
            <a:ext cx="0" cy="720080"/>
          </a:xfrm>
          <a:prstGeom prst="straightConnector1">
            <a:avLst/>
          </a:prstGeom>
          <a:noFill/>
          <a:ln cap="flat" cmpd="sng" w="9525">
            <a:solidFill>
              <a:srgbClr val="FF0000"/>
            </a:solidFill>
            <a:prstDash val="solid"/>
            <a:round/>
            <a:headEnd len="sm" w="sm" type="none"/>
            <a:tailEnd len="sm" w="sm" type="none"/>
          </a:ln>
        </p:spPr>
      </p:cxnSp>
      <p:cxnSp>
        <p:nvCxnSpPr>
          <p:cNvPr id="231" name="Google Shape;231;p29"/>
          <p:cNvCxnSpPr/>
          <p:nvPr/>
        </p:nvCxnSpPr>
        <p:spPr>
          <a:xfrm rot="10800000">
            <a:off x="3347864" y="2708920"/>
            <a:ext cx="144016" cy="537745"/>
          </a:xfrm>
          <a:prstGeom prst="straightConnector1">
            <a:avLst/>
          </a:prstGeom>
          <a:noFill/>
          <a:ln cap="flat" cmpd="sng" w="9525">
            <a:solidFill>
              <a:srgbClr val="FF0000"/>
            </a:solidFill>
            <a:prstDash val="solid"/>
            <a:round/>
            <a:headEnd len="sm" w="sm" type="none"/>
            <a:tailEnd len="sm" w="sm" type="none"/>
          </a:ln>
        </p:spPr>
      </p:cxnSp>
      <p:pic>
        <p:nvPicPr>
          <p:cNvPr descr="C:\Users\FREDERIC\Desktop\photos Ormeaux et GHH\gros oeuvre monod\DSCN1421.JPG" id="232" name="Google Shape;232;p29"/>
          <p:cNvPicPr preferRelativeResize="0"/>
          <p:nvPr/>
        </p:nvPicPr>
        <p:blipFill rotWithShape="1">
          <a:blip r:embed="rId5">
            <a:alphaModFix/>
          </a:blip>
          <a:srcRect b="0" l="0" r="0" t="0"/>
          <a:stretch/>
        </p:blipFill>
        <p:spPr>
          <a:xfrm>
            <a:off x="4860032" y="2511601"/>
            <a:ext cx="3519239" cy="26388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0"/>
          <p:cNvSpPr/>
          <p:nvPr/>
        </p:nvSpPr>
        <p:spPr>
          <a:xfrm>
            <a:off x="0" y="196527"/>
            <a:ext cx="5143504" cy="2062103"/>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rPr lang="fr-FR" sz="3200">
                <a:solidFill>
                  <a:srgbClr val="0070C0"/>
                </a:solidFill>
                <a:latin typeface="Calibri"/>
                <a:ea typeface="Calibri"/>
                <a:cs typeface="Calibri"/>
                <a:sym typeface="Calibri"/>
              </a:rPr>
              <a:t>Exemple de construction</a:t>
            </a:r>
            <a:endParaRPr/>
          </a:p>
          <a:p>
            <a:pPr indent="0" lvl="0" marL="0" marR="0" rtl="0" algn="ctr">
              <a:spcBef>
                <a:spcPts val="0"/>
              </a:spcBef>
              <a:spcAft>
                <a:spcPts val="0"/>
              </a:spcAft>
              <a:buNone/>
            </a:pPr>
            <a:r>
              <a:rPr lang="fr-FR" sz="3200">
                <a:solidFill>
                  <a:srgbClr val="0070C0"/>
                </a:solidFill>
                <a:latin typeface="Calibri"/>
                <a:ea typeface="Calibri"/>
                <a:cs typeface="Calibri"/>
                <a:sym typeface="Calibri"/>
              </a:rPr>
              <a:t>CHIN 2019 :</a:t>
            </a:r>
            <a:endParaRPr/>
          </a:p>
          <a:p>
            <a:pPr indent="0" lvl="0" marL="0" marR="0" rtl="0" algn="ctr">
              <a:spcBef>
                <a:spcPts val="0"/>
              </a:spcBef>
              <a:spcAft>
                <a:spcPts val="0"/>
              </a:spcAft>
              <a:buNone/>
            </a:pPr>
            <a:r>
              <a:rPr b="1" lang="fr-FR" sz="3200">
                <a:solidFill>
                  <a:srgbClr val="0070C0"/>
                </a:solidFill>
                <a:latin typeface="Calibri"/>
                <a:ea typeface="Calibri"/>
                <a:cs typeface="Calibri"/>
                <a:sym typeface="Calibri"/>
              </a:rPr>
              <a:t>Une construction</a:t>
            </a:r>
            <a:endParaRPr/>
          </a:p>
          <a:p>
            <a:pPr indent="0" lvl="0" marL="0" marR="0" rtl="0" algn="ctr">
              <a:spcBef>
                <a:spcPts val="0"/>
              </a:spcBef>
              <a:spcAft>
                <a:spcPts val="0"/>
              </a:spcAft>
              <a:buNone/>
            </a:pPr>
            <a:r>
              <a:rPr b="1" lang="fr-FR" sz="3200">
                <a:solidFill>
                  <a:srgbClr val="0070C0"/>
                </a:solidFill>
                <a:latin typeface="Calibri"/>
                <a:ea typeface="Calibri"/>
                <a:cs typeface="Calibri"/>
                <a:sym typeface="Calibri"/>
              </a:rPr>
              <a:t>en 11 mois</a:t>
            </a:r>
            <a:endParaRPr/>
          </a:p>
        </p:txBody>
      </p:sp>
      <p:pic>
        <p:nvPicPr>
          <p:cNvPr id="238" name="Google Shape;238;p30"/>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pic>
        <p:nvPicPr>
          <p:cNvPr descr="Integration_01.jpg" id="239" name="Google Shape;239;p30"/>
          <p:cNvPicPr preferRelativeResize="0"/>
          <p:nvPr/>
        </p:nvPicPr>
        <p:blipFill rotWithShape="1">
          <a:blip r:embed="rId4">
            <a:alphaModFix/>
          </a:blip>
          <a:srcRect b="0" l="0" r="0" t="0"/>
          <a:stretch/>
        </p:blipFill>
        <p:spPr>
          <a:xfrm>
            <a:off x="5214942" y="1428736"/>
            <a:ext cx="3778332" cy="1459188"/>
          </a:xfrm>
          <a:prstGeom prst="rect">
            <a:avLst/>
          </a:prstGeom>
          <a:noFill/>
          <a:ln>
            <a:noFill/>
          </a:ln>
        </p:spPr>
      </p:pic>
      <p:pic>
        <p:nvPicPr>
          <p:cNvPr id="240" name="Google Shape;240;p30"/>
          <p:cNvPicPr preferRelativeResize="0"/>
          <p:nvPr/>
        </p:nvPicPr>
        <p:blipFill rotWithShape="1">
          <a:blip r:embed="rId5">
            <a:alphaModFix/>
          </a:blip>
          <a:srcRect b="0" l="0" r="0" t="0"/>
          <a:stretch/>
        </p:blipFill>
        <p:spPr>
          <a:xfrm>
            <a:off x="285720" y="2571744"/>
            <a:ext cx="3456384" cy="2592288"/>
          </a:xfrm>
          <a:prstGeom prst="rect">
            <a:avLst/>
          </a:prstGeom>
          <a:noFill/>
          <a:ln>
            <a:noFill/>
          </a:ln>
        </p:spPr>
      </p:pic>
      <p:pic>
        <p:nvPicPr>
          <p:cNvPr descr="C:\Users\FREDERIC\Desktop\documents professionnels\construction nouveau service\images\IMG_4402 (58).JPG" id="241" name="Google Shape;241;p30"/>
          <p:cNvPicPr preferRelativeResize="0"/>
          <p:nvPr/>
        </p:nvPicPr>
        <p:blipFill rotWithShape="1">
          <a:blip r:embed="rId6">
            <a:alphaModFix/>
          </a:blip>
          <a:srcRect b="0" l="0" r="0" t="0"/>
          <a:stretch/>
        </p:blipFill>
        <p:spPr>
          <a:xfrm>
            <a:off x="4000496" y="2928934"/>
            <a:ext cx="4752499" cy="3566523"/>
          </a:xfrm>
          <a:prstGeom prst="rect">
            <a:avLst/>
          </a:prstGeom>
          <a:noFill/>
          <a:ln>
            <a:noFill/>
          </a:ln>
        </p:spPr>
      </p:pic>
      <p:sp>
        <p:nvSpPr>
          <p:cNvPr id="242" name="Google Shape;242;p30"/>
          <p:cNvSpPr/>
          <p:nvPr/>
        </p:nvSpPr>
        <p:spPr>
          <a:xfrm>
            <a:off x="142844" y="5500702"/>
            <a:ext cx="3760966"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fr-FR" sz="2000">
                <a:solidFill>
                  <a:schemeClr val="dk1"/>
                </a:solidFill>
                <a:latin typeface="Arial"/>
                <a:ea typeface="Arial"/>
                <a:cs typeface="Arial"/>
                <a:sym typeface="Arial"/>
              </a:rPr>
              <a:t>Conforme au calendrier imposé</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pic>
        <p:nvPicPr>
          <p:cNvPr id="247" name="Google Shape;247;p31"/>
          <p:cNvPicPr preferRelativeResize="0"/>
          <p:nvPr/>
        </p:nvPicPr>
        <p:blipFill rotWithShape="1">
          <a:blip r:embed="rId3">
            <a:alphaModFix/>
          </a:blip>
          <a:srcRect b="0" l="0" r="0" t="0"/>
          <a:stretch/>
        </p:blipFill>
        <p:spPr>
          <a:xfrm>
            <a:off x="5974068" y="0"/>
            <a:ext cx="2678947" cy="674675"/>
          </a:xfrm>
          <a:prstGeom prst="rect">
            <a:avLst/>
          </a:prstGeom>
          <a:noFill/>
          <a:ln>
            <a:noFill/>
          </a:ln>
        </p:spPr>
      </p:pic>
      <p:pic>
        <p:nvPicPr>
          <p:cNvPr descr="C:\Users\FREDERIC\Desktop\documents professionnels\construction nouveau service\photos\P1030458.JPG" id="248" name="Google Shape;248;p31"/>
          <p:cNvPicPr preferRelativeResize="0"/>
          <p:nvPr/>
        </p:nvPicPr>
        <p:blipFill rotWithShape="1">
          <a:blip r:embed="rId4">
            <a:alphaModFix/>
          </a:blip>
          <a:srcRect b="0" l="0" r="20561" t="14407"/>
          <a:stretch/>
        </p:blipFill>
        <p:spPr>
          <a:xfrm>
            <a:off x="5950473" y="1196752"/>
            <a:ext cx="3193527" cy="2580725"/>
          </a:xfrm>
          <a:prstGeom prst="rect">
            <a:avLst/>
          </a:prstGeom>
          <a:noFill/>
          <a:ln>
            <a:noFill/>
          </a:ln>
        </p:spPr>
      </p:pic>
      <p:pic>
        <p:nvPicPr>
          <p:cNvPr descr="C:\Users\cpatr\OneDrive\Bureau\photos chantier\P1030815.JPG" id="249" name="Google Shape;249;p31"/>
          <p:cNvPicPr preferRelativeResize="0"/>
          <p:nvPr/>
        </p:nvPicPr>
        <p:blipFill rotWithShape="1">
          <a:blip r:embed="rId5">
            <a:alphaModFix/>
          </a:blip>
          <a:srcRect b="9260" l="25746" r="0" t="0"/>
          <a:stretch/>
        </p:blipFill>
        <p:spPr>
          <a:xfrm>
            <a:off x="5909774" y="4021394"/>
            <a:ext cx="3234226" cy="1906795"/>
          </a:xfrm>
          <a:prstGeom prst="rect">
            <a:avLst/>
          </a:prstGeom>
          <a:noFill/>
          <a:ln>
            <a:noFill/>
          </a:ln>
        </p:spPr>
      </p:pic>
      <p:pic>
        <p:nvPicPr>
          <p:cNvPr descr="C:\Users\FREDERIC\Desktop\documents professionnels\construction nouveau service\images\P1040776.JPG" id="250" name="Google Shape;250;p31"/>
          <p:cNvPicPr preferRelativeResize="0"/>
          <p:nvPr/>
        </p:nvPicPr>
        <p:blipFill rotWithShape="1">
          <a:blip r:embed="rId6">
            <a:alphaModFix/>
          </a:blip>
          <a:srcRect b="20118" l="0" r="1428" t="14700"/>
          <a:stretch/>
        </p:blipFill>
        <p:spPr>
          <a:xfrm>
            <a:off x="0" y="341842"/>
            <a:ext cx="5952719" cy="2952328"/>
          </a:xfrm>
          <a:prstGeom prst="rect">
            <a:avLst/>
          </a:prstGeom>
          <a:noFill/>
          <a:ln>
            <a:noFill/>
          </a:ln>
        </p:spPr>
      </p:pic>
      <p:pic>
        <p:nvPicPr>
          <p:cNvPr descr="C:\Users\FREDERIC\Desktop\documents professionnels\construction nouveau service\images\P1040780.JPG" id="251" name="Google Shape;251;p31"/>
          <p:cNvPicPr preferRelativeResize="0"/>
          <p:nvPr/>
        </p:nvPicPr>
        <p:blipFill rotWithShape="1">
          <a:blip r:embed="rId7">
            <a:alphaModFix/>
          </a:blip>
          <a:srcRect b="18522" l="0" r="1591" t="10766"/>
          <a:stretch/>
        </p:blipFill>
        <p:spPr>
          <a:xfrm>
            <a:off x="0" y="3529794"/>
            <a:ext cx="5909774" cy="318498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4"/>
          <p:cNvSpPr/>
          <p:nvPr/>
        </p:nvSpPr>
        <p:spPr>
          <a:xfrm>
            <a:off x="179512" y="196527"/>
            <a:ext cx="4963992" cy="584775"/>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0" i="0" lang="fr-FR" sz="3200" u="none" cap="none" strike="noStrike">
                <a:solidFill>
                  <a:srgbClr val="0070C0"/>
                </a:solidFill>
                <a:latin typeface="Calibri"/>
                <a:ea typeface="Calibri"/>
                <a:cs typeface="Calibri"/>
                <a:sym typeface="Calibri"/>
              </a:rPr>
              <a:t>Premières questions :</a:t>
            </a:r>
            <a:endParaRPr/>
          </a:p>
        </p:txBody>
      </p:sp>
      <p:pic>
        <p:nvPicPr>
          <p:cNvPr id="102" name="Google Shape;102;p14"/>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03" name="Google Shape;103;p14"/>
          <p:cNvSpPr/>
          <p:nvPr/>
        </p:nvSpPr>
        <p:spPr>
          <a:xfrm>
            <a:off x="28925" y="908720"/>
            <a:ext cx="9474068" cy="6247864"/>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i="0" lang="fr-FR" sz="2000" u="sng" cap="none" strike="noStrike">
                <a:solidFill>
                  <a:schemeClr val="dk1"/>
                </a:solidFill>
                <a:latin typeface="Arial"/>
                <a:ea typeface="Arial"/>
                <a:cs typeface="Arial"/>
                <a:sym typeface="Arial"/>
              </a:rPr>
              <a:t>1/ Où?</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Adossement à un établissement de soin</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Locaux à restructurer, ou terrain à bâtir (localisation, surface, disponibilité)</a:t>
            </a:r>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2/ Avec qui?</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 Travail d’équipe (équipe à construire : médecins, architecte, physicien, PCR…)</a:t>
            </a:r>
            <a:endParaRPr/>
          </a:p>
          <a:p>
            <a:pPr indent="-215900" lvl="0" marL="342900" marR="0" rtl="0" algn="l">
              <a:spcBef>
                <a:spcPts val="0"/>
              </a:spcBef>
              <a:spcAft>
                <a:spcPts val="0"/>
              </a:spcAft>
              <a:buClr>
                <a:schemeClr val="dk1"/>
              </a:buClr>
              <a:buSzPts val="2000"/>
              <a:buFont typeface="Calibri"/>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3/ Quand?</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Délai imposé?</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Disponibilité des acteurs, des locaux ou du terrain</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Délais administratifs et de construction</a:t>
            </a:r>
            <a:endParaRPr/>
          </a:p>
          <a:p>
            <a:pPr indent="-215900" lvl="0" marL="342900" marR="0" rtl="0" algn="l">
              <a:spcBef>
                <a:spcPts val="0"/>
              </a:spcBef>
              <a:spcAft>
                <a:spcPts val="0"/>
              </a:spcAft>
              <a:buClr>
                <a:schemeClr val="dk1"/>
              </a:buClr>
              <a:buSzPts val="2000"/>
              <a:buFont typeface="Calibri"/>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4/ Objectifs à 15 ans?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Surface à construire ou restructurer (ni trop grand ni trop petit)</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Organisation générale des locaux </a:t>
            </a:r>
            <a:endParaRPr/>
          </a:p>
          <a:p>
            <a:pPr indent="-342900" lvl="1" marL="800100" marR="0" rtl="0" algn="l">
              <a:spcBef>
                <a:spcPts val="0"/>
              </a:spcBef>
              <a:spcAft>
                <a:spcPts val="0"/>
              </a:spcAft>
              <a:buClr>
                <a:schemeClr val="dk1"/>
              </a:buClr>
              <a:buSzPts val="2000"/>
              <a:buFont typeface="Arial"/>
              <a:buChar char="-"/>
            </a:pPr>
            <a:r>
              <a:rPr b="0" i="0" lang="fr-FR" sz="2000" u="none" cap="none" strike="noStrike">
                <a:solidFill>
                  <a:schemeClr val="dk1"/>
                </a:solidFill>
                <a:latin typeface="Arial"/>
                <a:ea typeface="Arial"/>
                <a:cs typeface="Arial"/>
                <a:sym typeface="Arial"/>
              </a:rPr>
              <a:t>taille des salles d’attente</a:t>
            </a:r>
            <a:endParaRPr/>
          </a:p>
          <a:p>
            <a:pPr indent="-342900" lvl="1" marL="800100" marR="0" rtl="0" algn="l">
              <a:spcBef>
                <a:spcPts val="0"/>
              </a:spcBef>
              <a:spcAft>
                <a:spcPts val="0"/>
              </a:spcAft>
              <a:buClr>
                <a:schemeClr val="dk1"/>
              </a:buClr>
              <a:buSzPts val="2000"/>
              <a:buFont typeface="Arial"/>
              <a:buChar char="-"/>
            </a:pPr>
            <a:r>
              <a:rPr b="0" i="0" lang="fr-FR" sz="2000" u="none" cap="none" strike="noStrike">
                <a:solidFill>
                  <a:schemeClr val="dk1"/>
                </a:solidFill>
                <a:latin typeface="Arial"/>
                <a:ea typeface="Arial"/>
                <a:cs typeface="Arial"/>
                <a:sym typeface="Arial"/>
              </a:rPr>
              <a:t>nombre de salles (de caméras, de consultation, d’épreuve d’effort…)</a:t>
            </a:r>
            <a:endParaRPr/>
          </a:p>
          <a:p>
            <a:pPr indent="-342900" lvl="1" marL="800100" marR="0" rtl="0" algn="l">
              <a:spcBef>
                <a:spcPts val="0"/>
              </a:spcBef>
              <a:spcAft>
                <a:spcPts val="0"/>
              </a:spcAft>
              <a:buClr>
                <a:schemeClr val="dk1"/>
              </a:buClr>
              <a:buSzPts val="2000"/>
              <a:buFont typeface="Arial"/>
              <a:buChar char="-"/>
            </a:pPr>
            <a:r>
              <a:rPr b="0" i="0" lang="fr-FR" sz="2000" u="none" cap="none" strike="noStrike">
                <a:solidFill>
                  <a:schemeClr val="dk1"/>
                </a:solidFill>
                <a:latin typeface="Arial"/>
                <a:ea typeface="Arial"/>
                <a:cs typeface="Arial"/>
                <a:sym typeface="Arial"/>
              </a:rPr>
              <a:t>dimensions de celles-ci (caméra CZT dédiée cardio, TEP?)</a:t>
            </a:r>
            <a:endParaRPr/>
          </a:p>
          <a:p>
            <a:pPr indent="-342900" lvl="1" marL="800100" marR="0" rtl="0" algn="l">
              <a:spcBef>
                <a:spcPts val="0"/>
              </a:spcBef>
              <a:spcAft>
                <a:spcPts val="0"/>
              </a:spcAft>
              <a:buClr>
                <a:schemeClr val="dk1"/>
              </a:buClr>
              <a:buSzPts val="2000"/>
              <a:buFont typeface="Arial"/>
              <a:buChar char="-"/>
            </a:pPr>
            <a:r>
              <a:rPr b="0" i="0" lang="fr-FR" sz="2000" u="none" cap="none" strike="noStrike">
                <a:solidFill>
                  <a:schemeClr val="dk1"/>
                </a:solidFill>
                <a:latin typeface="Arial"/>
                <a:ea typeface="Arial"/>
                <a:cs typeface="Arial"/>
                <a:sym typeface="Arial"/>
              </a:rPr>
              <a:t>Nombre de places de stationnement à prévoir</a:t>
            </a:r>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2"/>
          <p:cNvSpPr/>
          <p:nvPr/>
        </p:nvSpPr>
        <p:spPr>
          <a:xfrm>
            <a:off x="179512" y="196527"/>
            <a:ext cx="5544616" cy="1077218"/>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Le déménagement, l’installation :</a:t>
            </a:r>
            <a:endParaRPr/>
          </a:p>
        </p:txBody>
      </p:sp>
      <p:pic>
        <p:nvPicPr>
          <p:cNvPr id="257" name="Google Shape;257;p32"/>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258" name="Google Shape;258;p32"/>
          <p:cNvSpPr/>
          <p:nvPr/>
        </p:nvSpPr>
        <p:spPr>
          <a:xfrm>
            <a:off x="0" y="1289680"/>
            <a:ext cx="8460431"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000" u="sng">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Déménagement proprement dit… une aventure et un sport d’équipe!</a:t>
            </a:r>
            <a:endParaRPr/>
          </a:p>
        </p:txBody>
      </p:sp>
      <p:sp>
        <p:nvSpPr>
          <p:cNvPr id="259" name="Google Shape;259;p32"/>
          <p:cNvSpPr/>
          <p:nvPr/>
        </p:nvSpPr>
        <p:spPr>
          <a:xfrm>
            <a:off x="-34201" y="4653136"/>
            <a:ext cx="2517969" cy="193899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a:solidFill>
                  <a:schemeClr val="dk1"/>
                </a:solidFill>
                <a:latin typeface="Arial"/>
                <a:ea typeface="Arial"/>
                <a:cs typeface="Arial"/>
                <a:sym typeface="Arial"/>
              </a:rPr>
              <a:t>Emballage débuté plusieurs semaines…</a:t>
            </a:r>
            <a:endParaRPr/>
          </a:p>
          <a:p>
            <a:pPr indent="0" lvl="0" marL="0" marR="0" rtl="0" algn="l">
              <a:spcBef>
                <a:spcPts val="0"/>
              </a:spcBef>
              <a:spcAft>
                <a:spcPts val="0"/>
              </a:spcAft>
              <a:buNone/>
            </a:pPr>
            <a:r>
              <a:t/>
            </a:r>
            <a:endParaRPr b="1" sz="2000">
              <a:solidFill>
                <a:schemeClr val="dk1"/>
              </a:solidFill>
              <a:latin typeface="Arial"/>
              <a:ea typeface="Arial"/>
              <a:cs typeface="Arial"/>
              <a:sym typeface="Arial"/>
            </a:endParaRPr>
          </a:p>
          <a:p>
            <a:pPr indent="0" lvl="0" marL="0" marR="0" rtl="0" algn="l">
              <a:spcBef>
                <a:spcPts val="0"/>
              </a:spcBef>
              <a:spcAft>
                <a:spcPts val="0"/>
              </a:spcAft>
              <a:buNone/>
            </a:pPr>
            <a:r>
              <a:rPr b="1" lang="fr-FR" sz="2000">
                <a:solidFill>
                  <a:schemeClr val="dk1"/>
                </a:solidFill>
                <a:latin typeface="Arial"/>
                <a:ea typeface="Arial"/>
                <a:cs typeface="Arial"/>
                <a:sym typeface="Arial"/>
              </a:rPr>
              <a:t>avant le rush des dernières heures…</a:t>
            </a:r>
            <a:endParaRPr/>
          </a:p>
        </p:txBody>
      </p:sp>
      <p:pic>
        <p:nvPicPr>
          <p:cNvPr id="260" name="Google Shape;260;p32"/>
          <p:cNvPicPr preferRelativeResize="0"/>
          <p:nvPr/>
        </p:nvPicPr>
        <p:blipFill rotWithShape="1">
          <a:blip r:embed="rId4">
            <a:alphaModFix/>
          </a:blip>
          <a:srcRect b="0" l="0" r="0" t="0"/>
          <a:stretch/>
        </p:blipFill>
        <p:spPr>
          <a:xfrm>
            <a:off x="73051" y="2019884"/>
            <a:ext cx="3059832" cy="2294874"/>
          </a:xfrm>
          <a:prstGeom prst="rect">
            <a:avLst/>
          </a:prstGeom>
          <a:noFill/>
          <a:ln>
            <a:noFill/>
          </a:ln>
        </p:spPr>
      </p:pic>
      <p:pic>
        <p:nvPicPr>
          <p:cNvPr id="261" name="Google Shape;261;p32"/>
          <p:cNvPicPr preferRelativeResize="0"/>
          <p:nvPr/>
        </p:nvPicPr>
        <p:blipFill rotWithShape="1">
          <a:blip r:embed="rId5">
            <a:alphaModFix/>
          </a:blip>
          <a:srcRect b="0" l="0" r="0" t="0"/>
          <a:stretch/>
        </p:blipFill>
        <p:spPr>
          <a:xfrm>
            <a:off x="3132883" y="2019884"/>
            <a:ext cx="4066231" cy="2989746"/>
          </a:xfrm>
          <a:prstGeom prst="rect">
            <a:avLst/>
          </a:prstGeom>
          <a:noFill/>
          <a:ln>
            <a:noFill/>
          </a:ln>
        </p:spPr>
      </p:pic>
      <p:pic>
        <p:nvPicPr>
          <p:cNvPr id="262" name="Google Shape;262;p32"/>
          <p:cNvPicPr preferRelativeResize="0"/>
          <p:nvPr/>
        </p:nvPicPr>
        <p:blipFill rotWithShape="1">
          <a:blip r:embed="rId6">
            <a:alphaModFix/>
          </a:blip>
          <a:srcRect b="0" l="0" r="0" t="0"/>
          <a:stretch/>
        </p:blipFill>
        <p:spPr>
          <a:xfrm>
            <a:off x="5537343" y="4166138"/>
            <a:ext cx="3552395" cy="2664296"/>
          </a:xfrm>
          <a:prstGeom prst="rect">
            <a:avLst/>
          </a:prstGeom>
          <a:noFill/>
          <a:ln>
            <a:noFill/>
          </a:ln>
        </p:spPr>
      </p:pic>
      <p:pic>
        <p:nvPicPr>
          <p:cNvPr id="263" name="Google Shape;263;p32"/>
          <p:cNvPicPr preferRelativeResize="0"/>
          <p:nvPr/>
        </p:nvPicPr>
        <p:blipFill rotWithShape="1">
          <a:blip r:embed="rId7">
            <a:alphaModFix/>
          </a:blip>
          <a:srcRect b="9252" l="0" r="0" t="15514"/>
          <a:stretch/>
        </p:blipFill>
        <p:spPr>
          <a:xfrm>
            <a:off x="2483768" y="5009629"/>
            <a:ext cx="3275856" cy="184837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3"/>
          <p:cNvSpPr/>
          <p:nvPr/>
        </p:nvSpPr>
        <p:spPr>
          <a:xfrm>
            <a:off x="179512" y="196527"/>
            <a:ext cx="5544616" cy="1077218"/>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Constitution d’une équipe de médecine nucléaire :</a:t>
            </a:r>
            <a:endParaRPr/>
          </a:p>
        </p:txBody>
      </p:sp>
      <p:pic>
        <p:nvPicPr>
          <p:cNvPr id="269" name="Google Shape;269;p33"/>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270" name="Google Shape;270;p33"/>
          <p:cNvSpPr/>
          <p:nvPr/>
        </p:nvSpPr>
        <p:spPr>
          <a:xfrm>
            <a:off x="0" y="1772816"/>
            <a:ext cx="8316416" cy="470898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u="sng">
                <a:solidFill>
                  <a:schemeClr val="dk1"/>
                </a:solidFill>
                <a:latin typeface="Arial"/>
                <a:ea typeface="Arial"/>
                <a:cs typeface="Arial"/>
                <a:sym typeface="Arial"/>
              </a:rPr>
              <a:t>Doit être largement anticipée pour être d’emblée opérationnelle :</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Médecin (1 par machine?)</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Radiophysicien, radiopharmacien (si besoin), (temps de travail?)</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MERM (3 par machine?), aide-manipulateurs?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Secrétaires (1,5 par machine?)</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Comptabilité, administration (temps de travail?)</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Encadrement : titulaire autorisation ASN, PCR, gestion des stocks et commandes, comptabilité, gestion du personnel</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Ménage, services techniques, prestataires…</a:t>
            </a:r>
            <a:endParaRPr/>
          </a:p>
          <a:p>
            <a:pPr indent="-215900" lvl="0" marL="342900" marR="0" rtl="0" algn="l">
              <a:spcBef>
                <a:spcPts val="0"/>
              </a:spcBef>
              <a:spcAft>
                <a:spcPts val="0"/>
              </a:spcAft>
              <a:buClr>
                <a:schemeClr val="dk1"/>
              </a:buClr>
              <a:buSzPts val="2000"/>
              <a:buFont typeface="Calibri"/>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lang="fr-FR" sz="2000">
                <a:solidFill>
                  <a:schemeClr val="dk1"/>
                </a:solidFill>
                <a:latin typeface="Arial"/>
                <a:ea typeface="Arial"/>
                <a:cs typeface="Arial"/>
                <a:sym typeface="Arial"/>
              </a:rPr>
              <a:t>Des </a:t>
            </a:r>
            <a:r>
              <a:rPr b="1" lang="fr-FR" sz="2000">
                <a:solidFill>
                  <a:schemeClr val="dk1"/>
                </a:solidFill>
                <a:latin typeface="Arial"/>
                <a:ea typeface="Arial"/>
                <a:cs typeface="Arial"/>
                <a:sym typeface="Arial"/>
              </a:rPr>
              <a:t>sur-effectifs</a:t>
            </a:r>
            <a:r>
              <a:rPr lang="fr-FR" sz="2000">
                <a:solidFill>
                  <a:schemeClr val="dk1"/>
                </a:solidFill>
                <a:latin typeface="Arial"/>
                <a:ea typeface="Arial"/>
                <a:cs typeface="Arial"/>
                <a:sym typeface="Arial"/>
              </a:rPr>
              <a:t> = surcoût de fonctionnement, motivation et efficacité diminuées</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Des </a:t>
            </a:r>
            <a:r>
              <a:rPr b="1" lang="fr-FR" sz="2000">
                <a:solidFill>
                  <a:schemeClr val="dk1"/>
                </a:solidFill>
                <a:latin typeface="Arial"/>
                <a:ea typeface="Arial"/>
                <a:cs typeface="Arial"/>
                <a:sym typeface="Arial"/>
              </a:rPr>
              <a:t>sous-effectifs</a:t>
            </a:r>
            <a:r>
              <a:rPr lang="fr-FR" sz="2000">
                <a:solidFill>
                  <a:schemeClr val="dk1"/>
                </a:solidFill>
                <a:latin typeface="Arial"/>
                <a:ea typeface="Arial"/>
                <a:cs typeface="Arial"/>
                <a:sym typeface="Arial"/>
              </a:rPr>
              <a:t> ou du personnel insuffisamment formé = un coût à l’acte augmenté, un service rendu altéré (délai de rendez-vous allongé, actes mal réalisés…), personnel en souffrance</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34"/>
          <p:cNvSpPr/>
          <p:nvPr/>
        </p:nvSpPr>
        <p:spPr>
          <a:xfrm>
            <a:off x="179512" y="196527"/>
            <a:ext cx="5544616" cy="1077218"/>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Le début d’activité, les procédures :</a:t>
            </a:r>
            <a:endParaRPr/>
          </a:p>
        </p:txBody>
      </p:sp>
      <p:pic>
        <p:nvPicPr>
          <p:cNvPr id="276" name="Google Shape;276;p34"/>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277" name="Google Shape;277;p34"/>
          <p:cNvSpPr txBox="1"/>
          <p:nvPr>
            <p:ph idx="1" type="body"/>
          </p:nvPr>
        </p:nvSpPr>
        <p:spPr>
          <a:xfrm>
            <a:off x="457200" y="1412776"/>
            <a:ext cx="4330824" cy="5184576"/>
          </a:xfrm>
          <a:prstGeom prst="rect">
            <a:avLst/>
          </a:prstGeom>
          <a:noFill/>
          <a:ln>
            <a:noFill/>
          </a:ln>
        </p:spPr>
        <p:txBody>
          <a:bodyPr anchorCtr="0" anchor="t" bIns="45700" lIns="91425" spcFirstLastPara="1" rIns="91425" wrap="square" tIns="45700">
            <a:noAutofit/>
          </a:bodyPr>
          <a:lstStyle/>
          <a:p>
            <a:pPr indent="-342900" lvl="0" marL="342900" rtl="0" algn="l">
              <a:spcBef>
                <a:spcPts val="0"/>
              </a:spcBef>
              <a:spcAft>
                <a:spcPts val="0"/>
              </a:spcAft>
              <a:buClr>
                <a:schemeClr val="dk1"/>
              </a:buClr>
              <a:buSzPts val="2000"/>
              <a:buChar char="•"/>
            </a:pPr>
            <a:r>
              <a:rPr lang="fr-FR" sz="2000"/>
              <a:t>Le marquage (trèfles, zones)</a:t>
            </a:r>
            <a:endParaRPr/>
          </a:p>
          <a:p>
            <a:pPr indent="-342900" lvl="0" marL="342900" rtl="0" algn="l">
              <a:spcBef>
                <a:spcPts val="400"/>
              </a:spcBef>
              <a:spcAft>
                <a:spcPts val="0"/>
              </a:spcAft>
              <a:buClr>
                <a:schemeClr val="dk1"/>
              </a:buClr>
              <a:buSzPts val="2000"/>
              <a:buChar char="•"/>
            </a:pPr>
            <a:r>
              <a:rPr lang="fr-FR" sz="2000"/>
              <a:t>Les cahiers et procédures (protocoles, registre incidents, procédures déchets, contrôles réglementaires, manuel qualité…)</a:t>
            </a:r>
            <a:endParaRPr/>
          </a:p>
          <a:p>
            <a:pPr indent="-342900" lvl="0" marL="342900" rtl="0" algn="l">
              <a:spcBef>
                <a:spcPts val="400"/>
              </a:spcBef>
              <a:spcAft>
                <a:spcPts val="0"/>
              </a:spcAft>
              <a:buClr>
                <a:schemeClr val="dk1"/>
              </a:buClr>
              <a:buSzPts val="2000"/>
              <a:buChar char="•"/>
            </a:pPr>
            <a:r>
              <a:rPr lang="fr-FR" sz="2000"/>
              <a:t>Chariot(s) d’urgence</a:t>
            </a:r>
            <a:endParaRPr/>
          </a:p>
          <a:p>
            <a:pPr indent="-342900" lvl="0" marL="342900" rtl="0" algn="l">
              <a:spcBef>
                <a:spcPts val="400"/>
              </a:spcBef>
              <a:spcAft>
                <a:spcPts val="0"/>
              </a:spcAft>
              <a:buClr>
                <a:schemeClr val="dk1"/>
              </a:buClr>
              <a:buSzPts val="2000"/>
              <a:buChar char="•"/>
            </a:pPr>
            <a:r>
              <a:rPr lang="fr-FR" sz="2000"/>
              <a:t>Commandes de consommables (draps, aiguilles et seringues, solutés…, radiopharmaceutiques et trousses)</a:t>
            </a:r>
            <a:endParaRPr/>
          </a:p>
          <a:p>
            <a:pPr indent="-342900" lvl="0" marL="342900" rtl="0" algn="l">
              <a:spcBef>
                <a:spcPts val="400"/>
              </a:spcBef>
              <a:spcAft>
                <a:spcPts val="0"/>
              </a:spcAft>
              <a:buClr>
                <a:schemeClr val="dk1"/>
              </a:buClr>
              <a:buSzPts val="2000"/>
              <a:buChar char="•"/>
            </a:pPr>
            <a:r>
              <a:rPr lang="fr-FR" sz="2000"/>
              <a:t>Alerte et lutte contre incendie, contrats de maintenance</a:t>
            </a:r>
            <a:endParaRPr/>
          </a:p>
          <a:p>
            <a:pPr indent="-342900" lvl="0" marL="342900" rtl="0" algn="l">
              <a:spcBef>
                <a:spcPts val="400"/>
              </a:spcBef>
              <a:spcAft>
                <a:spcPts val="0"/>
              </a:spcAft>
              <a:buClr>
                <a:schemeClr val="dk1"/>
              </a:buClr>
              <a:buSzPts val="2000"/>
              <a:buChar char="•"/>
            </a:pPr>
            <a:r>
              <a:rPr lang="fr-FR" sz="2000"/>
              <a:t>Ménage, évacuation des déchets, services techniques si besoin (plombier, électricien, menuisier)…</a:t>
            </a:r>
            <a:endParaRPr/>
          </a:p>
          <a:p>
            <a:pPr indent="-254000" lvl="0" marL="342900" rtl="0" algn="l">
              <a:spcBef>
                <a:spcPts val="280"/>
              </a:spcBef>
              <a:spcAft>
                <a:spcPts val="0"/>
              </a:spcAft>
              <a:buClr>
                <a:schemeClr val="dk1"/>
              </a:buClr>
              <a:buSzPts val="1400"/>
              <a:buNone/>
            </a:pPr>
            <a:r>
              <a:t/>
            </a:r>
            <a:endParaRPr sz="1400"/>
          </a:p>
          <a:p>
            <a:pPr indent="-254000" lvl="0" marL="342900" rtl="0" algn="l">
              <a:spcBef>
                <a:spcPts val="280"/>
              </a:spcBef>
              <a:spcAft>
                <a:spcPts val="0"/>
              </a:spcAft>
              <a:buClr>
                <a:schemeClr val="dk1"/>
              </a:buClr>
              <a:buSzPts val="1400"/>
              <a:buNone/>
            </a:pPr>
            <a:r>
              <a:t/>
            </a:r>
            <a:endParaRPr sz="1400"/>
          </a:p>
        </p:txBody>
      </p:sp>
      <p:pic>
        <p:nvPicPr>
          <p:cNvPr descr="C:\Users\FREDERIC\Desktop\documents professionnels\construction nouveau service\images\P1040152.JPG" id="278" name="Google Shape;278;p34"/>
          <p:cNvPicPr preferRelativeResize="0"/>
          <p:nvPr/>
        </p:nvPicPr>
        <p:blipFill rotWithShape="1">
          <a:blip r:embed="rId4">
            <a:alphaModFix/>
          </a:blip>
          <a:srcRect b="2407" l="12529" r="19073" t="4631"/>
          <a:stretch/>
        </p:blipFill>
        <p:spPr>
          <a:xfrm>
            <a:off x="5563212" y="4096296"/>
            <a:ext cx="2664296" cy="2715863"/>
          </a:xfrm>
          <a:prstGeom prst="rect">
            <a:avLst/>
          </a:prstGeom>
          <a:noFill/>
          <a:ln>
            <a:noFill/>
          </a:ln>
        </p:spPr>
      </p:pic>
      <p:pic>
        <p:nvPicPr>
          <p:cNvPr descr="Aperçu de l’image" id="279" name="Google Shape;279;p34"/>
          <p:cNvPicPr preferRelativeResize="0"/>
          <p:nvPr/>
        </p:nvPicPr>
        <p:blipFill rotWithShape="1">
          <a:blip r:embed="rId5">
            <a:alphaModFix/>
          </a:blip>
          <a:srcRect b="14127" l="14392" r="11326" t="7090"/>
          <a:stretch/>
        </p:blipFill>
        <p:spPr>
          <a:xfrm>
            <a:off x="4644008" y="1412776"/>
            <a:ext cx="3893575" cy="2322911"/>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35"/>
          <p:cNvSpPr/>
          <p:nvPr/>
        </p:nvSpPr>
        <p:spPr>
          <a:xfrm>
            <a:off x="179512" y="196527"/>
            <a:ext cx="5544616" cy="584775"/>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Les premiers patients…</a:t>
            </a:r>
            <a:endParaRPr/>
          </a:p>
        </p:txBody>
      </p:sp>
      <p:pic>
        <p:nvPicPr>
          <p:cNvPr id="285" name="Google Shape;285;p35"/>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286" name="Google Shape;286;p35"/>
          <p:cNvSpPr/>
          <p:nvPr/>
        </p:nvSpPr>
        <p:spPr>
          <a:xfrm>
            <a:off x="267356" y="3789040"/>
            <a:ext cx="8460431" cy="29238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u="sng">
                <a:solidFill>
                  <a:schemeClr val="dk1"/>
                </a:solidFill>
                <a:latin typeface="Arial"/>
                <a:ea typeface="Arial"/>
                <a:cs typeface="Arial"/>
                <a:sym typeface="Arial"/>
              </a:rPr>
              <a:t>Conclusion :</a:t>
            </a:r>
            <a:endParaRPr/>
          </a:p>
          <a:p>
            <a:pPr indent="0" lvl="0" marL="0" marR="0" rtl="0" algn="l">
              <a:spcBef>
                <a:spcPts val="0"/>
              </a:spcBef>
              <a:spcAft>
                <a:spcPts val="0"/>
              </a:spcAft>
              <a:buNone/>
            </a:pPr>
            <a:r>
              <a:rPr lang="fr-FR" sz="1800">
                <a:solidFill>
                  <a:schemeClr val="dk1"/>
                </a:solidFill>
                <a:latin typeface="Arial"/>
                <a:ea typeface="Arial"/>
                <a:cs typeface="Arial"/>
                <a:sym typeface="Arial"/>
              </a:rPr>
              <a:t>Il vaut mieux avoir (mais ce n’est pas indispensable!...) :</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De l’expérience (médecins, MERM, architecte, entreprises…) et des conseils</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De l’anticipation à chaque instant du projet</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Une vision et une stratégie à long terme (surface et organisation des locaux)</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Une équipe déjà constituée (médecins, MERM, secrétaires…)</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Une participation de chacun, y compris des « petites mains »</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De l’énergie et du temps à y consacrer</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De l’envie voire de la passion…</a:t>
            </a:r>
            <a:endParaRPr/>
          </a:p>
          <a:p>
            <a:pPr indent="-215900" lvl="0" marL="342900" marR="0" rtl="0" algn="l">
              <a:spcBef>
                <a:spcPts val="0"/>
              </a:spcBef>
              <a:spcAft>
                <a:spcPts val="0"/>
              </a:spcAft>
              <a:buClr>
                <a:schemeClr val="dk1"/>
              </a:buClr>
              <a:buSzPts val="2000"/>
              <a:buFont typeface="Calibri"/>
              <a:buNone/>
            </a:pPr>
            <a:r>
              <a:t/>
            </a:r>
            <a:endParaRPr b="1" sz="2000" u="sng">
              <a:solidFill>
                <a:schemeClr val="dk1"/>
              </a:solidFill>
              <a:latin typeface="Arial"/>
              <a:ea typeface="Arial"/>
              <a:cs typeface="Arial"/>
              <a:sym typeface="Arial"/>
            </a:endParaRPr>
          </a:p>
        </p:txBody>
      </p:sp>
      <p:pic>
        <p:nvPicPr>
          <p:cNvPr descr="C:\Users\FREDERIC\Desktop\documents professionnels\construction nouveau service\images\P1030921.JPG" id="287" name="Google Shape;287;p35"/>
          <p:cNvPicPr preferRelativeResize="0"/>
          <p:nvPr/>
        </p:nvPicPr>
        <p:blipFill rotWithShape="1">
          <a:blip r:embed="rId4">
            <a:alphaModFix/>
          </a:blip>
          <a:srcRect b="0" l="0" r="0" t="0"/>
          <a:stretch/>
        </p:blipFill>
        <p:spPr>
          <a:xfrm>
            <a:off x="395536" y="892495"/>
            <a:ext cx="3456384" cy="2592552"/>
          </a:xfrm>
          <a:prstGeom prst="rect">
            <a:avLst/>
          </a:prstGeom>
          <a:noFill/>
          <a:ln>
            <a:noFill/>
          </a:ln>
        </p:spPr>
      </p:pic>
      <p:pic>
        <p:nvPicPr>
          <p:cNvPr descr="C:\Users\FREDERIC\Desktop\documents professionnels\construction nouveau service\images\P1040179.JPG" id="288" name="Google Shape;288;p35"/>
          <p:cNvPicPr preferRelativeResize="0"/>
          <p:nvPr/>
        </p:nvPicPr>
        <p:blipFill rotWithShape="1">
          <a:blip r:embed="rId5">
            <a:alphaModFix/>
          </a:blip>
          <a:srcRect b="0" l="0" r="0" t="0"/>
          <a:stretch/>
        </p:blipFill>
        <p:spPr>
          <a:xfrm>
            <a:off x="-8594699" y="-6446825"/>
            <a:ext cx="5266944" cy="3950208"/>
          </a:xfrm>
          <a:prstGeom prst="rect">
            <a:avLst/>
          </a:prstGeom>
          <a:noFill/>
          <a:ln>
            <a:noFill/>
          </a:ln>
        </p:spPr>
      </p:pic>
      <p:pic>
        <p:nvPicPr>
          <p:cNvPr descr="C:\Users\FREDERIC\Desktop\documents professionnels\construction nouveau service\images\P1040179.JPG" id="289" name="Google Shape;289;p35"/>
          <p:cNvPicPr preferRelativeResize="0"/>
          <p:nvPr/>
        </p:nvPicPr>
        <p:blipFill rotWithShape="1">
          <a:blip r:embed="rId6">
            <a:alphaModFix/>
          </a:blip>
          <a:srcRect b="0" l="0" r="0" t="0"/>
          <a:stretch/>
        </p:blipFill>
        <p:spPr>
          <a:xfrm>
            <a:off x="-8594725" y="-6446838"/>
            <a:ext cx="4800000" cy="3600000"/>
          </a:xfrm>
          <a:prstGeom prst="rect">
            <a:avLst/>
          </a:prstGeom>
          <a:noFill/>
          <a:ln>
            <a:noFill/>
          </a:ln>
        </p:spPr>
      </p:pic>
      <p:pic>
        <p:nvPicPr>
          <p:cNvPr descr="C:\Users\FREDERIC\Desktop\documents professionnels\construction nouveau service\images\P1040179.JPG" id="290" name="Google Shape;290;p35"/>
          <p:cNvPicPr preferRelativeResize="0"/>
          <p:nvPr/>
        </p:nvPicPr>
        <p:blipFill rotWithShape="1">
          <a:blip r:embed="rId7">
            <a:alphaModFix/>
          </a:blip>
          <a:srcRect b="0" l="0" r="0" t="0"/>
          <a:stretch/>
        </p:blipFill>
        <p:spPr>
          <a:xfrm>
            <a:off x="4860032" y="849877"/>
            <a:ext cx="3513490" cy="263517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5"/>
          <p:cNvSpPr/>
          <p:nvPr/>
        </p:nvSpPr>
        <p:spPr>
          <a:xfrm>
            <a:off x="251520" y="193767"/>
            <a:ext cx="5256584" cy="584775"/>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Conception (Architecte) :</a:t>
            </a:r>
            <a:endParaRPr/>
          </a:p>
        </p:txBody>
      </p:sp>
      <p:pic>
        <p:nvPicPr>
          <p:cNvPr id="109" name="Google Shape;109;p15"/>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10" name="Google Shape;110;p15"/>
          <p:cNvSpPr/>
          <p:nvPr/>
        </p:nvSpPr>
        <p:spPr>
          <a:xfrm>
            <a:off x="28925" y="1052736"/>
            <a:ext cx="9007571"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u="sng">
                <a:solidFill>
                  <a:schemeClr val="dk1"/>
                </a:solidFill>
                <a:latin typeface="Arial"/>
                <a:ea typeface="Arial"/>
                <a:cs typeface="Arial"/>
                <a:sym typeface="Arial"/>
              </a:rPr>
              <a:t>Projet architectural :</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Du concept à l’avant-projet…</a:t>
            </a:r>
            <a:endParaRPr/>
          </a:p>
        </p:txBody>
      </p:sp>
      <p:pic>
        <p:nvPicPr>
          <p:cNvPr id="111" name="Google Shape;111;p15"/>
          <p:cNvPicPr preferRelativeResize="0"/>
          <p:nvPr>
            <p:ph idx="1" type="body"/>
          </p:nvPr>
        </p:nvPicPr>
        <p:blipFill rotWithShape="1">
          <a:blip r:embed="rId4">
            <a:alphaModFix/>
          </a:blip>
          <a:srcRect b="0" l="0" r="0" t="0"/>
          <a:stretch/>
        </p:blipFill>
        <p:spPr>
          <a:xfrm>
            <a:off x="46225" y="2708920"/>
            <a:ext cx="2296840" cy="3249459"/>
          </a:xfrm>
          <a:prstGeom prst="rect">
            <a:avLst/>
          </a:prstGeom>
          <a:noFill/>
          <a:ln>
            <a:noFill/>
          </a:ln>
        </p:spPr>
      </p:pic>
      <p:pic>
        <p:nvPicPr>
          <p:cNvPr id="112" name="Google Shape;112;p15"/>
          <p:cNvPicPr preferRelativeResize="0"/>
          <p:nvPr/>
        </p:nvPicPr>
        <p:blipFill rotWithShape="1">
          <a:blip r:embed="rId5">
            <a:alphaModFix/>
          </a:blip>
          <a:srcRect b="0" l="0" r="0" t="0"/>
          <a:stretch/>
        </p:blipFill>
        <p:spPr>
          <a:xfrm>
            <a:off x="2339752" y="1781868"/>
            <a:ext cx="3384376" cy="4788054"/>
          </a:xfrm>
          <a:prstGeom prst="rect">
            <a:avLst/>
          </a:prstGeom>
          <a:noFill/>
          <a:ln>
            <a:noFill/>
          </a:ln>
        </p:spPr>
      </p:pic>
      <p:sp>
        <p:nvSpPr>
          <p:cNvPr id="113" name="Google Shape;113;p15"/>
          <p:cNvSpPr/>
          <p:nvPr/>
        </p:nvSpPr>
        <p:spPr>
          <a:xfrm>
            <a:off x="539552" y="2060848"/>
            <a:ext cx="1224136"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u="sng">
                <a:solidFill>
                  <a:schemeClr val="dk1"/>
                </a:solidFill>
                <a:latin typeface="Arial"/>
                <a:ea typeface="Arial"/>
                <a:cs typeface="Arial"/>
                <a:sym typeface="Arial"/>
              </a:rPr>
              <a:t>Eté 2017</a:t>
            </a:r>
            <a:endParaRPr sz="2000">
              <a:solidFill>
                <a:schemeClr val="dk1"/>
              </a:solidFill>
              <a:latin typeface="Arial"/>
              <a:ea typeface="Arial"/>
              <a:cs typeface="Arial"/>
              <a:sym typeface="Arial"/>
            </a:endParaRPr>
          </a:p>
        </p:txBody>
      </p:sp>
      <p:sp>
        <p:nvSpPr>
          <p:cNvPr id="114" name="Google Shape;114;p15"/>
          <p:cNvSpPr/>
          <p:nvPr/>
        </p:nvSpPr>
        <p:spPr>
          <a:xfrm>
            <a:off x="5608220" y="5536040"/>
            <a:ext cx="3312368"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fr-FR" sz="1800">
                <a:solidFill>
                  <a:schemeClr val="dk1"/>
                </a:solidFill>
                <a:latin typeface="Arial"/>
                <a:ea typeface="Arial"/>
                <a:cs typeface="Arial"/>
                <a:sym typeface="Arial"/>
              </a:rPr>
              <a:t>Un parti pris :</a:t>
            </a:r>
            <a:endParaRPr/>
          </a:p>
          <a:p>
            <a:pPr indent="0" lvl="0" marL="0" marR="0" rtl="0" algn="l">
              <a:spcBef>
                <a:spcPts val="0"/>
              </a:spcBef>
              <a:spcAft>
                <a:spcPts val="0"/>
              </a:spcAft>
              <a:buNone/>
            </a:pPr>
            <a:r>
              <a:rPr lang="fr-FR" sz="1800">
                <a:solidFill>
                  <a:schemeClr val="dk1"/>
                </a:solidFill>
                <a:latin typeface="Arial"/>
                <a:ea typeface="Arial"/>
                <a:cs typeface="Arial"/>
                <a:sym typeface="Arial"/>
              </a:rPr>
              <a:t>- la salle d’attente chaude au centre du bâtiment</a:t>
            </a:r>
            <a:endParaRPr/>
          </a:p>
          <a:p>
            <a:pPr indent="0" lvl="0" marL="0" marR="0" rtl="0" algn="l">
              <a:spcBef>
                <a:spcPts val="0"/>
              </a:spcBef>
              <a:spcAft>
                <a:spcPts val="0"/>
              </a:spcAft>
              <a:buNone/>
            </a:pPr>
            <a:r>
              <a:rPr lang="fr-FR" sz="1800">
                <a:solidFill>
                  <a:schemeClr val="dk1"/>
                </a:solidFill>
                <a:latin typeface="Arial"/>
                <a:ea typeface="Arial"/>
                <a:cs typeface="Arial"/>
                <a:sym typeface="Arial"/>
              </a:rPr>
              <a:t>- des modules (cardio, TEP)</a:t>
            </a:r>
            <a:endParaRPr/>
          </a:p>
        </p:txBody>
      </p:sp>
      <p:pic>
        <p:nvPicPr>
          <p:cNvPr id="115" name="Google Shape;115;p15"/>
          <p:cNvPicPr preferRelativeResize="0"/>
          <p:nvPr/>
        </p:nvPicPr>
        <p:blipFill rotWithShape="1">
          <a:blip r:embed="rId6">
            <a:alphaModFix/>
          </a:blip>
          <a:srcRect b="0" l="0" r="0" t="0"/>
          <a:stretch/>
        </p:blipFill>
        <p:spPr>
          <a:xfrm>
            <a:off x="5881736" y="1000760"/>
            <a:ext cx="3038852" cy="4299224"/>
          </a:xfrm>
          <a:prstGeom prst="rect">
            <a:avLst/>
          </a:prstGeom>
          <a:noFill/>
          <a:ln>
            <a:noFill/>
          </a:ln>
        </p:spPr>
      </p:pic>
      <p:sp>
        <p:nvSpPr>
          <p:cNvPr id="116" name="Google Shape;116;p15"/>
          <p:cNvSpPr/>
          <p:nvPr/>
        </p:nvSpPr>
        <p:spPr>
          <a:xfrm>
            <a:off x="6516216" y="5065749"/>
            <a:ext cx="1224136"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u="sng">
                <a:solidFill>
                  <a:schemeClr val="dk1"/>
                </a:solidFill>
                <a:latin typeface="Arial"/>
                <a:ea typeface="Arial"/>
                <a:cs typeface="Arial"/>
                <a:sym typeface="Arial"/>
              </a:rPr>
              <a:t>Eté 2018</a:t>
            </a:r>
            <a:endParaRPr sz="2000">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6"/>
          <p:cNvSpPr/>
          <p:nvPr/>
        </p:nvSpPr>
        <p:spPr>
          <a:xfrm>
            <a:off x="179512" y="196527"/>
            <a:ext cx="5794556" cy="584775"/>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Première étape : juridique</a:t>
            </a:r>
            <a:endParaRPr/>
          </a:p>
        </p:txBody>
      </p:sp>
      <p:pic>
        <p:nvPicPr>
          <p:cNvPr id="122" name="Google Shape;122;p16"/>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23" name="Google Shape;123;p16"/>
          <p:cNvSpPr/>
          <p:nvPr/>
        </p:nvSpPr>
        <p:spPr>
          <a:xfrm>
            <a:off x="28925" y="1052736"/>
            <a:ext cx="9007571" cy="532453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u="sng">
                <a:solidFill>
                  <a:schemeClr val="dk1"/>
                </a:solidFill>
                <a:latin typeface="Arial"/>
                <a:ea typeface="Arial"/>
                <a:cs typeface="Arial"/>
                <a:sym typeface="Arial"/>
              </a:rPr>
              <a:t>Adossement à un établissement de soin (obligatoire) :</a:t>
            </a:r>
            <a:endParaRPr/>
          </a:p>
          <a:p>
            <a:pPr indent="-342900" lvl="1" marL="800100" marR="0" rtl="0" algn="l">
              <a:spcBef>
                <a:spcPts val="0"/>
              </a:spcBef>
              <a:spcAft>
                <a:spcPts val="0"/>
              </a:spcAft>
              <a:buClr>
                <a:schemeClr val="dk1"/>
              </a:buClr>
              <a:buSzPts val="2000"/>
              <a:buFont typeface="Arial"/>
              <a:buChar char="-"/>
            </a:pPr>
            <a:r>
              <a:rPr b="0" i="0" lang="fr-FR" sz="2000" u="none" cap="none" strike="noStrike">
                <a:solidFill>
                  <a:schemeClr val="dk1"/>
                </a:solidFill>
                <a:latin typeface="Arial"/>
                <a:ea typeface="Arial"/>
                <a:cs typeface="Arial"/>
                <a:sym typeface="Arial"/>
              </a:rPr>
              <a:t>Pratiquant des spécialités concernées par la médecine nucléaire (cardiologie, cancérologie, pneumologie, endocrinologie, appareil locomoteur…)</a:t>
            </a:r>
            <a:endParaRPr/>
          </a:p>
          <a:p>
            <a:pPr indent="-342900" lvl="1" marL="800100" marR="0" rtl="0" algn="l">
              <a:spcBef>
                <a:spcPts val="0"/>
              </a:spcBef>
              <a:spcAft>
                <a:spcPts val="0"/>
              </a:spcAft>
              <a:buClr>
                <a:schemeClr val="dk1"/>
              </a:buClr>
              <a:buSzPts val="2000"/>
              <a:buFont typeface="Arial"/>
              <a:buChar char="-"/>
            </a:pPr>
            <a:r>
              <a:rPr b="0" i="0" lang="fr-FR" sz="2000" u="none" cap="none" strike="noStrike">
                <a:solidFill>
                  <a:schemeClr val="dk1"/>
                </a:solidFill>
                <a:latin typeface="Arial"/>
                <a:ea typeface="Arial"/>
                <a:cs typeface="Arial"/>
                <a:sym typeface="Arial"/>
              </a:rPr>
              <a:t>Intéressé par le projet</a:t>
            </a:r>
            <a:endParaRPr/>
          </a:p>
          <a:p>
            <a:pPr indent="-342900" lvl="1" marL="800100" marR="0" rtl="0" algn="l">
              <a:spcBef>
                <a:spcPts val="0"/>
              </a:spcBef>
              <a:spcAft>
                <a:spcPts val="0"/>
              </a:spcAft>
              <a:buClr>
                <a:schemeClr val="dk1"/>
              </a:buClr>
              <a:buSzPts val="2000"/>
              <a:buFont typeface="Arial"/>
              <a:buChar char="-"/>
            </a:pPr>
            <a:r>
              <a:rPr b="0" i="0" lang="fr-FR" sz="2000" u="none" cap="none" strike="noStrike">
                <a:solidFill>
                  <a:schemeClr val="dk1"/>
                </a:solidFill>
                <a:latin typeface="Arial"/>
                <a:ea typeface="Arial"/>
                <a:cs typeface="Arial"/>
                <a:sym typeface="Arial"/>
              </a:rPr>
              <a:t>Avec des locaux ou un terrain disponibles</a:t>
            </a:r>
            <a:endParaRPr/>
          </a:p>
          <a:p>
            <a:pPr indent="-342900" lvl="1" marL="800100" marR="0" rtl="0" algn="l">
              <a:spcBef>
                <a:spcPts val="0"/>
              </a:spcBef>
              <a:spcAft>
                <a:spcPts val="0"/>
              </a:spcAft>
              <a:buClr>
                <a:schemeClr val="dk1"/>
              </a:buClr>
              <a:buSzPts val="2000"/>
              <a:buFont typeface="Arial"/>
              <a:buChar char="-"/>
            </a:pPr>
            <a:r>
              <a:rPr b="0" i="0" lang="fr-FR" sz="2000" u="none" cap="none" strike="noStrike">
                <a:solidFill>
                  <a:schemeClr val="dk1"/>
                </a:solidFill>
                <a:latin typeface="Arial"/>
                <a:ea typeface="Arial"/>
                <a:cs typeface="Arial"/>
                <a:sym typeface="Arial"/>
              </a:rPr>
              <a:t>Avec un accord de gouvernance et financier :</a:t>
            </a:r>
            <a:endParaRPr/>
          </a:p>
          <a:p>
            <a:pPr indent="-342900" lvl="2" marL="1257300" marR="0" rtl="0" algn="l">
              <a:spcBef>
                <a:spcPts val="0"/>
              </a:spcBef>
              <a:spcAft>
                <a:spcPts val="0"/>
              </a:spcAft>
              <a:buClr>
                <a:schemeClr val="dk1"/>
              </a:buClr>
              <a:buSzPts val="2000"/>
              <a:buFont typeface="Arial"/>
              <a:buChar char="-"/>
            </a:pPr>
            <a:r>
              <a:rPr b="0" i="0" lang="fr-FR" sz="2000" u="none" cap="none" strike="noStrike">
                <a:solidFill>
                  <a:schemeClr val="dk1"/>
                </a:solidFill>
                <a:latin typeface="Arial"/>
                <a:ea typeface="Arial"/>
                <a:cs typeface="Arial"/>
                <a:sym typeface="Arial"/>
              </a:rPr>
              <a:t>quelles sont les garanties (convention, type de bail de location, acte de vente)?</a:t>
            </a:r>
            <a:endParaRPr/>
          </a:p>
          <a:p>
            <a:pPr indent="-342900" lvl="2" marL="1257300" marR="0" rtl="0" algn="l">
              <a:spcBef>
                <a:spcPts val="0"/>
              </a:spcBef>
              <a:spcAft>
                <a:spcPts val="0"/>
              </a:spcAft>
              <a:buClr>
                <a:schemeClr val="dk1"/>
              </a:buClr>
              <a:buSzPts val="2000"/>
              <a:buFont typeface="Arial"/>
              <a:buChar char="-"/>
            </a:pPr>
            <a:r>
              <a:rPr b="0" i="0" lang="fr-FR" sz="2000" u="none" cap="none" strike="noStrike">
                <a:solidFill>
                  <a:schemeClr val="dk1"/>
                </a:solidFill>
                <a:latin typeface="Arial"/>
                <a:ea typeface="Arial"/>
                <a:cs typeface="Arial"/>
                <a:sym typeface="Arial"/>
              </a:rPr>
              <a:t>qui construit (et finance)?</a:t>
            </a:r>
            <a:endParaRPr/>
          </a:p>
          <a:p>
            <a:pPr indent="-342900" lvl="2" marL="1257300" marR="0" rtl="0" algn="l">
              <a:spcBef>
                <a:spcPts val="0"/>
              </a:spcBef>
              <a:spcAft>
                <a:spcPts val="0"/>
              </a:spcAft>
              <a:buClr>
                <a:schemeClr val="dk1"/>
              </a:buClr>
              <a:buSzPts val="2000"/>
              <a:buFont typeface="Arial"/>
              <a:buChar char="-"/>
            </a:pPr>
            <a:r>
              <a:rPr b="0" i="0" lang="fr-FR" sz="2000" u="none" cap="none" strike="noStrike">
                <a:solidFill>
                  <a:schemeClr val="dk1"/>
                </a:solidFill>
                <a:latin typeface="Arial"/>
                <a:ea typeface="Arial"/>
                <a:cs typeface="Arial"/>
                <a:sym typeface="Arial"/>
              </a:rPr>
              <a:t>En cas de société commune (SCI, SARL, GCS…), statuts+++ (avocat), qui dirige?</a:t>
            </a:r>
            <a:endParaRPr/>
          </a:p>
          <a:p>
            <a:pPr indent="0" lvl="2" marL="914400" marR="0" rtl="0" algn="l">
              <a:spcBef>
                <a:spcPts val="0"/>
              </a:spcBef>
              <a:spcAft>
                <a:spcPts val="0"/>
              </a:spcAft>
              <a:buNone/>
            </a:pPr>
            <a:r>
              <a:t/>
            </a:r>
            <a:endParaRPr b="0" i="0" sz="2000" u="none" cap="none" strike="noStrike">
              <a:solidFill>
                <a:schemeClr val="dk1"/>
              </a:solidFill>
              <a:latin typeface="Arial"/>
              <a:ea typeface="Arial"/>
              <a:cs typeface="Arial"/>
              <a:sym typeface="Arial"/>
            </a:endParaRPr>
          </a:p>
          <a:p>
            <a:pPr indent="0" lvl="2" marL="914400" marR="0" rtl="0" algn="l">
              <a:spcBef>
                <a:spcPts val="0"/>
              </a:spcBef>
              <a:spcAft>
                <a:spcPts val="0"/>
              </a:spcAft>
              <a:buNone/>
            </a:pPr>
            <a:r>
              <a:t/>
            </a:r>
            <a:endParaRPr b="0" i="0" sz="2000" u="none" cap="none" strike="noStrike">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17"/>
          <p:cNvSpPr/>
          <p:nvPr/>
        </p:nvSpPr>
        <p:spPr>
          <a:xfrm>
            <a:off x="179512" y="196527"/>
            <a:ext cx="4963992" cy="584775"/>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Deuxième étape :</a:t>
            </a:r>
            <a:endParaRPr/>
          </a:p>
        </p:txBody>
      </p:sp>
      <p:pic>
        <p:nvPicPr>
          <p:cNvPr id="129" name="Google Shape;129;p17"/>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30" name="Google Shape;130;p17"/>
          <p:cNvSpPr/>
          <p:nvPr/>
        </p:nvSpPr>
        <p:spPr>
          <a:xfrm>
            <a:off x="19093" y="949374"/>
            <a:ext cx="9007571" cy="59093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1800" u="sng">
                <a:solidFill>
                  <a:schemeClr val="dk1"/>
                </a:solidFill>
                <a:latin typeface="Arial"/>
                <a:ea typeface="Arial"/>
                <a:cs typeface="Arial"/>
                <a:sym typeface="Arial"/>
              </a:rPr>
              <a:t>Architecte, maîtrise d’œuvre :</a:t>
            </a:r>
            <a:endParaRPr/>
          </a:p>
          <a:p>
            <a:pPr indent="0" lvl="0" marL="0" marR="0" rtl="0" algn="l">
              <a:spcBef>
                <a:spcPts val="0"/>
              </a:spcBef>
              <a:spcAft>
                <a:spcPts val="0"/>
              </a:spcAft>
              <a:buNone/>
            </a:pPr>
            <a:r>
              <a:rPr lang="fr-FR" sz="1800">
                <a:solidFill>
                  <a:schemeClr val="dk1"/>
                </a:solidFill>
                <a:latin typeface="Arial"/>
                <a:ea typeface="Arial"/>
                <a:cs typeface="Arial"/>
                <a:sym typeface="Arial"/>
              </a:rPr>
              <a:t>Expérience de l’équipe, et échanges multiples avec l’architecte +++ :</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Circuit du patient, circuit du personnel, circuit des radiopharmaceutiques et déchets. Organisation des pièces et circulations (PMR, brancards+++)</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Combien de personnes à chaque instant dans chaque pièce (patients et personnel), dimensions de tous les équipements -----------&gt; Agencement et superficie des pièces, dimensionnement du stationnement</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Et si en plus le bâtiment peut être esthétique, pourquoi s’en priver?</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Achat du terrain (si nécessaire)</a:t>
            </a:r>
            <a:endParaRPr/>
          </a:p>
          <a:p>
            <a:pPr indent="0" lvl="0" marL="0" marR="0" rtl="0" algn="l">
              <a:spcBef>
                <a:spcPts val="0"/>
              </a:spcBef>
              <a:spcAft>
                <a:spcPts val="0"/>
              </a:spcAft>
              <a:buNone/>
            </a:pPr>
            <a:r>
              <a:t/>
            </a:r>
            <a:endParaRPr b="1" sz="1800" u="sng">
              <a:solidFill>
                <a:schemeClr val="dk1"/>
              </a:solidFill>
              <a:latin typeface="Arial"/>
              <a:ea typeface="Arial"/>
              <a:cs typeface="Arial"/>
              <a:sym typeface="Arial"/>
            </a:endParaRPr>
          </a:p>
          <a:p>
            <a:pPr indent="0" lvl="0" marL="0" marR="0" rtl="0" algn="l">
              <a:spcBef>
                <a:spcPts val="0"/>
              </a:spcBef>
              <a:spcAft>
                <a:spcPts val="0"/>
              </a:spcAft>
              <a:buNone/>
            </a:pPr>
            <a:r>
              <a:rPr b="1" lang="fr-FR" sz="1800" u="sng">
                <a:solidFill>
                  <a:schemeClr val="dk1"/>
                </a:solidFill>
                <a:latin typeface="Arial"/>
                <a:ea typeface="Arial"/>
                <a:cs typeface="Arial"/>
                <a:sym typeface="Arial"/>
              </a:rPr>
              <a:t>ASN :</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Doit être idéalement consultée dès l’élaboration des plans, pour avis</a:t>
            </a:r>
            <a:endParaRPr/>
          </a:p>
          <a:p>
            <a:pPr indent="-342900" lvl="0" marL="342900" marR="0" rtl="0" algn="l">
              <a:spcBef>
                <a:spcPts val="0"/>
              </a:spcBef>
              <a:spcAft>
                <a:spcPts val="0"/>
              </a:spcAft>
              <a:buClr>
                <a:schemeClr val="dk1"/>
              </a:buClr>
              <a:buSzPts val="1800"/>
              <a:buFont typeface="Arial"/>
              <a:buChar char="-"/>
            </a:pPr>
            <a:r>
              <a:rPr lang="fr-FR" sz="1800">
                <a:solidFill>
                  <a:schemeClr val="dk1"/>
                </a:solidFill>
                <a:latin typeface="Arial"/>
                <a:ea typeface="Arial"/>
                <a:cs typeface="Arial"/>
                <a:sym typeface="Arial"/>
              </a:rPr>
              <a:t>Dossier de demande d’autorisation à déposer plus de 6 mois (plutôt 1 an) avant l’ouverture prévue (délai d’instruction de 6 mois, possibilité de demandes complémentaires retardant l’instruction, doit correspondre aux autorisations ARS de gamma-caméra(s) et/ou de TEP)</a:t>
            </a:r>
            <a:endParaRPr/>
          </a:p>
          <a:p>
            <a:pPr indent="0" lvl="0" marL="0" marR="0" rtl="0" algn="l">
              <a:spcBef>
                <a:spcPts val="0"/>
              </a:spcBef>
              <a:spcAft>
                <a:spcPts val="0"/>
              </a:spcAft>
              <a:buNone/>
            </a:pPr>
            <a:r>
              <a:t/>
            </a:r>
            <a:endParaRPr sz="1800">
              <a:solidFill>
                <a:schemeClr val="dk1"/>
              </a:solidFill>
              <a:latin typeface="Arial"/>
              <a:ea typeface="Arial"/>
              <a:cs typeface="Arial"/>
              <a:sym typeface="Arial"/>
            </a:endParaRPr>
          </a:p>
          <a:p>
            <a:pPr indent="0" lvl="0" marL="0" marR="0" rtl="0" algn="l">
              <a:spcBef>
                <a:spcPts val="0"/>
              </a:spcBef>
              <a:spcAft>
                <a:spcPts val="0"/>
              </a:spcAft>
              <a:buNone/>
            </a:pPr>
            <a:r>
              <a:rPr b="1" lang="fr-FR" sz="1800" u="sng">
                <a:solidFill>
                  <a:schemeClr val="dk1"/>
                </a:solidFill>
                <a:latin typeface="Arial"/>
                <a:ea typeface="Arial"/>
                <a:cs typeface="Arial"/>
                <a:sym typeface="Arial"/>
              </a:rPr>
              <a:t>ARS :</a:t>
            </a:r>
            <a:endParaRPr/>
          </a:p>
          <a:p>
            <a:pPr indent="0" lvl="0" marL="0" marR="0" rtl="0" algn="l">
              <a:spcBef>
                <a:spcPts val="0"/>
              </a:spcBef>
              <a:spcAft>
                <a:spcPts val="0"/>
              </a:spcAft>
              <a:buNone/>
            </a:pPr>
            <a:r>
              <a:rPr lang="fr-FR" sz="1800">
                <a:solidFill>
                  <a:schemeClr val="dk1"/>
                </a:solidFill>
                <a:latin typeface="Arial"/>
                <a:ea typeface="Arial"/>
                <a:cs typeface="Arial"/>
                <a:sym typeface="Arial"/>
              </a:rPr>
              <a:t>A déposer lors d’une fenêtre de dépôt de dossier plus de 6 mois avant l’ouverture prévue et plus de 6 mois avant la commande des EML (donc raisonnablement &gt;1 an avant l’ouverture prévue), respectant le BQOS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18"/>
          <p:cNvSpPr/>
          <p:nvPr/>
        </p:nvSpPr>
        <p:spPr>
          <a:xfrm>
            <a:off x="-13111" y="0"/>
            <a:ext cx="5881256" cy="1077218"/>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Troisième étape :</a:t>
            </a:r>
            <a:endParaRPr/>
          </a:p>
          <a:p>
            <a:pPr indent="0" lvl="0" marL="0" marR="0" rtl="0" algn="ctr">
              <a:spcBef>
                <a:spcPts val="0"/>
              </a:spcBef>
              <a:spcAft>
                <a:spcPts val="0"/>
              </a:spcAft>
              <a:buNone/>
            </a:pPr>
            <a:r>
              <a:rPr lang="fr-FR" sz="3200">
                <a:solidFill>
                  <a:srgbClr val="0070C0"/>
                </a:solidFill>
                <a:latin typeface="Calibri"/>
                <a:ea typeface="Calibri"/>
                <a:cs typeface="Calibri"/>
                <a:sym typeface="Calibri"/>
              </a:rPr>
              <a:t>avant-projet</a:t>
            </a:r>
            <a:endParaRPr/>
          </a:p>
        </p:txBody>
      </p:sp>
      <p:pic>
        <p:nvPicPr>
          <p:cNvPr id="136" name="Google Shape;136;p18"/>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37" name="Google Shape;137;p18"/>
          <p:cNvSpPr/>
          <p:nvPr/>
        </p:nvSpPr>
        <p:spPr>
          <a:xfrm>
            <a:off x="28925" y="1052736"/>
            <a:ext cx="9007571" cy="563231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2000" u="sng">
                <a:solidFill>
                  <a:schemeClr val="dk1"/>
                </a:solidFill>
                <a:latin typeface="Arial"/>
                <a:ea typeface="Arial"/>
                <a:cs typeface="Arial"/>
                <a:sym typeface="Arial"/>
              </a:rPr>
              <a:t>Projet architectural :</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Quels objectifs à 15 ans?</a:t>
            </a:r>
            <a:endParaRPr/>
          </a:p>
          <a:p>
            <a:pPr indent="0" lvl="1" marL="457200" marR="0" rtl="0" algn="l">
              <a:spcBef>
                <a:spcPts val="0"/>
              </a:spcBef>
              <a:spcAft>
                <a:spcPts val="0"/>
              </a:spcAft>
              <a:buNone/>
            </a:pPr>
            <a:r>
              <a:rPr b="0" i="0" lang="fr-FR" sz="2000" u="none" cap="none" strike="noStrike">
                <a:solidFill>
                  <a:schemeClr val="dk1"/>
                </a:solidFill>
                <a:latin typeface="Arial"/>
                <a:ea typeface="Arial"/>
                <a:cs typeface="Arial"/>
                <a:sym typeface="Arial"/>
              </a:rPr>
              <a:t>- 1 ou 2 caméras polyvalentes pour 3000 à 5000 actes par an avec 2 médecins, 4 MERM, 2 secrétaires?</a:t>
            </a:r>
            <a:endParaRPr/>
          </a:p>
          <a:p>
            <a:pPr indent="0" lvl="1" marL="457200" marR="0" rtl="0" algn="l">
              <a:spcBef>
                <a:spcPts val="0"/>
              </a:spcBef>
              <a:spcAft>
                <a:spcPts val="0"/>
              </a:spcAft>
              <a:buNone/>
            </a:pPr>
            <a:r>
              <a:rPr b="0" i="0" lang="fr-FR" sz="2000" u="none" cap="none" strike="noStrike">
                <a:solidFill>
                  <a:schemeClr val="dk1"/>
                </a:solidFill>
                <a:latin typeface="Arial"/>
                <a:ea typeface="Arial"/>
                <a:cs typeface="Arial"/>
                <a:sym typeface="Arial"/>
              </a:rPr>
              <a:t>- Ou 3 caméras (dont une CZT dédiée à la cardiologie) + 1 TEP, 2 salles d’épreuve d’effort, pour réaliser 10 000 à 12 000 actes par an avec 4 à 5 médecins, 12 MERM, 4 secrétaires?</a:t>
            </a:r>
            <a:endParaRPr/>
          </a:p>
          <a:p>
            <a:pPr indent="0" lvl="1" marL="457200" marR="0" rtl="0" algn="l">
              <a:spcBef>
                <a:spcPts val="0"/>
              </a:spcBef>
              <a:spcAft>
                <a:spcPts val="0"/>
              </a:spcAft>
              <a:buNone/>
            </a:pPr>
            <a:r>
              <a:rPr b="0" i="0" lang="fr-FR" sz="2000" u="none" cap="none" strike="noStrike">
                <a:solidFill>
                  <a:schemeClr val="dk1"/>
                </a:solidFill>
                <a:latin typeface="Arial"/>
                <a:ea typeface="Arial"/>
                <a:cs typeface="Arial"/>
                <a:sym typeface="Arial"/>
              </a:rPr>
              <a:t>- Projet de chambre de radiothérapie métabolique?</a:t>
            </a:r>
            <a:endParaRPr/>
          </a:p>
          <a:p>
            <a:pPr indent="0" lvl="0" marL="0" marR="0" rtl="0" algn="l">
              <a:spcBef>
                <a:spcPts val="0"/>
              </a:spcBef>
              <a:spcAft>
                <a:spcPts val="0"/>
              </a:spcAft>
              <a:buNone/>
            </a:pPr>
            <a:r>
              <a:t/>
            </a:r>
            <a:endParaRPr b="1" sz="2000" u="sng">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Choix de l’architecte et du Maître d’œuvre :</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Doit être motivé, expérimenté, disponible et compétent pour :</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	- le dossier administratif (PC)</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	- la prise en compte des normes multiples (ASN notamment)</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	- la prise en compte de l’ergonomie de chaque poste et chaque pièce</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	- la conception technique</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	- le choix des entreprises</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	- le suivi du chantier</a:t>
            </a:r>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19"/>
          <p:cNvSpPr/>
          <p:nvPr/>
        </p:nvSpPr>
        <p:spPr>
          <a:xfrm>
            <a:off x="28925" y="196527"/>
            <a:ext cx="5839219" cy="1077218"/>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Conception</a:t>
            </a:r>
            <a:endParaRPr/>
          </a:p>
          <a:p>
            <a:pPr indent="0" lvl="0" marL="0" marR="0" rtl="0" algn="ctr">
              <a:spcBef>
                <a:spcPts val="0"/>
              </a:spcBef>
              <a:spcAft>
                <a:spcPts val="0"/>
              </a:spcAft>
              <a:buNone/>
            </a:pPr>
            <a:r>
              <a:rPr lang="fr-FR" sz="3200">
                <a:solidFill>
                  <a:srgbClr val="0070C0"/>
                </a:solidFill>
                <a:latin typeface="Calibri"/>
                <a:ea typeface="Calibri"/>
                <a:cs typeface="Calibri"/>
                <a:sym typeface="Calibri"/>
              </a:rPr>
              <a:t>(Maîtrise d’œuvre) :</a:t>
            </a:r>
            <a:endParaRPr/>
          </a:p>
        </p:txBody>
      </p:sp>
      <p:pic>
        <p:nvPicPr>
          <p:cNvPr id="143" name="Google Shape;143;p19"/>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44" name="Google Shape;144;p19"/>
          <p:cNvSpPr/>
          <p:nvPr/>
        </p:nvSpPr>
        <p:spPr>
          <a:xfrm>
            <a:off x="28925" y="1052736"/>
            <a:ext cx="9007571" cy="409342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1" sz="2000" u="sng">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Consultation des différents spécialistes et ingénieurs (6 mois?) :</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Etude de sol</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Etude de la gestion des eaux pluviales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Etude béton</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Etude thermique (apports caloriques par les équipements et personnes, isolation, besoin de stabilité thermique +++)</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Etude climatisation-ventilation (stabilité thermique+++, débits de ventilation)</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Etude électricité (transformateur haute tension)</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Etude plomberie (circuit froid, circuit chaud)</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Etude radioprotection (radiophysicien, ASN)</a:t>
            </a:r>
            <a:endParaRPr/>
          </a:p>
          <a:p>
            <a:pPr indent="0" lvl="0" marL="0" marR="0" rtl="0" algn="l">
              <a:spcBef>
                <a:spcPts val="0"/>
              </a:spcBef>
              <a:spcAft>
                <a:spcPts val="0"/>
              </a:spcAft>
              <a:buNone/>
            </a:pPr>
            <a:r>
              <a:t/>
            </a:r>
            <a:endParaRPr sz="2000">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0"/>
          <p:cNvSpPr/>
          <p:nvPr/>
        </p:nvSpPr>
        <p:spPr>
          <a:xfrm>
            <a:off x="179512" y="196527"/>
            <a:ext cx="5400600" cy="584775"/>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Conception (architecte) :</a:t>
            </a:r>
            <a:endParaRPr/>
          </a:p>
        </p:txBody>
      </p:sp>
      <p:pic>
        <p:nvPicPr>
          <p:cNvPr id="150" name="Google Shape;150;p20"/>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51" name="Google Shape;151;p20"/>
          <p:cNvSpPr/>
          <p:nvPr/>
        </p:nvSpPr>
        <p:spPr>
          <a:xfrm>
            <a:off x="28925" y="1052736"/>
            <a:ext cx="9007571" cy="101566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Dossier de demande de permis de construire (si nécessaire) :</a:t>
            </a:r>
            <a:endParaRPr/>
          </a:p>
          <a:p>
            <a:pPr indent="0" lvl="0" marL="0" marR="0" rtl="0" algn="l">
              <a:spcBef>
                <a:spcPts val="0"/>
              </a:spcBef>
              <a:spcAft>
                <a:spcPts val="0"/>
              </a:spcAft>
              <a:buNone/>
            </a:pPr>
            <a:r>
              <a:rPr lang="fr-FR" sz="2000">
                <a:solidFill>
                  <a:schemeClr val="dk1"/>
                </a:solidFill>
                <a:latin typeface="Arial"/>
                <a:ea typeface="Arial"/>
                <a:cs typeface="Arial"/>
                <a:sym typeface="Arial"/>
              </a:rPr>
              <a:t>A déposer &gt;6 mois (plutôt 1 an) avant le début du chantier</a:t>
            </a:r>
            <a:endParaRPr/>
          </a:p>
        </p:txBody>
      </p:sp>
      <p:pic>
        <p:nvPicPr>
          <p:cNvPr id="152" name="Google Shape;152;p20"/>
          <p:cNvPicPr preferRelativeResize="0"/>
          <p:nvPr>
            <p:ph idx="1" type="body"/>
          </p:nvPr>
        </p:nvPicPr>
        <p:blipFill rotWithShape="1">
          <a:blip r:embed="rId4">
            <a:alphaModFix/>
          </a:blip>
          <a:srcRect b="9088" l="5194" r="5590" t="6282"/>
          <a:stretch/>
        </p:blipFill>
        <p:spPr>
          <a:xfrm>
            <a:off x="323528" y="2204864"/>
            <a:ext cx="3413609" cy="4581128"/>
          </a:xfrm>
          <a:prstGeom prst="rect">
            <a:avLst/>
          </a:prstGeom>
          <a:noFill/>
          <a:ln>
            <a:noFill/>
          </a:ln>
        </p:spPr>
      </p:pic>
      <p:pic>
        <p:nvPicPr>
          <p:cNvPr id="153" name="Google Shape;153;p20"/>
          <p:cNvPicPr preferRelativeResize="0"/>
          <p:nvPr/>
        </p:nvPicPr>
        <p:blipFill rotWithShape="1">
          <a:blip r:embed="rId5">
            <a:alphaModFix/>
          </a:blip>
          <a:srcRect b="38927" l="10991" r="9342" t="8513"/>
          <a:stretch/>
        </p:blipFill>
        <p:spPr>
          <a:xfrm>
            <a:off x="4283968" y="2348999"/>
            <a:ext cx="3968193" cy="3703647"/>
          </a:xfrm>
          <a:prstGeom prst="rect">
            <a:avLst/>
          </a:prstGeom>
          <a:noFill/>
          <a:ln>
            <a:noFill/>
          </a:ln>
        </p:spPr>
      </p:pic>
      <p:sp>
        <p:nvSpPr>
          <p:cNvPr id="154" name="Google Shape;154;p20"/>
          <p:cNvSpPr/>
          <p:nvPr/>
        </p:nvSpPr>
        <p:spPr>
          <a:xfrm>
            <a:off x="2798891" y="6052646"/>
            <a:ext cx="6237605"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fr-FR" sz="1800" u="sng">
                <a:solidFill>
                  <a:schemeClr val="dk1"/>
                </a:solidFill>
                <a:latin typeface="Arial"/>
                <a:ea typeface="Arial"/>
                <a:cs typeface="Arial"/>
                <a:sym typeface="Arial"/>
              </a:rPr>
              <a:t>PC demandé en juillet 2018, accordé en décembre 2018</a:t>
            </a:r>
            <a:endParaRPr sz="180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1"/>
          <p:cNvSpPr/>
          <p:nvPr/>
        </p:nvSpPr>
        <p:spPr>
          <a:xfrm>
            <a:off x="179512" y="196527"/>
            <a:ext cx="4963992" cy="1077218"/>
          </a:xfrm>
          <a:prstGeom prst="rect">
            <a:avLst/>
          </a:prstGeom>
          <a:noFill/>
          <a:ln cap="flat" cmpd="sng" w="9525">
            <a:solidFill>
              <a:srgbClr val="00206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lang="fr-FR" sz="3200">
                <a:solidFill>
                  <a:srgbClr val="0070C0"/>
                </a:solidFill>
                <a:latin typeface="Calibri"/>
                <a:ea typeface="Calibri"/>
                <a:cs typeface="Calibri"/>
                <a:sym typeface="Calibri"/>
              </a:rPr>
              <a:t>Conception</a:t>
            </a:r>
            <a:endParaRPr/>
          </a:p>
          <a:p>
            <a:pPr indent="0" lvl="0" marL="0" marR="0" rtl="0" algn="ctr">
              <a:spcBef>
                <a:spcPts val="0"/>
              </a:spcBef>
              <a:spcAft>
                <a:spcPts val="0"/>
              </a:spcAft>
              <a:buNone/>
            </a:pPr>
            <a:r>
              <a:rPr lang="fr-FR" sz="3200">
                <a:solidFill>
                  <a:srgbClr val="0070C0"/>
                </a:solidFill>
                <a:latin typeface="Calibri"/>
                <a:ea typeface="Calibri"/>
                <a:cs typeface="Calibri"/>
                <a:sym typeface="Calibri"/>
              </a:rPr>
              <a:t>(Maîtrise d’œuvre) :</a:t>
            </a:r>
            <a:endParaRPr/>
          </a:p>
        </p:txBody>
      </p:sp>
      <p:pic>
        <p:nvPicPr>
          <p:cNvPr id="160" name="Google Shape;160;p21"/>
          <p:cNvPicPr preferRelativeResize="0"/>
          <p:nvPr/>
        </p:nvPicPr>
        <p:blipFill rotWithShape="1">
          <a:blip r:embed="rId3">
            <a:alphaModFix/>
          </a:blip>
          <a:srcRect b="0" l="0" r="0" t="0"/>
          <a:stretch/>
        </p:blipFill>
        <p:spPr>
          <a:xfrm>
            <a:off x="5974068" y="90029"/>
            <a:ext cx="2678947" cy="674675"/>
          </a:xfrm>
          <a:prstGeom prst="rect">
            <a:avLst/>
          </a:prstGeom>
          <a:noFill/>
          <a:ln>
            <a:noFill/>
          </a:ln>
        </p:spPr>
      </p:pic>
      <p:sp>
        <p:nvSpPr>
          <p:cNvPr id="161" name="Google Shape;161;p21"/>
          <p:cNvSpPr/>
          <p:nvPr/>
        </p:nvSpPr>
        <p:spPr>
          <a:xfrm>
            <a:off x="28925" y="1052736"/>
            <a:ext cx="5114579" cy="378565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000">
              <a:solidFill>
                <a:schemeClr val="dk1"/>
              </a:solidFill>
              <a:latin typeface="Arial"/>
              <a:ea typeface="Arial"/>
              <a:cs typeface="Arial"/>
              <a:sym typeface="Arial"/>
            </a:endParaRPr>
          </a:p>
          <a:p>
            <a:pPr indent="0" lvl="0" marL="0" marR="0" rtl="0" algn="l">
              <a:spcBef>
                <a:spcPts val="0"/>
              </a:spcBef>
              <a:spcAft>
                <a:spcPts val="0"/>
              </a:spcAft>
              <a:buNone/>
            </a:pPr>
            <a:r>
              <a:rPr b="1" lang="fr-FR" sz="2000" u="sng">
                <a:solidFill>
                  <a:schemeClr val="dk1"/>
                </a:solidFill>
                <a:latin typeface="Arial"/>
                <a:ea typeface="Arial"/>
                <a:cs typeface="Arial"/>
                <a:sym typeface="Arial"/>
              </a:rPr>
              <a:t>Consultation des entreprises et devis, choix des entreprises :</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Budget pour chaque corps d’état</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Disponibilité de l’entreprise (effectifs disponibles)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Qualité de l’entreprise (réalisations passées)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Aptitude à se coordonner avec les autres entreprises</a:t>
            </a:r>
            <a:endParaRPr/>
          </a:p>
          <a:p>
            <a:pPr indent="-342900" lvl="0" marL="342900" marR="0" rtl="0" algn="l">
              <a:spcBef>
                <a:spcPts val="0"/>
              </a:spcBef>
              <a:spcAft>
                <a:spcPts val="0"/>
              </a:spcAft>
              <a:buClr>
                <a:schemeClr val="dk1"/>
              </a:buClr>
              <a:buSzPts val="2000"/>
              <a:buFont typeface="Arial"/>
              <a:buChar char="-"/>
            </a:pPr>
            <a:r>
              <a:rPr lang="fr-FR" sz="2000">
                <a:solidFill>
                  <a:schemeClr val="dk1"/>
                </a:solidFill>
                <a:latin typeface="Arial"/>
                <a:ea typeface="Arial"/>
                <a:cs typeface="Arial"/>
                <a:sym typeface="Arial"/>
              </a:rPr>
              <a:t>Aptitude à respecter l’échéancier du chantier</a:t>
            </a:r>
            <a:endParaRPr/>
          </a:p>
        </p:txBody>
      </p:sp>
      <p:pic>
        <p:nvPicPr>
          <p:cNvPr id="162" name="Google Shape;162;p21"/>
          <p:cNvPicPr preferRelativeResize="0"/>
          <p:nvPr>
            <p:ph idx="1" type="body"/>
          </p:nvPr>
        </p:nvPicPr>
        <p:blipFill rotWithShape="1">
          <a:blip r:embed="rId4">
            <a:alphaModFix/>
          </a:blip>
          <a:srcRect b="5994" l="5760" r="2783" t="6650"/>
          <a:stretch/>
        </p:blipFill>
        <p:spPr>
          <a:xfrm>
            <a:off x="5143504" y="1086996"/>
            <a:ext cx="3965434" cy="535858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